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662" r:id="rId2"/>
    <p:sldId id="649" r:id="rId3"/>
    <p:sldId id="387" r:id="rId4"/>
    <p:sldId id="299" r:id="rId5"/>
    <p:sldId id="652" r:id="rId6"/>
    <p:sldId id="645" r:id="rId7"/>
    <p:sldId id="653" r:id="rId8"/>
    <p:sldId id="646" r:id="rId9"/>
    <p:sldId id="657" r:id="rId10"/>
    <p:sldId id="647" r:id="rId11"/>
    <p:sldId id="658" r:id="rId12"/>
  </p:sldIdLst>
  <p:sldSz cx="9144000" cy="5715000" type="screen16x10"/>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036349-F335-8861-6512-A9676EC5292A}" name="Sadki Fadila" initials="SF" userId="S::fadila.sadki@lansstyrelsen.se::dfe00fa0-c378-431c-b9dd-fe9947c68b26" providerId="AD"/>
  <p188:author id="{2772AE53-D335-03E5-F326-AF00807930E9}" name="Fridh Madeleine" initials="FM" userId="S::madeleine.fridh@lansstyrelsen.se::b786fc0f-0d21-47ee-974f-549e6a5bd776" providerId="AD"/>
  <p188:author id="{98DB12E2-3BBE-C504-3ED1-F31F060909A1}" name="Langenfors Malin" initials="LM" userId="S::malin.langenfors@lansstyrelsen.se::5785d41f-2413-4814-b45f-56fb12cf3f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6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llanmörkt format 4 - Dekorfär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7" autoAdjust="0"/>
    <p:restoredTop sz="90398" autoAdjust="0"/>
  </p:normalViewPr>
  <p:slideViewPr>
    <p:cSldViewPr>
      <p:cViewPr varScale="1">
        <p:scale>
          <a:sx n="89" d="100"/>
          <a:sy n="89" d="100"/>
        </p:scale>
        <p:origin x="1234" y="7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DF828E2-FA5A-4E49-9727-BE13694C3DA5}" type="datetimeFigureOut">
              <a:rPr lang="sv-SE" smtClean="0"/>
              <a:t>2026-03-10</a:t>
            </a:fld>
            <a:endParaRPr lang="sv-SE"/>
          </a:p>
        </p:txBody>
      </p:sp>
      <p:sp>
        <p:nvSpPr>
          <p:cNvPr id="4" name="Platshållare för bildobjekt 3"/>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795E950-4B56-428C-A27A-876F7352FB10}" type="slidenum">
              <a:rPr lang="sv-SE" smtClean="0"/>
              <a:t>‹#›</a:t>
            </a:fld>
            <a:endParaRPr lang="sv-SE"/>
          </a:p>
        </p:txBody>
      </p:sp>
    </p:spTree>
    <p:extLst>
      <p:ext uri="{BB962C8B-B14F-4D97-AF65-F5344CB8AC3E}">
        <p14:creationId xmlns:p14="http://schemas.microsoft.com/office/powerpoint/2010/main" val="218045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795E950-4B56-428C-A27A-876F7352FB10}" type="slidenum">
              <a:rPr lang="sv-SE" smtClean="0"/>
              <a:t>1</a:t>
            </a:fld>
            <a:endParaRPr lang="sv-SE"/>
          </a:p>
        </p:txBody>
      </p:sp>
    </p:spTree>
    <p:extLst>
      <p:ext uri="{BB962C8B-B14F-4D97-AF65-F5344CB8AC3E}">
        <p14:creationId xmlns:p14="http://schemas.microsoft.com/office/powerpoint/2010/main" val="43488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795E950-4B56-428C-A27A-876F7352FB10}" type="slidenum">
              <a:rPr lang="sv-SE" smtClean="0"/>
              <a:t>10</a:t>
            </a:fld>
            <a:endParaRPr lang="sv-SE"/>
          </a:p>
        </p:txBody>
      </p:sp>
    </p:spTree>
    <p:extLst>
      <p:ext uri="{BB962C8B-B14F-4D97-AF65-F5344CB8AC3E}">
        <p14:creationId xmlns:p14="http://schemas.microsoft.com/office/powerpoint/2010/main" val="2351438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795E950-4B56-428C-A27A-876F7352FB10}" type="slidenum">
              <a:rPr lang="sv-SE" smtClean="0"/>
              <a:t>11</a:t>
            </a:fld>
            <a:endParaRPr lang="sv-SE"/>
          </a:p>
        </p:txBody>
      </p:sp>
    </p:spTree>
    <p:extLst>
      <p:ext uri="{BB962C8B-B14F-4D97-AF65-F5344CB8AC3E}">
        <p14:creationId xmlns:p14="http://schemas.microsoft.com/office/powerpoint/2010/main" val="114295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95E950-4B56-428C-A27A-876F7352FB10}" type="slidenum">
              <a:rPr kumimoji="0" lang="sv-S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581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syfte att sätta kunskapsstödet i ett tydligare sammanhang så redogörs här för några </a:t>
            </a:r>
            <a:r>
              <a:rPr lang="sv-SE"/>
              <a:t>centrala begrepp.</a:t>
            </a:r>
            <a:endParaRPr lang="sv-SE" dirty="0"/>
          </a:p>
          <a:p>
            <a:endParaRPr lang="sv-SE" b="1" dirty="0"/>
          </a:p>
          <a:p>
            <a:r>
              <a:rPr lang="sv-SE" b="1" dirty="0">
                <a:solidFill>
                  <a:srgbClr val="C00000"/>
                </a:solidFill>
              </a:rPr>
              <a:t>Nationell minoritet </a:t>
            </a:r>
            <a:r>
              <a:rPr lang="sv-SE" dirty="0">
                <a:solidFill>
                  <a:srgbClr val="C00000"/>
                </a:solidFill>
              </a:rPr>
              <a:t>– romer, judar, sverigefinnar, tornedalingar och samer utgör tillsammans Sveriges fem nationella minoriteter. I Sverige finns det sedan 20 år tillbaka en minoritetspolitik. Målet med minoritetspolitiken är </a:t>
            </a:r>
            <a:r>
              <a:rPr lang="sv-SE" sz="1200" b="0" i="0" u="none" strike="noStrike" kern="1200" dirty="0">
                <a:solidFill>
                  <a:schemeClr val="tx1"/>
                </a:solidFill>
                <a:effectLst/>
                <a:latin typeface="+mn-lt"/>
                <a:ea typeface="+mn-ea"/>
                <a:cs typeface="+mn-cs"/>
              </a:rPr>
              <a:t>att ge skydd åt de nationella minoriteterna och stärka deras möjligheter till inflytande samt stödja de historiska minoritetsspråken så att de hålls levande. Läs mer här: https://www.minoritet.se/minoritetspolitik </a:t>
            </a:r>
          </a:p>
          <a:p>
            <a:endParaRPr lang="sv-SE" sz="1200" b="0"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Rom eller romer </a:t>
            </a:r>
            <a:r>
              <a:rPr lang="sv-SE" sz="1200" b="0" i="0" u="none" strike="noStrike" kern="1200" dirty="0">
                <a:solidFill>
                  <a:schemeClr val="tx1"/>
                </a:solidFill>
                <a:effectLst/>
                <a:latin typeface="+mn-lt"/>
                <a:ea typeface="+mn-ea"/>
                <a:cs typeface="+mn-cs"/>
              </a:rPr>
              <a:t>– det finns omkring 50 000 – 100 000 romer i Sverige. I Sverige indelas romer utifrån fem större grupper; resande romer, finska romer, svenska romer, utomnordiska romer och nyanlända romer. Inom de olika grupperna finns det ibland även undergrupper. Det kan råda inbördes skillnader och likheter mellan de romska grupperna avseende historisk förankring i landet, kultur samt traditioner. Romani </a:t>
            </a:r>
            <a:r>
              <a:rPr lang="sv-SE" sz="1200" b="0" i="0" u="none" strike="noStrike" kern="1200" dirty="0" err="1">
                <a:solidFill>
                  <a:schemeClr val="tx1"/>
                </a:solidFill>
                <a:effectLst/>
                <a:latin typeface="+mn-lt"/>
                <a:ea typeface="+mn-ea"/>
                <a:cs typeface="+mn-cs"/>
              </a:rPr>
              <a:t>chib</a:t>
            </a:r>
            <a:r>
              <a:rPr lang="sv-SE" sz="1200" b="0" i="0" u="none" strike="noStrike" kern="1200" dirty="0">
                <a:solidFill>
                  <a:schemeClr val="tx1"/>
                </a:solidFill>
                <a:effectLst/>
                <a:latin typeface="+mn-lt"/>
                <a:ea typeface="+mn-ea"/>
                <a:cs typeface="+mn-cs"/>
              </a:rPr>
              <a:t> är samlingsbegreppet för samtliga romska varieteter (dialekter) som talas. Romers historia är kantad av diskriminering, fördomar och förtryck. Läs mer här: https://www.minoritet.se/romer </a:t>
            </a:r>
          </a:p>
          <a:p>
            <a:br>
              <a:rPr lang="sv-SE" sz="1200" b="0" i="0" u="none" strike="noStrike" kern="1200" dirty="0">
                <a:solidFill>
                  <a:schemeClr val="tx1"/>
                </a:solidFill>
                <a:effectLst/>
                <a:latin typeface="+mn-lt"/>
                <a:ea typeface="+mn-ea"/>
                <a:cs typeface="+mn-cs"/>
              </a:rPr>
            </a:br>
            <a:r>
              <a:rPr lang="sv-SE" sz="1200" b="1" i="0" u="none" strike="noStrike" kern="1200" dirty="0">
                <a:solidFill>
                  <a:schemeClr val="tx1"/>
                </a:solidFill>
                <a:effectLst/>
                <a:latin typeface="+mn-lt"/>
                <a:ea typeface="+mn-ea"/>
                <a:cs typeface="+mn-cs"/>
              </a:rPr>
              <a:t>Romsk inkludering </a:t>
            </a:r>
            <a:r>
              <a:rPr lang="sv-SE" sz="1200" b="0" i="0" u="none" strike="noStrike" kern="1200" dirty="0">
                <a:solidFill>
                  <a:schemeClr val="tx1"/>
                </a:solidFill>
                <a:effectLst/>
                <a:latin typeface="+mn-lt"/>
                <a:ea typeface="+mn-ea"/>
                <a:cs typeface="+mn-cs"/>
              </a:rPr>
              <a:t>– är ett arbete som initierades av regeringen år 2012 med det övergripande målet att ”den </a:t>
            </a:r>
            <a:r>
              <a:rPr lang="sv-SE" sz="1200" b="0" i="0" u="none" strike="noStrike" kern="1200" dirty="0">
                <a:solidFill>
                  <a:schemeClr val="tx1"/>
                </a:solidFill>
                <a:effectLst/>
                <a:highlight>
                  <a:srgbClr val="FFFF00"/>
                </a:highlight>
                <a:latin typeface="+mn-lt"/>
                <a:ea typeface="+mn-ea"/>
                <a:cs typeface="+mn-cs"/>
              </a:rPr>
              <a:t>rom</a:t>
            </a:r>
            <a:r>
              <a:rPr lang="sv-SE" sz="1200" b="0" i="0" u="none" strike="noStrike" kern="1200" dirty="0">
                <a:solidFill>
                  <a:schemeClr val="tx1"/>
                </a:solidFill>
                <a:effectLst/>
                <a:latin typeface="+mn-lt"/>
                <a:ea typeface="+mn-ea"/>
                <a:cs typeface="+mn-cs"/>
              </a:rPr>
              <a:t> som fyller 20 år 2032 ska ha likvärdiga möjligheter i livet som en individ som inte är rom.” </a:t>
            </a:r>
            <a:r>
              <a:rPr lang="sv-SE" dirty="0"/>
              <a:t>Strategin för romsk inkludering är en förlängning av den nationella minoritetspolitiken. </a:t>
            </a:r>
            <a:endParaRPr lang="sv-SE" sz="1200" b="0" i="0" u="none" strike="noStrike" kern="1200" dirty="0">
              <a:solidFill>
                <a:schemeClr val="tx1"/>
              </a:solidFill>
              <a:effectLst/>
              <a:latin typeface="+mn-lt"/>
              <a:ea typeface="+mn-ea"/>
              <a:cs typeface="+mn-cs"/>
            </a:endParaRPr>
          </a:p>
          <a:p>
            <a:endParaRPr lang="sv-SE" sz="1200" b="0" i="0" u="none" strike="noStrike" kern="1200" dirty="0">
              <a:solidFill>
                <a:schemeClr val="tx1"/>
              </a:solidFill>
              <a:effectLst/>
              <a:latin typeface="+mn-lt"/>
              <a:ea typeface="+mn-ea"/>
              <a:cs typeface="+mn-cs"/>
            </a:endParaRPr>
          </a:p>
          <a:p>
            <a:r>
              <a:rPr lang="sv-SE" sz="1200" b="1" i="0" u="none" strike="noStrike" kern="1200" dirty="0" err="1">
                <a:solidFill>
                  <a:schemeClr val="tx1"/>
                </a:solidFill>
                <a:effectLst/>
                <a:latin typeface="+mn-lt"/>
                <a:ea typeface="+mn-ea"/>
                <a:cs typeface="+mn-cs"/>
              </a:rPr>
              <a:t>Antiziganism</a:t>
            </a:r>
            <a:r>
              <a:rPr lang="sv-SE" sz="1200" b="1" i="0" u="none" strike="noStrike" kern="1200" dirty="0">
                <a:solidFill>
                  <a:schemeClr val="tx1"/>
                </a:solidFill>
                <a:effectLst/>
                <a:latin typeface="+mn-lt"/>
                <a:ea typeface="+mn-ea"/>
                <a:cs typeface="+mn-cs"/>
              </a:rPr>
              <a:t> - </a:t>
            </a:r>
            <a:r>
              <a:rPr lang="sv-SE" sz="1200" b="0" i="0" u="none" strike="noStrike" kern="1200" dirty="0">
                <a:solidFill>
                  <a:schemeClr val="tx1"/>
                </a:solidFill>
                <a:effectLst/>
                <a:latin typeface="+mn-lt"/>
                <a:ea typeface="+mn-ea"/>
                <a:cs typeface="+mn-cs"/>
              </a:rPr>
              <a:t>rasism mot romer kallas för </a:t>
            </a:r>
            <a:r>
              <a:rPr lang="sv-SE" sz="1200" b="0" i="0" u="none" strike="noStrike" kern="1200" dirty="0" err="1">
                <a:solidFill>
                  <a:schemeClr val="tx1"/>
                </a:solidFill>
                <a:effectLst/>
                <a:latin typeface="+mn-lt"/>
                <a:ea typeface="+mn-ea"/>
                <a:cs typeface="+mn-cs"/>
              </a:rPr>
              <a:t>antiziganism</a:t>
            </a:r>
            <a:r>
              <a:rPr lang="sv-SE" sz="1200" b="0" i="0" u="none" strike="noStrike" kern="1200" dirty="0">
                <a:solidFill>
                  <a:schemeClr val="tx1"/>
                </a:solidFill>
                <a:effectLst/>
                <a:latin typeface="+mn-lt"/>
                <a:ea typeface="+mn-ea"/>
                <a:cs typeface="+mn-cs"/>
              </a:rPr>
              <a:t> och bygger på fördomar om att romer ser ut och uppför sig på ett visst sätt. Den kommer till uttryck genom fientliga handlingar eller åsikter mot romer.  </a:t>
            </a:r>
            <a:r>
              <a:rPr lang="sv-SE" sz="1200" b="0" i="0" u="none" strike="noStrike" kern="1200" dirty="0" err="1">
                <a:solidFill>
                  <a:schemeClr val="tx1"/>
                </a:solidFill>
                <a:effectLst/>
                <a:latin typeface="+mn-lt"/>
                <a:ea typeface="+mn-ea"/>
                <a:cs typeface="+mn-cs"/>
              </a:rPr>
              <a:t>Antiziganism</a:t>
            </a:r>
            <a:r>
              <a:rPr lang="sv-SE" sz="1200" b="0" i="0" u="none" strike="noStrike" kern="1200" dirty="0">
                <a:solidFill>
                  <a:schemeClr val="tx1"/>
                </a:solidFill>
                <a:effectLst/>
                <a:latin typeface="+mn-lt"/>
                <a:ea typeface="+mn-ea"/>
                <a:cs typeface="+mn-cs"/>
              </a:rPr>
              <a:t> utgår från en ojämlik värdering av människor och kränker principen om alla människors lika värde och rättigheter. Begreppen ”zigenare” och ”tattare” är nedlåtande och kränkande begrepp på de individer som identifierar sig som romer. Läs mer om </a:t>
            </a:r>
            <a:r>
              <a:rPr lang="sv-SE" sz="1200" b="0" i="0" u="none" strike="noStrike" kern="1200" dirty="0" err="1">
                <a:solidFill>
                  <a:schemeClr val="tx1"/>
                </a:solidFill>
                <a:effectLst/>
                <a:latin typeface="+mn-lt"/>
                <a:ea typeface="+mn-ea"/>
                <a:cs typeface="+mn-cs"/>
              </a:rPr>
              <a:t>antiziganismens</a:t>
            </a:r>
            <a:r>
              <a:rPr lang="sv-SE" sz="1200" b="0" i="0" u="none" strike="noStrike" kern="1200" dirty="0">
                <a:solidFill>
                  <a:schemeClr val="tx1"/>
                </a:solidFill>
                <a:effectLst/>
                <a:latin typeface="+mn-lt"/>
                <a:ea typeface="+mn-ea"/>
                <a:cs typeface="+mn-cs"/>
              </a:rPr>
              <a:t> historia i Sverige här: https://www.minoritet.se/5128 </a:t>
            </a:r>
          </a:p>
          <a:p>
            <a:endParaRPr lang="sv-SE" sz="1200" b="0" i="0" u="none" strike="noStrike" kern="1200" dirty="0">
              <a:solidFill>
                <a:schemeClr val="tx1"/>
              </a:solidFill>
              <a:effectLst/>
              <a:latin typeface="+mn-lt"/>
              <a:ea typeface="+mn-ea"/>
              <a:cs typeface="+mn-cs"/>
            </a:endParaRPr>
          </a:p>
          <a:p>
            <a:r>
              <a:rPr lang="sv-SE" sz="1200" b="1" i="0" u="none" strike="noStrike" kern="1200" dirty="0">
                <a:solidFill>
                  <a:schemeClr val="tx1"/>
                </a:solidFill>
                <a:effectLst/>
                <a:latin typeface="+mn-lt"/>
                <a:ea typeface="+mn-ea"/>
                <a:cs typeface="+mn-cs"/>
              </a:rPr>
              <a:t>Rättighetsbaserat arbetssätt </a:t>
            </a:r>
            <a:r>
              <a:rPr lang="sv-SE" sz="1200" b="0" i="0" u="none" strike="noStrike" kern="1200" dirty="0">
                <a:solidFill>
                  <a:schemeClr val="tx1"/>
                </a:solidFill>
                <a:effectLst/>
                <a:latin typeface="+mn-lt"/>
                <a:ea typeface="+mn-ea"/>
                <a:cs typeface="+mn-cs"/>
              </a:rPr>
              <a:t>- utgår ifrån att varje invånare som kommer i kontakt med det offentliga är innehavare av rättigheter och att det offentliga är ansvarsbärare. Invånare kan ställa krav på att staten säkerställer att verksamheter lever upp till de mänskliga rättigheterna. Läs mer här: https://www.lansstyrelsen.se/download/18.5bc4a6f51627e68be133cd39/1526068596390/MR-metodstod </a:t>
            </a:r>
            <a:endParaRPr lang="sv-SE" b="0" dirty="0">
              <a:solidFill>
                <a:srgbClr val="C00000"/>
              </a:solidFil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95E950-4B56-428C-A27A-876F7352FB10}" type="slidenum">
              <a:rPr kumimoji="0" lang="sv-S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53368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C00000"/>
              </a:solidFil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95E950-4B56-428C-A27A-876F7352FB10}" type="slidenum">
              <a:rPr kumimoji="0" lang="sv-S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8451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795E950-4B56-428C-A27A-876F7352FB10}" type="slidenum">
              <a:rPr lang="sv-SE" smtClean="0"/>
              <a:t>5</a:t>
            </a:fld>
            <a:endParaRPr lang="sv-SE"/>
          </a:p>
        </p:txBody>
      </p:sp>
    </p:spTree>
    <p:extLst>
      <p:ext uri="{BB962C8B-B14F-4D97-AF65-F5344CB8AC3E}">
        <p14:creationId xmlns:p14="http://schemas.microsoft.com/office/powerpoint/2010/main" val="412181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795E950-4B56-428C-A27A-876F7352FB10}" type="slidenum">
              <a:rPr kumimoji="0" lang="sv-SE"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6880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795E950-4B56-428C-A27A-876F7352FB10}" type="slidenum">
              <a:rPr lang="sv-SE" smtClean="0"/>
              <a:t>7</a:t>
            </a:fld>
            <a:endParaRPr lang="sv-SE"/>
          </a:p>
        </p:txBody>
      </p:sp>
    </p:spTree>
    <p:extLst>
      <p:ext uri="{BB962C8B-B14F-4D97-AF65-F5344CB8AC3E}">
        <p14:creationId xmlns:p14="http://schemas.microsoft.com/office/powerpoint/2010/main" val="386007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795E950-4B56-428C-A27A-876F7352FB10}" type="slidenum">
              <a:rPr lang="sv-SE" smtClean="0"/>
              <a:t>8</a:t>
            </a:fld>
            <a:endParaRPr lang="sv-SE"/>
          </a:p>
        </p:txBody>
      </p:sp>
    </p:spTree>
    <p:extLst>
      <p:ext uri="{BB962C8B-B14F-4D97-AF65-F5344CB8AC3E}">
        <p14:creationId xmlns:p14="http://schemas.microsoft.com/office/powerpoint/2010/main" val="279930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795E950-4B56-428C-A27A-876F7352FB10}" type="slidenum">
              <a:rPr lang="sv-SE" smtClean="0"/>
              <a:t>9</a:t>
            </a:fld>
            <a:endParaRPr lang="sv-SE"/>
          </a:p>
        </p:txBody>
      </p:sp>
    </p:spTree>
    <p:extLst>
      <p:ext uri="{BB962C8B-B14F-4D97-AF65-F5344CB8AC3E}">
        <p14:creationId xmlns:p14="http://schemas.microsoft.com/office/powerpoint/2010/main" val="2183688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577250"/>
            <a:ext cx="7772400" cy="780086"/>
          </a:xfrm>
        </p:spPr>
        <p:txBody>
          <a:bodyPr/>
          <a:lstStyle>
            <a:lvl1pPr algn="l">
              <a:defRPr>
                <a:solidFill>
                  <a:srgbClr val="5A7684"/>
                </a:solidFill>
                <a:latin typeface="Calisto MT" pitchFamily="18" charset="0"/>
              </a:defRPr>
            </a:lvl1pPr>
          </a:lstStyle>
          <a:p>
            <a:r>
              <a:rPr lang="sv-SE" dirty="0"/>
              <a:t>Klicka här för att ändra format</a:t>
            </a:r>
          </a:p>
        </p:txBody>
      </p:sp>
      <p:sp>
        <p:nvSpPr>
          <p:cNvPr id="3" name="Underrubrik 2"/>
          <p:cNvSpPr>
            <a:spLocks noGrp="1"/>
          </p:cNvSpPr>
          <p:nvPr>
            <p:ph type="subTitle" idx="1"/>
          </p:nvPr>
        </p:nvSpPr>
        <p:spPr>
          <a:xfrm>
            <a:off x="683568" y="1537353"/>
            <a:ext cx="7776864" cy="3161647"/>
          </a:xfrm>
        </p:spPr>
        <p:txBody>
          <a:bodyPr>
            <a:normAutofit/>
          </a:bodyPr>
          <a:lstStyle>
            <a:lvl1pPr marL="0" indent="0" algn="l">
              <a:buNone/>
              <a:defRPr sz="2667">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sv-SE" dirty="0"/>
              <a:t>Klicka här för att ändra format på underrubrik i bakgrunden</a:t>
            </a:r>
          </a:p>
        </p:txBody>
      </p:sp>
      <p:pic>
        <p:nvPicPr>
          <p:cNvPr id="11" name="Picture 2" descr="K:\kunder\2013\Länsstyrelsen\Texter_underlag\Info fr Länsstyrelsen\Minoriteter_strecke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a:off x="6197706" y="2768707"/>
            <a:ext cx="5713200" cy="1793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kunder\2013\Länsstyrelsen\Texter_underlag\Logotyp\LansstyrelsenLogo_stor_center.png">
            <a:hlinkClick r:id="rId3" action="ppaction://hlinksldjump"/>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13707" y="4964993"/>
            <a:ext cx="692112" cy="636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F99D64F6-1011-47F9-8257-5FDD116D7190}" type="datetimeFigureOut">
              <a:rPr lang="sv-SE"/>
              <a:pPr>
                <a:defRPr/>
              </a:pPr>
              <a:t>2026-03-10</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6E15D81E-DDE6-4544-AD5C-1AC05B17F96F}" type="slidenum">
              <a:rPr lang="sv-SE"/>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28867"/>
            <a:ext cx="2057400" cy="4876271"/>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28867"/>
            <a:ext cx="6019800" cy="4876271"/>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855A4D17-4794-4C9C-BB74-E5FCE5FD334D}" type="datetimeFigureOut">
              <a:rPr lang="sv-SE"/>
              <a:pPr>
                <a:defRPr/>
              </a:pPr>
              <a:t>2026-03-10</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3545ADDE-8DF7-496E-AAA8-51E5D2C9988B}"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08776181-AA3D-45AE-A88C-954448295F25}" type="datetimeFigureOut">
              <a:rPr lang="sv-SE"/>
              <a:pPr>
                <a:defRPr/>
              </a:pPr>
              <a:t>2026-03-10</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68C11950-BE8A-4818-AFDA-5F350207E7E0}" type="slidenum">
              <a:rPr lang="sv-SE"/>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672419"/>
            <a:ext cx="7772400" cy="1135063"/>
          </a:xfrm>
        </p:spPr>
        <p:txBody>
          <a:bodyPr anchor="t"/>
          <a:lstStyle>
            <a:lvl1pPr algn="l">
              <a:defRPr sz="3333" b="1" cap="all"/>
            </a:lvl1pPr>
          </a:lstStyle>
          <a:p>
            <a:r>
              <a:rPr lang="sv-SE"/>
              <a:t>Klicka här för att ändra format</a:t>
            </a:r>
          </a:p>
        </p:txBody>
      </p:sp>
      <p:sp>
        <p:nvSpPr>
          <p:cNvPr id="3" name="Platshållare för text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90941575-BCDB-4994-A2BD-EE9B4C760182}" type="datetimeFigureOut">
              <a:rPr lang="sv-SE"/>
              <a:pPr>
                <a:defRPr/>
              </a:pPr>
              <a:t>2026-03-10</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D58877FC-8D07-4CAB-B038-C6FF857F2A8D}" type="slidenum">
              <a:rPr lang="sv-SE"/>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333502"/>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333502"/>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fld id="{F0F5022A-0391-45AA-A713-04A9C480F2C5}" type="datetimeFigureOut">
              <a:rPr lang="sv-SE"/>
              <a:pPr>
                <a:defRPr/>
              </a:pPr>
              <a:t>2026-03-10</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F1DA67D3-E128-4CDE-AEDA-8F17D12E8D64}" type="slidenum">
              <a:rPr lang="sv-SE"/>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7"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7"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308E7C81-DC97-4B16-908C-FF00F7E29867}" type="datetimeFigureOut">
              <a:rPr lang="sv-SE"/>
              <a:pPr>
                <a:defRPr/>
              </a:pPr>
              <a:t>2026-03-10</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28288636-97CE-416E-8A59-A69715BA7BDA}" type="slidenum">
              <a:rPr lang="sv-SE"/>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fld id="{400BA2B3-004A-4392-AA17-CD96A21812A0}" type="datetimeFigureOut">
              <a:rPr lang="sv-SE"/>
              <a:pPr>
                <a:defRPr/>
              </a:pPr>
              <a:t>2026-03-10</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A35F7471-C948-4D5F-829C-A99E98E1463D}" type="slidenum">
              <a:rPr lang="sv-SE"/>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28CA0ACD-123E-4085-AB03-8ABE29E7141A}" type="datetimeFigureOut">
              <a:rPr lang="sv-SE"/>
              <a:pPr>
                <a:defRPr/>
              </a:pPr>
              <a:t>2026-03-10</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DCB1444F-D189-47B2-8584-77627E6C6E46}" type="slidenum">
              <a:rPr lang="sv-SE"/>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2" y="227542"/>
            <a:ext cx="3008313" cy="968375"/>
          </a:xfrm>
        </p:spPr>
        <p:txBody>
          <a:bodyPr anchor="b"/>
          <a:lstStyle>
            <a:lvl1pPr algn="l">
              <a:defRPr sz="1667" b="1"/>
            </a:lvl1pPr>
          </a:lstStyle>
          <a:p>
            <a:r>
              <a:rPr lang="sv-SE"/>
              <a:t>Klicka här för att ändra format</a:t>
            </a:r>
          </a:p>
        </p:txBody>
      </p:sp>
      <p:sp>
        <p:nvSpPr>
          <p:cNvPr id="3" name="Platshållare för innehåll 2"/>
          <p:cNvSpPr>
            <a:spLocks noGrp="1"/>
          </p:cNvSpPr>
          <p:nvPr>
            <p:ph idx="1"/>
          </p:nvPr>
        </p:nvSpPr>
        <p:spPr>
          <a:xfrm>
            <a:off x="3575050" y="227544"/>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2" y="1195919"/>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0319F977-0BFC-409C-8853-43545F362832}" type="datetimeFigureOut">
              <a:rPr lang="sv-SE"/>
              <a:pPr>
                <a:defRPr/>
              </a:pPr>
              <a:t>2026-03-10</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3D49E991-DB81-4FCD-9419-B75787F8618E}" type="slidenum">
              <a:rPr lang="sv-SE"/>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000500"/>
            <a:ext cx="5486400" cy="472282"/>
          </a:xfrm>
        </p:spPr>
        <p:txBody>
          <a:bodyPr anchor="b"/>
          <a:lstStyle>
            <a:lvl1pPr algn="l">
              <a:defRPr sz="1667" b="1"/>
            </a:lvl1pPr>
          </a:lstStyle>
          <a:p>
            <a:r>
              <a:rPr lang="sv-SE"/>
              <a:t>Klicka här för att ändra format</a:t>
            </a:r>
          </a:p>
        </p:txBody>
      </p:sp>
      <p:sp>
        <p:nvSpPr>
          <p:cNvPr id="3" name="Platshållare för bild 2"/>
          <p:cNvSpPr>
            <a:spLocks noGrp="1"/>
          </p:cNvSpPr>
          <p:nvPr>
            <p:ph type="pic" idx="1"/>
          </p:nvPr>
        </p:nvSpPr>
        <p:spPr>
          <a:xfrm>
            <a:off x="1792288" y="510646"/>
            <a:ext cx="54864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1BA04875-632E-4B36-A4ED-C550142BFCF9}" type="datetimeFigureOut">
              <a:rPr lang="sv-SE"/>
              <a:pPr>
                <a:defRPr/>
              </a:pPr>
              <a:t>2026-03-10</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a:xfrm>
            <a:off x="6553200" y="5296960"/>
            <a:ext cx="2133600" cy="304271"/>
          </a:xfrm>
          <a:prstGeom prst="rect">
            <a:avLst/>
          </a:prstGeom>
        </p:spPr>
        <p:txBody>
          <a:bodyPr/>
          <a:lstStyle>
            <a:lvl1pPr>
              <a:defRPr/>
            </a:lvl1pPr>
          </a:lstStyle>
          <a:p>
            <a:pPr>
              <a:defRPr/>
            </a:pPr>
            <a:fld id="{0C2103FE-BCB5-4039-A980-704E46E11C9D}" type="slidenum">
              <a:rPr lang="sv-SE"/>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28865"/>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457200" y="1333502"/>
            <a:ext cx="82296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fld id="{CA84153C-16F7-4416-BAEC-03FAE51D32AE}" type="datetimeFigureOut">
              <a:rPr lang="sv-SE"/>
              <a:pPr>
                <a:defRPr/>
              </a:pPr>
              <a:t>2026-03-10</a:t>
            </a:fld>
            <a:endParaRPr lang="sv-SE"/>
          </a:p>
        </p:txBody>
      </p:sp>
      <p:sp>
        <p:nvSpPr>
          <p:cNvPr id="5" name="Platshållare för sidfot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cs typeface="+mn-cs"/>
              </a:defRPr>
            </a:lvl1pPr>
          </a:lstStyle>
          <a:p>
            <a:pPr>
              <a:defRPr/>
            </a:pPr>
            <a:endParaRPr lang="sv-SE"/>
          </a:p>
        </p:txBody>
      </p:sp>
      <p:pic>
        <p:nvPicPr>
          <p:cNvPr id="7" name="Picture 2" descr="K:\kunder\2013\Länsstyrelsen\Texter_underlag\Info fr Länsstyrelsen\Minoriteter_strecket.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5400000">
            <a:off x="6197706" y="2768707"/>
            <a:ext cx="5713200" cy="179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kunder\2013\Länsstyrelsen\Texter_underlag\Logotyp\LansstyrelsenLogo_stor_center.png">
            <a:hlinkClick r:id="rId14" action="ppaction://hlinksldjump"/>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913707" y="4964993"/>
            <a:ext cx="692112" cy="63623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3667" kern="1200">
          <a:solidFill>
            <a:schemeClr val="tx1"/>
          </a:solidFill>
          <a:latin typeface="+mj-lt"/>
          <a:ea typeface="+mj-ea"/>
          <a:cs typeface="+mj-cs"/>
        </a:defRPr>
      </a:lvl1pPr>
      <a:lvl2pPr algn="ctr" rtl="0" eaLnBrk="0" fontAlgn="base" hangingPunct="0">
        <a:spcBef>
          <a:spcPct val="0"/>
        </a:spcBef>
        <a:spcAft>
          <a:spcPct val="0"/>
        </a:spcAft>
        <a:defRPr sz="3667">
          <a:solidFill>
            <a:schemeClr val="tx1"/>
          </a:solidFill>
          <a:latin typeface="Calibri" pitchFamily="34" charset="0"/>
        </a:defRPr>
      </a:lvl2pPr>
      <a:lvl3pPr algn="ctr" rtl="0" eaLnBrk="0" fontAlgn="base" hangingPunct="0">
        <a:spcBef>
          <a:spcPct val="0"/>
        </a:spcBef>
        <a:spcAft>
          <a:spcPct val="0"/>
        </a:spcAft>
        <a:defRPr sz="3667">
          <a:solidFill>
            <a:schemeClr val="tx1"/>
          </a:solidFill>
          <a:latin typeface="Calibri" pitchFamily="34" charset="0"/>
        </a:defRPr>
      </a:lvl3pPr>
      <a:lvl4pPr algn="ctr" rtl="0" eaLnBrk="0" fontAlgn="base" hangingPunct="0">
        <a:spcBef>
          <a:spcPct val="0"/>
        </a:spcBef>
        <a:spcAft>
          <a:spcPct val="0"/>
        </a:spcAft>
        <a:defRPr sz="3667">
          <a:solidFill>
            <a:schemeClr val="tx1"/>
          </a:solidFill>
          <a:latin typeface="Calibri" pitchFamily="34" charset="0"/>
        </a:defRPr>
      </a:lvl4pPr>
      <a:lvl5pPr algn="ctr" rtl="0" eaLnBrk="0" fontAlgn="base" hangingPunct="0">
        <a:spcBef>
          <a:spcPct val="0"/>
        </a:spcBef>
        <a:spcAft>
          <a:spcPct val="0"/>
        </a:spcAft>
        <a:defRPr sz="3667">
          <a:solidFill>
            <a:schemeClr val="tx1"/>
          </a:solidFill>
          <a:latin typeface="Calibri" pitchFamily="34" charset="0"/>
        </a:defRPr>
      </a:lvl5pPr>
      <a:lvl6pPr marL="380985" algn="ctr" rtl="0" fontAlgn="base">
        <a:spcBef>
          <a:spcPct val="0"/>
        </a:spcBef>
        <a:spcAft>
          <a:spcPct val="0"/>
        </a:spcAft>
        <a:defRPr sz="3667">
          <a:solidFill>
            <a:schemeClr val="tx1"/>
          </a:solidFill>
          <a:latin typeface="Calibri" pitchFamily="34" charset="0"/>
        </a:defRPr>
      </a:lvl6pPr>
      <a:lvl7pPr marL="761970" algn="ctr" rtl="0" fontAlgn="base">
        <a:spcBef>
          <a:spcPct val="0"/>
        </a:spcBef>
        <a:spcAft>
          <a:spcPct val="0"/>
        </a:spcAft>
        <a:defRPr sz="3667">
          <a:solidFill>
            <a:schemeClr val="tx1"/>
          </a:solidFill>
          <a:latin typeface="Calibri" pitchFamily="34" charset="0"/>
        </a:defRPr>
      </a:lvl7pPr>
      <a:lvl8pPr marL="1142954" algn="ctr" rtl="0" fontAlgn="base">
        <a:spcBef>
          <a:spcPct val="0"/>
        </a:spcBef>
        <a:spcAft>
          <a:spcPct val="0"/>
        </a:spcAft>
        <a:defRPr sz="3667">
          <a:solidFill>
            <a:schemeClr val="tx1"/>
          </a:solidFill>
          <a:latin typeface="Calibri" pitchFamily="34" charset="0"/>
        </a:defRPr>
      </a:lvl8pPr>
      <a:lvl9pPr marL="1523939" algn="ctr" rtl="0" fontAlgn="base">
        <a:spcBef>
          <a:spcPct val="0"/>
        </a:spcBef>
        <a:spcAft>
          <a:spcPct val="0"/>
        </a:spcAft>
        <a:defRPr sz="3667">
          <a:solidFill>
            <a:schemeClr val="tx1"/>
          </a:solidFill>
          <a:latin typeface="Calibri" pitchFamily="34" charset="0"/>
        </a:defRPr>
      </a:lvl9pPr>
    </p:titleStyle>
    <p:bodyStyle>
      <a:lvl1pPr marL="285739" indent="-285739" algn="l" rtl="0" eaLnBrk="0" fontAlgn="base" hangingPunct="0">
        <a:spcBef>
          <a:spcPct val="20000"/>
        </a:spcBef>
        <a:spcAft>
          <a:spcPct val="0"/>
        </a:spcAft>
        <a:buFont typeface="Arial" charset="0"/>
        <a:buChar char="•"/>
        <a:defRPr sz="2667" kern="1200">
          <a:solidFill>
            <a:schemeClr val="tx1"/>
          </a:solidFill>
          <a:latin typeface="+mn-lt"/>
          <a:ea typeface="+mn-ea"/>
          <a:cs typeface="+mn-cs"/>
        </a:defRPr>
      </a:lvl1pPr>
      <a:lvl2pPr marL="619100" indent="-238115" algn="l" rtl="0" eaLnBrk="0" fontAlgn="base" hangingPunct="0">
        <a:spcBef>
          <a:spcPct val="20000"/>
        </a:spcBef>
        <a:spcAft>
          <a:spcPct val="0"/>
        </a:spcAft>
        <a:buFont typeface="Arial" charset="0"/>
        <a:buChar char="–"/>
        <a:defRPr sz="2333" kern="1200">
          <a:solidFill>
            <a:schemeClr val="tx1"/>
          </a:solidFill>
          <a:latin typeface="+mn-lt"/>
          <a:ea typeface="+mn-ea"/>
          <a:cs typeface="+mn-cs"/>
        </a:defRPr>
      </a:lvl2pPr>
      <a:lvl3pPr marL="952462" indent="-19049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333447" indent="-190492" algn="l" rtl="0" eaLnBrk="0" fontAlgn="base" hangingPunct="0">
        <a:spcBef>
          <a:spcPct val="20000"/>
        </a:spcBef>
        <a:spcAft>
          <a:spcPct val="0"/>
        </a:spcAft>
        <a:buFont typeface="Arial" charset="0"/>
        <a:buChar char="–"/>
        <a:defRPr sz="1667" kern="1200">
          <a:solidFill>
            <a:schemeClr val="tx1"/>
          </a:solidFill>
          <a:latin typeface="+mn-lt"/>
          <a:ea typeface="+mn-ea"/>
          <a:cs typeface="+mn-cs"/>
        </a:defRPr>
      </a:lvl4pPr>
      <a:lvl5pPr marL="1714431" indent="-190492" algn="l" rtl="0" eaLnBrk="0" fontAlgn="base" hangingPunct="0">
        <a:spcBef>
          <a:spcPct val="20000"/>
        </a:spcBef>
        <a:spcAft>
          <a:spcPct val="0"/>
        </a:spcAft>
        <a:buFont typeface="Arial"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sv-SE"/>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1170965545?fl=pl&amp;fe=c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17097130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vimeo.com/114488268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1170949652?fl=pl&amp;fe=c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vimeo.com/1170976091" TargetMode="External"/><Relationship Id="rId4" Type="http://schemas.openxmlformats.org/officeDocument/2006/relationships/hyperlink" Target="https://vimeo.com/117097146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1170958698?fl=pl&amp;fe=cm"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vimeo.com/1170941738?fl=pl&amp;fe=cm" TargetMode="External"/><Relationship Id="rId5" Type="http://schemas.openxmlformats.org/officeDocument/2006/relationships/hyperlink" Target="https://vimeo.com/1144885210" TargetMode="External"/><Relationship Id="rId4" Type="http://schemas.openxmlformats.org/officeDocument/2006/relationships/hyperlink" Target="https://vimeo.com/1170948467?fl=pl&amp;fe=c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4C5C3E1-02BC-4F58-809E-D852A6CF722C}"/>
              </a:ext>
            </a:extLst>
          </p:cNvPr>
          <p:cNvSpPr txBox="1">
            <a:spLocks noGrp="1"/>
          </p:cNvSpPr>
          <p:nvPr>
            <p:ph type="title"/>
          </p:nvPr>
        </p:nvSpPr>
        <p:spPr>
          <a:xfrm>
            <a:off x="1218456" y="337220"/>
            <a:ext cx="6203032" cy="923330"/>
          </a:xfrm>
          <a:prstGeom prst="rect">
            <a:avLst/>
          </a:prstGeom>
          <a:noFill/>
        </p:spPr>
        <p:txBody>
          <a:bodyPr wrap="square" rtlCol="0">
            <a:spAutoFit/>
          </a:bodyPr>
          <a:lstStyle/>
          <a:p>
            <a:pPr algn="ctr"/>
            <a:r>
              <a:rPr lang="sv-SE" sz="2700" b="1" dirty="0">
                <a:solidFill>
                  <a:srgbClr val="5A7684"/>
                </a:solidFill>
                <a:latin typeface="Arial" panose="020B0604020202020204" pitchFamily="34" charset="0"/>
                <a:ea typeface="+mj-ea"/>
                <a:cs typeface="Arial" panose="020B0604020202020204" pitchFamily="34" charset="0"/>
              </a:rPr>
              <a:t>Diskussionsfrågor till filmer om romsk inkludering</a:t>
            </a:r>
          </a:p>
        </p:txBody>
      </p:sp>
      <p:pic>
        <p:nvPicPr>
          <p:cNvPr id="6" name="Bildobjekt 5" descr="Illustration på fyra personer krokar arm">
            <a:extLst>
              <a:ext uri="{FF2B5EF4-FFF2-40B4-BE49-F238E27FC236}">
                <a16:creationId xmlns:a16="http://schemas.microsoft.com/office/drawing/2014/main" id="{09CCB0D1-573D-4C79-AB3D-33E1CA4F68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351731"/>
            <a:ext cx="4248472" cy="3237082"/>
          </a:xfrm>
          <a:prstGeom prst="rect">
            <a:avLst/>
          </a:prstGeom>
        </p:spPr>
      </p:pic>
    </p:spTree>
    <p:extLst>
      <p:ext uri="{BB962C8B-B14F-4D97-AF65-F5344CB8AC3E}">
        <p14:creationId xmlns:p14="http://schemas.microsoft.com/office/powerpoint/2010/main" val="391604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7E82FF-5A0D-4818-B25E-C63FB29F61DF}"/>
              </a:ext>
            </a:extLst>
          </p:cNvPr>
          <p:cNvSpPr>
            <a:spLocks noGrp="1"/>
          </p:cNvSpPr>
          <p:nvPr>
            <p:ph type="title"/>
          </p:nvPr>
        </p:nvSpPr>
        <p:spPr>
          <a:xfrm>
            <a:off x="323528" y="524415"/>
            <a:ext cx="8614792" cy="972108"/>
          </a:xfrm>
        </p:spPr>
        <p:txBody>
          <a:bodyPr/>
          <a:lstStyle/>
          <a:p>
            <a:pPr algn="l"/>
            <a:br>
              <a:rPr lang="sv-SE" sz="2700" b="1" dirty="0">
                <a:solidFill>
                  <a:srgbClr val="5A7684"/>
                </a:solidFill>
                <a:latin typeface="Arial" panose="020B0604020202020204" pitchFamily="34" charset="0"/>
                <a:cs typeface="Arial" panose="020B0604020202020204" pitchFamily="34" charset="0"/>
              </a:rPr>
            </a:br>
            <a:r>
              <a:rPr lang="sv-SE" sz="2700" b="1" dirty="0">
                <a:solidFill>
                  <a:srgbClr val="5A7684"/>
                </a:solidFill>
                <a:latin typeface="Arial" panose="020B0604020202020204" pitchFamily="34" charset="0"/>
                <a:cs typeface="Arial" panose="020B0604020202020204" pitchFamily="34" charset="0"/>
              </a:rPr>
              <a:t>Samtal med fem experter om romsk inkludering</a:t>
            </a:r>
            <a:br>
              <a:rPr lang="sv-SE" sz="40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4511A35C-012D-46B0-A24A-3B44F8FF2A93}"/>
              </a:ext>
            </a:extLst>
          </p:cNvPr>
          <p:cNvSpPr>
            <a:spLocks noGrp="1"/>
          </p:cNvSpPr>
          <p:nvPr>
            <p:ph idx="1"/>
          </p:nvPr>
        </p:nvSpPr>
        <p:spPr>
          <a:xfrm>
            <a:off x="126972" y="1705372"/>
            <a:ext cx="4375942" cy="2664296"/>
          </a:xfrm>
        </p:spPr>
        <p:txBody>
          <a:bodyPr/>
          <a:lstStyle/>
          <a:p>
            <a:pPr>
              <a:lnSpc>
                <a:spcPct val="107000"/>
              </a:lnSpc>
              <a:spcAft>
                <a:spcPts val="800"/>
              </a:spcAft>
              <a:buFont typeface="Wingdings" panose="05000000000000000000" pitchFamily="2" charset="2"/>
              <a:buChar char="Ø"/>
            </a:pPr>
            <a:r>
              <a:rPr lang="sv-SE" sz="1400" b="1" dirty="0">
                <a:effectLst/>
                <a:latin typeface="Open Sans" panose="020B0606030504020204" pitchFamily="34" charset="0"/>
                <a:ea typeface="Calibri" panose="020F0502020204030204" pitchFamily="34" charset="0"/>
                <a:cs typeface="Times New Roman" panose="02020603050405020304" pitchFamily="18" charset="0"/>
                <a:hlinkClick r:id="rId3"/>
              </a:rPr>
              <a:t>Film: Fred </a:t>
            </a:r>
            <a:r>
              <a:rPr lang="sv-SE" sz="1400" b="1" dirty="0" err="1">
                <a:effectLst/>
                <a:latin typeface="Open Sans" panose="020B0606030504020204" pitchFamily="34" charset="0"/>
                <a:ea typeface="Calibri" panose="020F0502020204030204" pitchFamily="34" charset="0"/>
                <a:cs typeface="Times New Roman" panose="02020603050405020304" pitchFamily="18" charset="0"/>
                <a:hlinkClick r:id="rId3"/>
              </a:rPr>
              <a:t>Taikon</a:t>
            </a:r>
            <a:r>
              <a:rPr lang="sv-SE" sz="1400" b="1" dirty="0">
                <a:effectLst/>
                <a:latin typeface="Open Sans" panose="020B0606030504020204" pitchFamily="34" charset="0"/>
                <a:ea typeface="Calibri" panose="020F0502020204030204" pitchFamily="34" charset="0"/>
                <a:cs typeface="Times New Roman" panose="02020603050405020304" pitchFamily="18" charset="0"/>
                <a:hlinkClick r:id="rId3"/>
              </a:rPr>
              <a:t> om romerna då och nu </a:t>
            </a:r>
          </a:p>
          <a:p>
            <a:pPr>
              <a:lnSpc>
                <a:spcPct val="107000"/>
              </a:lnSpc>
              <a:spcAft>
                <a:spcPts val="800"/>
              </a:spcAft>
              <a:buFont typeface="Wingdings" panose="05000000000000000000" pitchFamily="2" charset="2"/>
              <a:buChar char="Ø"/>
            </a:pPr>
            <a:r>
              <a:rPr lang="sv-SE" sz="1400" b="1" dirty="0">
                <a:effectLst/>
                <a:latin typeface="Open Sans" panose="020B0606030504020204" pitchFamily="34" charset="0"/>
                <a:ea typeface="Calibri" panose="020F0502020204030204" pitchFamily="34" charset="0"/>
                <a:cs typeface="Times New Roman" panose="02020603050405020304" pitchFamily="18" charset="0"/>
                <a:hlinkClick r:id="rId3"/>
              </a:rPr>
              <a:t>Film: Domino Kai om kulturarv och språk</a:t>
            </a:r>
          </a:p>
          <a:p>
            <a:pPr>
              <a:lnSpc>
                <a:spcPct val="107000"/>
              </a:lnSpc>
              <a:spcAft>
                <a:spcPts val="800"/>
              </a:spcAft>
              <a:buFont typeface="Wingdings" panose="05000000000000000000" pitchFamily="2" charset="2"/>
              <a:buChar char="Ø"/>
            </a:pPr>
            <a:r>
              <a:rPr kumimoji="0" lang="sv-SE" sz="1400" b="1" i="0" u="none" strike="noStrike" kern="1200" cap="none" spc="0" normalizeH="0" baseline="0" noProof="0" dirty="0">
                <a:ln>
                  <a:noFill/>
                </a:ln>
                <a:solidFill>
                  <a:prstClr val="black"/>
                </a:solidFill>
                <a:effectLst/>
                <a:uLnTx/>
                <a:uFillTx/>
                <a:latin typeface="Open Sans" panose="020B0606030504020204" pitchFamily="34" charset="0"/>
                <a:ea typeface="Calibri" panose="020F0502020204030204" pitchFamily="34" charset="0"/>
                <a:cs typeface="Times New Roman" panose="02020603050405020304" pitchFamily="18" charset="0"/>
                <a:hlinkClick r:id="rId3"/>
              </a:rPr>
              <a:t>Film: Rafael Szoppe om utmaningar på arbetsmarknaden</a:t>
            </a:r>
          </a:p>
          <a:p>
            <a:pPr>
              <a:lnSpc>
                <a:spcPct val="107000"/>
              </a:lnSpc>
              <a:spcAft>
                <a:spcPts val="800"/>
              </a:spcAft>
              <a:buFont typeface="Wingdings" panose="05000000000000000000" pitchFamily="2" charset="2"/>
              <a:buChar char="Ø"/>
            </a:pPr>
            <a:r>
              <a:rPr kumimoji="0" lang="sv-SE" sz="1400" b="1" i="0" u="none" strike="noStrike" kern="1200" cap="none" spc="0" normalizeH="0" baseline="0" noProof="0" dirty="0">
                <a:ln>
                  <a:noFill/>
                </a:ln>
                <a:solidFill>
                  <a:prstClr val="black"/>
                </a:solidFill>
                <a:effectLst/>
                <a:uLnTx/>
                <a:uFillTx/>
                <a:latin typeface="Open Sans" panose="020B0606030504020204" pitchFamily="34" charset="0"/>
                <a:ea typeface="Calibri" panose="020F0502020204030204" pitchFamily="34" charset="0"/>
                <a:cs typeface="Times New Roman" panose="02020603050405020304" pitchFamily="18" charset="0"/>
                <a:hlinkClick r:id="rId3"/>
              </a:rPr>
              <a:t>Film: Nina Lundberg om antiziganism</a:t>
            </a:r>
            <a:endParaRPr lang="sv-SE" sz="1400" b="1" dirty="0">
              <a:solidFill>
                <a:prstClr val="black"/>
              </a:solidFill>
              <a:latin typeface="Open Sans" panose="020B0606030504020204" pitchFamily="34" charset="0"/>
              <a:ea typeface="Calibri" panose="020F0502020204030204" pitchFamily="34" charset="0"/>
              <a:cs typeface="Times New Roman" panose="02020603050405020304" pitchFamily="18" charset="0"/>
              <a:hlinkClick r:id="rId3"/>
            </a:endParaRPr>
          </a:p>
          <a:p>
            <a:pPr>
              <a:lnSpc>
                <a:spcPct val="107000"/>
              </a:lnSpc>
              <a:spcAft>
                <a:spcPts val="800"/>
              </a:spcAft>
              <a:buFont typeface="Wingdings" panose="05000000000000000000" pitchFamily="2" charset="2"/>
              <a:buChar char="Ø"/>
            </a:pPr>
            <a:r>
              <a:rPr kumimoji="0" lang="sv-SE" sz="1400" b="1" i="0" u="none" strike="noStrike" kern="1200" cap="none" spc="0" normalizeH="0" baseline="0" noProof="0" dirty="0">
                <a:ln>
                  <a:noFill/>
                </a:ln>
                <a:solidFill>
                  <a:prstClr val="black"/>
                </a:solidFill>
                <a:effectLst/>
                <a:uLnTx/>
                <a:uFillTx/>
                <a:latin typeface="Open Sans" panose="020B0606030504020204" pitchFamily="34" charset="0"/>
                <a:ea typeface="Calibri" panose="020F0502020204030204" pitchFamily="34" charset="0"/>
                <a:cs typeface="Times New Roman" panose="02020603050405020304" pitchFamily="18" charset="0"/>
                <a:hlinkClick r:id="rId3"/>
              </a:rPr>
              <a:t>Film: </a:t>
            </a:r>
            <a:r>
              <a:rPr kumimoji="0" lang="sv-SE" sz="1400" b="1" i="0" u="none" strike="noStrike" kern="1200" cap="none" spc="0" normalizeH="0" baseline="0" noProof="0" dirty="0" err="1">
                <a:ln>
                  <a:noFill/>
                </a:ln>
                <a:solidFill>
                  <a:prstClr val="black"/>
                </a:solidFill>
                <a:effectLst/>
                <a:uLnTx/>
                <a:uFillTx/>
                <a:latin typeface="Open Sans" panose="020B0606030504020204" pitchFamily="34" charset="0"/>
                <a:ea typeface="Calibri" panose="020F0502020204030204" pitchFamily="34" charset="0"/>
                <a:cs typeface="Times New Roman" panose="02020603050405020304" pitchFamily="18" charset="0"/>
                <a:hlinkClick r:id="rId3"/>
              </a:rPr>
              <a:t>Marcela</a:t>
            </a:r>
            <a:r>
              <a:rPr kumimoji="0" lang="sv-SE" sz="1400" b="1" i="0" u="none" strike="noStrike" kern="1200" cap="none" spc="0" normalizeH="0" baseline="0" noProof="0" dirty="0">
                <a:ln>
                  <a:noFill/>
                </a:ln>
                <a:solidFill>
                  <a:prstClr val="black"/>
                </a:solidFill>
                <a:effectLst/>
                <a:uLnTx/>
                <a:uFillTx/>
                <a:latin typeface="Open Sans" panose="020B0606030504020204" pitchFamily="34" charset="0"/>
                <a:ea typeface="Calibri" panose="020F0502020204030204" pitchFamily="34" charset="0"/>
                <a:cs typeface="Times New Roman" panose="02020603050405020304" pitchFamily="18" charset="0"/>
                <a:hlinkClick r:id="rId3"/>
              </a:rPr>
              <a:t> </a:t>
            </a:r>
            <a:r>
              <a:rPr kumimoji="0" lang="sv-SE" sz="1400" b="1" i="0" u="none" strike="noStrike" kern="1200" cap="none" spc="0" normalizeH="0" baseline="0" noProof="0" dirty="0" err="1">
                <a:ln>
                  <a:noFill/>
                </a:ln>
                <a:solidFill>
                  <a:prstClr val="black"/>
                </a:solidFill>
                <a:effectLst/>
                <a:uLnTx/>
                <a:uFillTx/>
                <a:latin typeface="Open Sans" panose="020B0606030504020204" pitchFamily="34" charset="0"/>
                <a:ea typeface="Calibri" panose="020F0502020204030204" pitchFamily="34" charset="0"/>
                <a:cs typeface="Times New Roman" panose="02020603050405020304" pitchFamily="18" charset="0"/>
                <a:hlinkClick r:id="rId3"/>
              </a:rPr>
              <a:t>Kovacsova</a:t>
            </a:r>
            <a:r>
              <a:rPr kumimoji="0" lang="sv-SE" sz="1400" b="1" i="0" u="none" strike="noStrike" kern="1200" cap="none" spc="0" normalizeH="0" baseline="0" noProof="0" dirty="0">
                <a:ln>
                  <a:noFill/>
                </a:ln>
                <a:solidFill>
                  <a:prstClr val="black"/>
                </a:solidFill>
                <a:effectLst/>
                <a:uLnTx/>
                <a:uFillTx/>
                <a:latin typeface="Open Sans" panose="020B0606030504020204" pitchFamily="34" charset="0"/>
                <a:ea typeface="Calibri" panose="020F0502020204030204" pitchFamily="34" charset="0"/>
                <a:cs typeface="Times New Roman" panose="02020603050405020304" pitchFamily="18" charset="0"/>
                <a:hlinkClick r:id="rId3"/>
              </a:rPr>
              <a:t> om civilsamhällets styrkor</a:t>
            </a:r>
            <a:br>
              <a:rPr lang="sv-SE" sz="1400" b="1" dirty="0">
                <a:effectLst/>
                <a:latin typeface="Open Sans" panose="020B0606030504020204" pitchFamily="34" charset="0"/>
                <a:ea typeface="Calibri" panose="020F0502020204030204" pitchFamily="34" charset="0"/>
                <a:cs typeface="Times New Roman" panose="02020603050405020304" pitchFamily="18" charset="0"/>
              </a:rPr>
            </a:br>
            <a:endParaRPr lang="sv-SE" dirty="0"/>
          </a:p>
        </p:txBody>
      </p:sp>
      <p:pic>
        <p:nvPicPr>
          <p:cNvPr id="4" name="Bildobjekt 3" descr="Illustration på en scen där en man och en kvinna står och samtalar">
            <a:extLst>
              <a:ext uri="{FF2B5EF4-FFF2-40B4-BE49-F238E27FC236}">
                <a16:creationId xmlns:a16="http://schemas.microsoft.com/office/drawing/2014/main" id="{068F8537-3E98-4082-8C57-869E01910C90}"/>
              </a:ext>
            </a:extLst>
          </p:cNvPr>
          <p:cNvPicPr>
            <a:picLocks noChangeAspect="1"/>
          </p:cNvPicPr>
          <p:nvPr/>
        </p:nvPicPr>
        <p:blipFill>
          <a:blip r:embed="rId4"/>
          <a:stretch>
            <a:fillRect/>
          </a:stretch>
        </p:blipFill>
        <p:spPr>
          <a:xfrm>
            <a:off x="4641087" y="1485898"/>
            <a:ext cx="3171273" cy="3166610"/>
          </a:xfrm>
          <a:prstGeom prst="rect">
            <a:avLst/>
          </a:prstGeom>
        </p:spPr>
      </p:pic>
    </p:spTree>
    <p:extLst>
      <p:ext uri="{BB962C8B-B14F-4D97-AF65-F5344CB8AC3E}">
        <p14:creationId xmlns:p14="http://schemas.microsoft.com/office/powerpoint/2010/main" val="2875247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C223E1-39A5-4D6D-8F8F-B1BC78789C1B}"/>
              </a:ext>
            </a:extLst>
          </p:cNvPr>
          <p:cNvSpPr>
            <a:spLocks noGrp="1"/>
          </p:cNvSpPr>
          <p:nvPr>
            <p:ph type="title"/>
          </p:nvPr>
        </p:nvSpPr>
        <p:spPr>
          <a:xfrm>
            <a:off x="-1" y="416115"/>
            <a:ext cx="7524441" cy="952500"/>
          </a:xfrm>
        </p:spPr>
        <p:txBody>
          <a:bodyPr/>
          <a:lstStyle/>
          <a:p>
            <a:r>
              <a:rPr lang="sv-SE" sz="2700" b="1" dirty="0">
                <a:solidFill>
                  <a:srgbClr val="5A7684"/>
                </a:solidFill>
                <a:latin typeface="Arial" panose="020B0604020202020204" pitchFamily="34" charset="0"/>
                <a:cs typeface="Arial" panose="020B0604020202020204" pitchFamily="34" charset="0"/>
              </a:rPr>
              <a:t>Diskussionsfrågor – fem experter</a:t>
            </a:r>
          </a:p>
        </p:txBody>
      </p:sp>
      <p:sp>
        <p:nvSpPr>
          <p:cNvPr id="3" name="Platshållare för innehåll 2">
            <a:extLst>
              <a:ext uri="{FF2B5EF4-FFF2-40B4-BE49-F238E27FC236}">
                <a16:creationId xmlns:a16="http://schemas.microsoft.com/office/drawing/2014/main" id="{E400FF23-1605-4FF2-B982-5213ADA5C6AB}"/>
              </a:ext>
            </a:extLst>
          </p:cNvPr>
          <p:cNvSpPr>
            <a:spLocks noGrp="1"/>
          </p:cNvSpPr>
          <p:nvPr>
            <p:ph idx="1"/>
          </p:nvPr>
        </p:nvSpPr>
        <p:spPr>
          <a:xfrm>
            <a:off x="323528" y="1041341"/>
            <a:ext cx="8338678" cy="4281825"/>
          </a:xfrm>
        </p:spPr>
        <p: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sv-SE" sz="13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a:p>
            <a:pPr marL="0" indent="0">
              <a:buNone/>
              <a:defRPr/>
            </a:pPr>
            <a:endPar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a:p>
            <a:pPr marL="285750" indent="-285750">
              <a:buFont typeface="Arial" panose="020B0604020202020204" pitchFamily="34" charset="0"/>
              <a:buChar char="•"/>
              <a:defRPr/>
            </a:pPr>
            <a:r>
              <a:rPr lang="sv-SE" sz="1400" b="1" dirty="0">
                <a:solidFill>
                  <a:srgbClr val="212121"/>
                </a:solidFill>
                <a:latin typeface="Open Sans" panose="020B0606030504020204" pitchFamily="34" charset="0"/>
                <a:ea typeface="Calibri" panose="020F0502020204030204" pitchFamily="34" charset="0"/>
              </a:rPr>
              <a:t>Fred </a:t>
            </a:r>
            <a:r>
              <a:rPr lang="sv-SE" sz="1400" b="1" dirty="0" err="1">
                <a:solidFill>
                  <a:srgbClr val="212121"/>
                </a:solidFill>
                <a:latin typeface="Open Sans" panose="020B0606030504020204" pitchFamily="34" charset="0"/>
                <a:ea typeface="Calibri" panose="020F0502020204030204" pitchFamily="34" charset="0"/>
              </a:rPr>
              <a:t>Taikon</a:t>
            </a:r>
            <a:r>
              <a:rPr lang="sv-SE" sz="1400" b="1" dirty="0">
                <a:solidFill>
                  <a:srgbClr val="212121"/>
                </a:solidFill>
                <a:latin typeface="Open Sans" panose="020B0606030504020204" pitchFamily="34" charset="0"/>
                <a:ea typeface="Calibri" panose="020F0502020204030204" pitchFamily="34" charset="0"/>
              </a:rPr>
              <a:t> om romerna då och nu: </a:t>
            </a:r>
            <a:r>
              <a:rPr lang="sv-SE" sz="1400" dirty="0">
                <a:solidFill>
                  <a:srgbClr val="212121"/>
                </a:solidFill>
                <a:latin typeface="Open Sans" panose="020B0606030504020204" pitchFamily="34" charset="0"/>
                <a:ea typeface="Calibri" panose="020F0502020204030204" pitchFamily="34" charset="0"/>
              </a:rPr>
              <a:t>Vad kan din verksamhet göra för att främja utvecklingen för den romska minoriteten?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a:p>
            <a:pPr marL="285750" indent="-285750">
              <a:buFont typeface="Arial" panose="020B0604020202020204" pitchFamily="34" charset="0"/>
              <a:buChar char="•"/>
              <a:defRPr/>
            </a:pPr>
            <a:r>
              <a:rPr kumimoji="0" lang="nn-NO" sz="1400" b="1"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Domino Kai om kulturarv och språk:</a:t>
            </a:r>
            <a:r>
              <a:rPr lang="sv-SE" sz="1400" b="1" dirty="0">
                <a:solidFill>
                  <a:srgbClr val="212121"/>
                </a:solidFill>
                <a:latin typeface="Open Sans" panose="020B0606030504020204" pitchFamily="34" charset="0"/>
                <a:ea typeface="Calibri" panose="020F0502020204030204" pitchFamily="34" charset="0"/>
              </a:rPr>
              <a:t> </a:t>
            </a: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Hur kan </a:t>
            </a:r>
            <a:r>
              <a:rPr lang="sv-SE" sz="1400" dirty="0">
                <a:solidFill>
                  <a:srgbClr val="212121"/>
                </a:solidFill>
                <a:latin typeface="Open Sans" panose="020B0606030504020204" pitchFamily="34" charset="0"/>
                <a:ea typeface="Calibri" panose="020F0502020204030204" pitchFamily="34" charset="0"/>
              </a:rPr>
              <a:t>din</a:t>
            </a: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 verksamhet främja det romska kulturarvet och det romska språket i enlighet med minoritetspolitiken? </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sv-SE" sz="1400" b="1"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sv-SE" sz="1400" b="1" dirty="0">
                <a:solidFill>
                  <a:srgbClr val="212121"/>
                </a:solidFill>
                <a:latin typeface="Open Sans" panose="020B0606030504020204" pitchFamily="34" charset="0"/>
                <a:ea typeface="Calibri" panose="020F0502020204030204" pitchFamily="34" charset="0"/>
              </a:rPr>
              <a:t>Rafael Szoppe om utmaningar på arbetsmarknaden: </a:t>
            </a:r>
            <a:r>
              <a:rPr lang="sv-SE" sz="1400" dirty="0">
                <a:solidFill>
                  <a:srgbClr val="212121"/>
                </a:solidFill>
                <a:latin typeface="Open Sans" panose="020B0606030504020204" pitchFamily="34" charset="0"/>
                <a:ea typeface="Calibri" panose="020F0502020204030204" pitchFamily="34" charset="0"/>
              </a:rPr>
              <a:t>Vad kan din verksamhet göra för att förbättra situationen för romer på arbetsmarknaden?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sv-SE" sz="1400" dirty="0">
              <a:solidFill>
                <a:srgbClr val="212121"/>
              </a:solidFill>
              <a:latin typeface="Open Sans" panose="020B0606030504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sv-SE" sz="1400" b="1" dirty="0">
                <a:solidFill>
                  <a:srgbClr val="212121"/>
                </a:solidFill>
                <a:latin typeface="Open Sans" panose="020B0606030504020204" pitchFamily="34" charset="0"/>
                <a:ea typeface="Calibri" panose="020F0502020204030204" pitchFamily="34" charset="0"/>
              </a:rPr>
              <a:t>Nina Lundberg om antiziganism: </a:t>
            </a:r>
            <a:r>
              <a:rPr lang="sv-SE" sz="1400" dirty="0">
                <a:solidFill>
                  <a:srgbClr val="212121"/>
                </a:solidFill>
                <a:latin typeface="Open Sans" panose="020B0606030504020204" pitchFamily="34" charset="0"/>
                <a:ea typeface="Calibri" panose="020F0502020204030204" pitchFamily="34" charset="0"/>
              </a:rPr>
              <a:t>Hur arbetar din verksamhet med att motverka antiziganism? </a:t>
            </a:r>
          </a:p>
          <a:p>
            <a:pPr marL="0" marR="0" lvl="0" indent="0" algn="l" defTabSz="914400" rtl="0" eaLnBrk="0" fontAlgn="base" latinLnBrk="0" hangingPunct="0">
              <a:lnSpc>
                <a:spcPct val="100000"/>
              </a:lnSpc>
              <a:spcBef>
                <a:spcPct val="20000"/>
              </a:spcBef>
              <a:spcAft>
                <a:spcPct val="0"/>
              </a:spcAft>
              <a:buClrTx/>
              <a:buSzTx/>
              <a:buNone/>
              <a:tabLst/>
              <a:defRPr/>
            </a:pPr>
            <a:endParaRPr lang="sv-SE" sz="1400" dirty="0">
              <a:solidFill>
                <a:srgbClr val="212121"/>
              </a:solidFill>
              <a:latin typeface="Open Sans" panose="020B0606030504020204" pitchFamily="34" charset="0"/>
              <a:ea typeface="Calibri" panose="020F0502020204030204" pitchFamily="34" charset="0"/>
            </a:endParaRPr>
          </a:p>
          <a:p>
            <a:pPr marL="285750" indent="-285750">
              <a:buFont typeface="Arial" panose="020B0604020202020204" pitchFamily="34" charset="0"/>
              <a:buChar char="•"/>
              <a:defRPr/>
            </a:pPr>
            <a:r>
              <a:rPr lang="sv-SE" sz="1400" b="1" dirty="0" err="1">
                <a:solidFill>
                  <a:srgbClr val="212121"/>
                </a:solidFill>
                <a:latin typeface="Open Sans" panose="020B0606030504020204" pitchFamily="34" charset="0"/>
                <a:ea typeface="Calibri" panose="020F0502020204030204" pitchFamily="34" charset="0"/>
              </a:rPr>
              <a:t>Marcela</a:t>
            </a:r>
            <a:r>
              <a:rPr lang="sv-SE" sz="1400" b="1" dirty="0">
                <a:solidFill>
                  <a:srgbClr val="212121"/>
                </a:solidFill>
                <a:latin typeface="Open Sans" panose="020B0606030504020204" pitchFamily="34" charset="0"/>
                <a:ea typeface="Calibri" panose="020F0502020204030204" pitchFamily="34" charset="0"/>
              </a:rPr>
              <a:t> </a:t>
            </a:r>
            <a:r>
              <a:rPr lang="sv-SE" sz="1400" b="1" dirty="0" err="1">
                <a:solidFill>
                  <a:srgbClr val="212121"/>
                </a:solidFill>
                <a:latin typeface="Open Sans" panose="020B0606030504020204" pitchFamily="34" charset="0"/>
                <a:ea typeface="Calibri" panose="020F0502020204030204" pitchFamily="34" charset="0"/>
              </a:rPr>
              <a:t>Kovacsova</a:t>
            </a:r>
            <a:r>
              <a:rPr lang="sv-SE" sz="1400" b="1" dirty="0">
                <a:solidFill>
                  <a:srgbClr val="212121"/>
                </a:solidFill>
                <a:latin typeface="Open Sans" panose="020B0606030504020204" pitchFamily="34" charset="0"/>
                <a:ea typeface="Calibri" panose="020F0502020204030204" pitchFamily="34" charset="0"/>
              </a:rPr>
              <a:t> om civilsamhällets styrkor: </a:t>
            </a:r>
            <a:r>
              <a:rPr lang="sv-SE" sz="1400" dirty="0">
                <a:solidFill>
                  <a:srgbClr val="212121"/>
                </a:solidFill>
                <a:latin typeface="Open Sans" panose="020B0606030504020204" pitchFamily="34" charset="0"/>
                <a:ea typeface="Calibri" panose="020F0502020204030204" pitchFamily="34" charset="0"/>
              </a:rPr>
              <a:t>Hur kan din verksamhet göra romska organisationer och företrädare delaktiga i beslut och processer som berör romer?</a:t>
            </a:r>
            <a:endPar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p:txBody>
      </p:sp>
      <p:pic>
        <p:nvPicPr>
          <p:cNvPr id="4" name="Bildobjekt 3">
            <a:extLst>
              <a:ext uri="{FF2B5EF4-FFF2-40B4-BE49-F238E27FC236}">
                <a16:creationId xmlns:a16="http://schemas.microsoft.com/office/drawing/2014/main" id="{E46F87FD-6A2B-4DCB-89B7-975631A5F3DC}"/>
              </a:ext>
            </a:extLst>
          </p:cNvPr>
          <p:cNvPicPr>
            <a:picLocks noChangeAspect="1"/>
          </p:cNvPicPr>
          <p:nvPr/>
        </p:nvPicPr>
        <p:blipFill>
          <a:blip r:embed="rId3"/>
          <a:stretch>
            <a:fillRect/>
          </a:stretch>
        </p:blipFill>
        <p:spPr>
          <a:xfrm>
            <a:off x="6945271" y="190585"/>
            <a:ext cx="1158340" cy="1091279"/>
          </a:xfrm>
          <a:prstGeom prst="rect">
            <a:avLst/>
          </a:prstGeom>
        </p:spPr>
      </p:pic>
    </p:spTree>
    <p:extLst>
      <p:ext uri="{BB962C8B-B14F-4D97-AF65-F5344CB8AC3E}">
        <p14:creationId xmlns:p14="http://schemas.microsoft.com/office/powerpoint/2010/main" val="373948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5C9937-35AC-4770-A816-5E75E790E21C}"/>
              </a:ext>
            </a:extLst>
          </p:cNvPr>
          <p:cNvSpPr>
            <a:spLocks noGrp="1"/>
          </p:cNvSpPr>
          <p:nvPr>
            <p:ph type="title"/>
          </p:nvPr>
        </p:nvSpPr>
        <p:spPr>
          <a:xfrm>
            <a:off x="179512" y="265212"/>
            <a:ext cx="8229600" cy="828435"/>
          </a:xfrm>
        </p:spPr>
        <p:txBody>
          <a:bodyPr/>
          <a:lstStyle/>
          <a:p>
            <a:r>
              <a:rPr lang="sv-SE" sz="2700" b="1" dirty="0">
                <a:solidFill>
                  <a:srgbClr val="5A7684"/>
                </a:solidFill>
                <a:latin typeface="Arial" panose="020B0604020202020204" pitchFamily="34" charset="0"/>
                <a:cs typeface="Arial" panose="020B0604020202020204" pitchFamily="34" charset="0"/>
              </a:rPr>
              <a:t>Innehåll</a:t>
            </a:r>
          </a:p>
        </p:txBody>
      </p:sp>
      <p:sp>
        <p:nvSpPr>
          <p:cNvPr id="3" name="Platshållare för innehåll 2">
            <a:extLst>
              <a:ext uri="{FF2B5EF4-FFF2-40B4-BE49-F238E27FC236}">
                <a16:creationId xmlns:a16="http://schemas.microsoft.com/office/drawing/2014/main" id="{C6099EEC-C112-40B8-AD2C-73D3A57AF34E}"/>
              </a:ext>
            </a:extLst>
          </p:cNvPr>
          <p:cNvSpPr>
            <a:spLocks noGrp="1"/>
          </p:cNvSpPr>
          <p:nvPr>
            <p:ph idx="1"/>
          </p:nvPr>
        </p:nvSpPr>
        <p:spPr>
          <a:xfrm>
            <a:off x="616099" y="968477"/>
            <a:ext cx="7911801" cy="4265287"/>
          </a:xfrm>
        </p:spPr>
        <p:txBody>
          <a:bodyPr/>
          <a:lstStyle/>
          <a:p>
            <a:pPr marL="0" indent="0" eaLnBrk="0" hangingPunct="0">
              <a:spcBef>
                <a:spcPct val="20000"/>
              </a:spcBef>
              <a:buNone/>
              <a:defRPr/>
            </a:pPr>
            <a:r>
              <a:rPr lang="sv-SE" sz="1400" dirty="0">
                <a:latin typeface="Open Sans" panose="020B0606030504020204" pitchFamily="34" charset="0"/>
                <a:ea typeface="Open Sans" panose="020B0606030504020204" pitchFamily="34" charset="0"/>
                <a:cs typeface="Open Sans" panose="020B0606030504020204" pitchFamily="34" charset="0"/>
              </a:rPr>
              <a:t>Bildspelet innehåller diskussionsfrågor till filmerna i kunskapsstödet för romsk inkludering. Det kan användas som stöd för att exempelvis sprida kunskap och fördjupa samtalet om romsk inkludering inom den egna verksamheten. </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lang="sv-SE" sz="1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lang="sv-SE" sz="1400" dirty="0">
                <a:latin typeface="Open Sans" panose="020B0606030504020204" pitchFamily="34" charset="0"/>
                <a:ea typeface="Open Sans" panose="020B0606030504020204" pitchFamily="34" charset="0"/>
                <a:cs typeface="Open Sans" panose="020B0606030504020204" pitchFamily="34" charset="0"/>
              </a:rPr>
              <a:t>Filmerna är länkade i bildspelet och uppdelade i fyra kategorier: </a:t>
            </a:r>
          </a:p>
          <a:p>
            <a:pPr>
              <a:defRPr/>
            </a:pPr>
            <a:r>
              <a:rPr lang="sv-SE" sz="1400" dirty="0">
                <a:latin typeface="Open Sans" panose="020B0606030504020204" pitchFamily="34" charset="0"/>
                <a:ea typeface="Open Sans" panose="020B0606030504020204" pitchFamily="34" charset="0"/>
                <a:cs typeface="Open Sans" panose="020B0606030504020204" pitchFamily="34" charset="0"/>
              </a:rPr>
              <a:t>Om strategin för romsk inkludering och den nationella minoriteten romer.</a:t>
            </a:r>
          </a:p>
          <a:p>
            <a:pPr>
              <a:defRPr/>
            </a:pPr>
            <a:r>
              <a:rPr lang="sv-SE" sz="1400" dirty="0">
                <a:latin typeface="Open Sans" panose="020B0606030504020204" pitchFamily="34" charset="0"/>
                <a:ea typeface="Open Sans" panose="020B0606030504020204" pitchFamily="34" charset="0"/>
                <a:cs typeface="Open Sans" panose="020B0606030504020204" pitchFamily="34" charset="0"/>
              </a:rPr>
              <a:t>Ung och rom.</a:t>
            </a:r>
          </a:p>
          <a:p>
            <a:pPr>
              <a:defRPr/>
            </a:pPr>
            <a:r>
              <a:rPr lang="sv-SE" sz="1400" dirty="0">
                <a:latin typeface="Open Sans" panose="020B0606030504020204" pitchFamily="34" charset="0"/>
                <a:ea typeface="Open Sans" panose="020B0606030504020204" pitchFamily="34" charset="0"/>
                <a:cs typeface="Open Sans" panose="020B0606030504020204" pitchFamily="34" charset="0"/>
              </a:rPr>
              <a:t>Lärande reportage om arbetet med romsk inkludering i fyra kommuner.</a:t>
            </a:r>
          </a:p>
          <a:p>
            <a:pPr>
              <a:defRPr/>
            </a:pPr>
            <a:r>
              <a:rPr lang="sv-SE" sz="1400" dirty="0">
                <a:latin typeface="Open Sans" panose="020B0606030504020204" pitchFamily="34" charset="0"/>
                <a:ea typeface="Open Sans" panose="020B0606030504020204" pitchFamily="34" charset="0"/>
                <a:cs typeface="Open Sans" panose="020B0606030504020204" pitchFamily="34" charset="0"/>
              </a:rPr>
              <a:t>Samtal med fem experter om romsk inkludering.</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br>
              <a:rPr lang="sv-SE" sz="1400" dirty="0">
                <a:latin typeface="Open Sans" panose="020B0606030504020204" pitchFamily="34" charset="0"/>
                <a:ea typeface="Open Sans" panose="020B0606030504020204" pitchFamily="34" charset="0"/>
                <a:cs typeface="Open Sans" panose="020B0606030504020204" pitchFamily="34" charset="0"/>
              </a:rPr>
            </a:br>
            <a:r>
              <a:rPr lang="sv-SE" sz="1400" dirty="0">
                <a:latin typeface="Open Sans" panose="020B0606030504020204" pitchFamily="34" charset="0"/>
                <a:ea typeface="Open Sans" panose="020B0606030504020204" pitchFamily="34" charset="0"/>
                <a:cs typeface="Open Sans" panose="020B0606030504020204" pitchFamily="34" charset="0"/>
              </a:rPr>
              <a:t>Du kan välja att titta på en enskild film eller samlat utifrån de olika kategorierna. Du behöver inte följa presentationens ordning. Välj de filmer som är mest relevanta för din verksamhet. </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lang="sv-SE" sz="1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lang="sv-SE" sz="1400" dirty="0">
                <a:latin typeface="Open Sans" panose="020B0606030504020204" pitchFamily="34" charset="0"/>
                <a:ea typeface="Open Sans" panose="020B0606030504020204" pitchFamily="34" charset="0"/>
                <a:cs typeface="Open Sans" panose="020B0606030504020204" pitchFamily="34" charset="0"/>
              </a:rPr>
              <a:t>Diskussionsfrågorna finns efter varje kategoriavsnitt. Ni kan reflektera enskilt eller i grupp.</a:t>
            </a:r>
            <a:br>
              <a:rPr lang="sv-SE" sz="1400" dirty="0">
                <a:latin typeface="Open Sans" panose="020B0606030504020204" pitchFamily="34" charset="0"/>
                <a:ea typeface="Open Sans" panose="020B0606030504020204" pitchFamily="34" charset="0"/>
                <a:cs typeface="Open Sans" panose="020B0606030504020204" pitchFamily="34" charset="0"/>
              </a:rPr>
            </a:br>
            <a:endParaRPr lang="sv-SE" sz="1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lang="sv-SE" sz="1400" dirty="0">
                <a:latin typeface="Open Sans" panose="020B0606030504020204" pitchFamily="34" charset="0"/>
                <a:ea typeface="Open Sans" panose="020B0606030504020204" pitchFamily="34" charset="0"/>
                <a:cs typeface="Open Sans" panose="020B0606030504020204" pitchFamily="34" charset="0"/>
              </a:rPr>
              <a:t>Stödet har tagits fram av Länsstyrelsen Stockholm och finns nu hos MUCF i samband med att myndigheten tagit över ansvaret för att samordna och följa upp insatser för romsk inkludering i Sverige.</a:t>
            </a:r>
            <a:br>
              <a:rPr lang="sv-SE" sz="1400" dirty="0">
                <a:latin typeface="Open Sans" panose="020B0606030504020204" pitchFamily="34" charset="0"/>
                <a:ea typeface="Open Sans" panose="020B0606030504020204" pitchFamily="34" charset="0"/>
                <a:cs typeface="Open Sans" panose="020B0606030504020204" pitchFamily="34" charset="0"/>
              </a:rPr>
            </a:br>
            <a:endParaRPr lang="sv-SE" sz="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sv-SE" sz="900" dirty="0">
                <a:latin typeface="Open Sans" panose="020B0606030504020204" pitchFamily="34" charset="0"/>
                <a:ea typeface="Open Sans" panose="020B0606030504020204" pitchFamily="34" charset="0"/>
                <a:cs typeface="Open Sans" panose="020B0606030504020204" pitchFamily="34" charset="0"/>
              </a:rPr>
              <a:t>Samtliga illustrationer i bildspelet kommer från </a:t>
            </a:r>
            <a:r>
              <a:rPr lang="sv-SE" sz="900" dirty="0" err="1">
                <a:latin typeface="Open Sans" panose="020B0606030504020204" pitchFamily="34" charset="0"/>
                <a:ea typeface="Open Sans" panose="020B0606030504020204" pitchFamily="34" charset="0"/>
                <a:cs typeface="Open Sans" panose="020B0606030504020204" pitchFamily="34" charset="0"/>
              </a:rPr>
              <a:t>Geektown</a:t>
            </a:r>
            <a:r>
              <a:rPr lang="sv-SE" sz="900" dirty="0">
                <a:latin typeface="Open Sans" panose="020B0606030504020204" pitchFamily="34" charset="0"/>
                <a:ea typeface="Open Sans" panose="020B0606030504020204" pitchFamily="34" charset="0"/>
                <a:cs typeface="Open Sans" panose="020B0606030504020204" pitchFamily="34" charset="0"/>
              </a:rPr>
              <a:t>.</a:t>
            </a:r>
          </a:p>
          <a:p>
            <a:pPr marL="0" indent="0">
              <a:buNone/>
            </a:pPr>
            <a:endParaRPr lang="sv-SE"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sv-SE" sz="1000" dirty="0"/>
              <a:t> </a:t>
            </a:r>
          </a:p>
          <a:p>
            <a:endParaRPr lang="sv-SE" sz="1000" dirty="0"/>
          </a:p>
          <a:p>
            <a:endParaRPr lang="sv-SE" dirty="0"/>
          </a:p>
        </p:txBody>
      </p:sp>
    </p:spTree>
    <p:extLst>
      <p:ext uri="{BB962C8B-B14F-4D97-AF65-F5344CB8AC3E}">
        <p14:creationId xmlns:p14="http://schemas.microsoft.com/office/powerpoint/2010/main" val="124996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objekt 18" descr="Illustration på hus och människor">
            <a:extLst>
              <a:ext uri="{FF2B5EF4-FFF2-40B4-BE49-F238E27FC236}">
                <a16:creationId xmlns:a16="http://schemas.microsoft.com/office/drawing/2014/main" id="{71E18A05-687C-438E-9C05-B4B7C1FCF859}"/>
              </a:ext>
            </a:extLst>
          </p:cNvPr>
          <p:cNvPicPr>
            <a:picLocks noChangeAspect="1"/>
          </p:cNvPicPr>
          <p:nvPr/>
        </p:nvPicPr>
        <p:blipFill>
          <a:blip r:embed="rId3"/>
          <a:stretch>
            <a:fillRect/>
          </a:stretch>
        </p:blipFill>
        <p:spPr>
          <a:xfrm>
            <a:off x="2699792" y="1548191"/>
            <a:ext cx="3301796" cy="1920291"/>
          </a:xfrm>
          <a:prstGeom prst="rect">
            <a:avLst/>
          </a:prstGeom>
        </p:spPr>
      </p:pic>
      <p:sp>
        <p:nvSpPr>
          <p:cNvPr id="17409" name="Rubrik 1"/>
          <p:cNvSpPr>
            <a:spLocks noGrp="1"/>
          </p:cNvSpPr>
          <p:nvPr>
            <p:ph type="ctrTitle"/>
          </p:nvPr>
        </p:nvSpPr>
        <p:spPr>
          <a:xfrm>
            <a:off x="1115616" y="359530"/>
            <a:ext cx="6597552" cy="779198"/>
          </a:xfrm>
        </p:spPr>
        <p:txBody>
          <a:bodyPr/>
          <a:lstStyle/>
          <a:p>
            <a:pPr algn="ctr" eaLnBrk="1" hangingPunct="1"/>
            <a:r>
              <a:rPr lang="sv-SE" sz="2700" b="1" dirty="0">
                <a:latin typeface="Arial" panose="020B0604020202020204" pitchFamily="34" charset="0"/>
                <a:cs typeface="Arial" panose="020B0604020202020204" pitchFamily="34" charset="0"/>
              </a:rPr>
              <a:t>Centrala begrepp</a:t>
            </a:r>
          </a:p>
        </p:txBody>
      </p:sp>
      <p:sp>
        <p:nvSpPr>
          <p:cNvPr id="2" name="textruta 1">
            <a:extLst>
              <a:ext uri="{FF2B5EF4-FFF2-40B4-BE49-F238E27FC236}">
                <a16:creationId xmlns:a16="http://schemas.microsoft.com/office/drawing/2014/main" id="{6A372A39-9271-4FC3-AE8C-164B05737C32}"/>
              </a:ext>
            </a:extLst>
          </p:cNvPr>
          <p:cNvSpPr txBox="1"/>
          <p:nvPr/>
        </p:nvSpPr>
        <p:spPr>
          <a:xfrm>
            <a:off x="5652120" y="553244"/>
            <a:ext cx="1944216" cy="576064"/>
          </a:xfrm>
          <a:prstGeom prst="rect">
            <a:avLst/>
          </a:prstGeom>
          <a:noFill/>
        </p:spPr>
        <p:txBody>
          <a:bodyPr wrap="square" rtlCol="0">
            <a:spAutoFit/>
          </a:bodyPr>
          <a:lstStyle/>
          <a:p>
            <a:endParaRPr lang="sv-SE" dirty="0"/>
          </a:p>
        </p:txBody>
      </p:sp>
      <p:sp>
        <p:nvSpPr>
          <p:cNvPr id="9" name="Ellips 8">
            <a:extLst>
              <a:ext uri="{FF2B5EF4-FFF2-40B4-BE49-F238E27FC236}">
                <a16:creationId xmlns:a16="http://schemas.microsoft.com/office/drawing/2014/main" id="{73E8BEB2-A691-43F8-8C41-38841303FF8D}"/>
              </a:ext>
            </a:extLst>
          </p:cNvPr>
          <p:cNvSpPr/>
          <p:nvPr/>
        </p:nvSpPr>
        <p:spPr>
          <a:xfrm>
            <a:off x="323528" y="1142258"/>
            <a:ext cx="2016224" cy="12744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Nationell</a:t>
            </a:r>
            <a:r>
              <a:rPr lang="sv-SE"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sv-SE"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minoritet</a:t>
            </a:r>
            <a:r>
              <a:rPr lang="sv-SE"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2" name="Ellips 11">
            <a:extLst>
              <a:ext uri="{FF2B5EF4-FFF2-40B4-BE49-F238E27FC236}">
                <a16:creationId xmlns:a16="http://schemas.microsoft.com/office/drawing/2014/main" id="{D7278CAC-3AAB-49D0-A85D-F006917D01C9}"/>
              </a:ext>
            </a:extLst>
          </p:cNvPr>
          <p:cNvSpPr/>
          <p:nvPr/>
        </p:nvSpPr>
        <p:spPr>
          <a:xfrm>
            <a:off x="251520" y="3166248"/>
            <a:ext cx="2160240" cy="113042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Romer</a:t>
            </a:r>
          </a:p>
        </p:txBody>
      </p:sp>
      <p:sp>
        <p:nvSpPr>
          <p:cNvPr id="13" name="Ellips 12">
            <a:extLst>
              <a:ext uri="{FF2B5EF4-FFF2-40B4-BE49-F238E27FC236}">
                <a16:creationId xmlns:a16="http://schemas.microsoft.com/office/drawing/2014/main" id="{DC97B3E3-1649-4A94-BF29-F05D58A73296}"/>
              </a:ext>
            </a:extLst>
          </p:cNvPr>
          <p:cNvSpPr/>
          <p:nvPr/>
        </p:nvSpPr>
        <p:spPr>
          <a:xfrm>
            <a:off x="2987824" y="3937620"/>
            <a:ext cx="2367082" cy="126876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Romsk inkludering</a:t>
            </a:r>
          </a:p>
        </p:txBody>
      </p:sp>
      <p:sp>
        <p:nvSpPr>
          <p:cNvPr id="14" name="Ellips 13">
            <a:extLst>
              <a:ext uri="{FF2B5EF4-FFF2-40B4-BE49-F238E27FC236}">
                <a16:creationId xmlns:a16="http://schemas.microsoft.com/office/drawing/2014/main" id="{4B94C8EA-C97A-403B-8479-0ECC25E0A03F}"/>
              </a:ext>
            </a:extLst>
          </p:cNvPr>
          <p:cNvSpPr/>
          <p:nvPr/>
        </p:nvSpPr>
        <p:spPr>
          <a:xfrm>
            <a:off x="6247254" y="3164009"/>
            <a:ext cx="2542692" cy="122128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Antiziganism</a:t>
            </a:r>
          </a:p>
        </p:txBody>
      </p:sp>
      <p:sp>
        <p:nvSpPr>
          <p:cNvPr id="16" name="Ellips 15">
            <a:extLst>
              <a:ext uri="{FF2B5EF4-FFF2-40B4-BE49-F238E27FC236}">
                <a16:creationId xmlns:a16="http://schemas.microsoft.com/office/drawing/2014/main" id="{182A504C-5C5F-4852-962A-B85D149162A1}"/>
              </a:ext>
            </a:extLst>
          </p:cNvPr>
          <p:cNvSpPr/>
          <p:nvPr/>
        </p:nvSpPr>
        <p:spPr>
          <a:xfrm>
            <a:off x="6228184" y="1129308"/>
            <a:ext cx="2592288" cy="12744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Rättighetsbaserat arbete</a:t>
            </a:r>
          </a:p>
        </p:txBody>
      </p:sp>
    </p:spTree>
    <p:extLst>
      <p:ext uri="{BB962C8B-B14F-4D97-AF65-F5344CB8AC3E}">
        <p14:creationId xmlns:p14="http://schemas.microsoft.com/office/powerpoint/2010/main" val="1581653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ubrik 1"/>
          <p:cNvSpPr>
            <a:spLocks noGrp="1"/>
          </p:cNvSpPr>
          <p:nvPr>
            <p:ph type="ctrTitle"/>
          </p:nvPr>
        </p:nvSpPr>
        <p:spPr>
          <a:xfrm>
            <a:off x="322771" y="265212"/>
            <a:ext cx="8065654" cy="1440160"/>
          </a:xfrm>
        </p:spPr>
        <p:txBody>
          <a:bodyPr/>
          <a:lstStyle/>
          <a:p>
            <a:pPr algn="ctr" eaLnBrk="1" hangingPunct="1"/>
            <a:br>
              <a:rPr lang="sv-SE" sz="2700" b="1" dirty="0">
                <a:latin typeface="Arial" panose="020B0604020202020204" pitchFamily="34" charset="0"/>
                <a:cs typeface="Arial" panose="020B0604020202020204" pitchFamily="34" charset="0"/>
              </a:rPr>
            </a:br>
            <a:r>
              <a:rPr lang="sv-SE" sz="2700" b="1" dirty="0">
                <a:latin typeface="Arial" panose="020B0604020202020204" pitchFamily="34" charset="0"/>
                <a:cs typeface="Arial" panose="020B0604020202020204" pitchFamily="34" charset="0"/>
              </a:rPr>
              <a:t>Om strategin för romsk inkludering och den nationella minoriteten romer</a:t>
            </a:r>
            <a:br>
              <a:rPr lang="sv-SE" sz="2700" b="1" dirty="0">
                <a:latin typeface="Arial" panose="020B0604020202020204" pitchFamily="34" charset="0"/>
                <a:cs typeface="Arial" panose="020B0604020202020204" pitchFamily="34" charset="0"/>
              </a:rPr>
            </a:br>
            <a:endParaRPr lang="sv-SE" sz="2700" b="1" dirty="0">
              <a:latin typeface="Arial" panose="020B0604020202020204" pitchFamily="34" charset="0"/>
              <a:cs typeface="Arial" panose="020B0604020202020204" pitchFamily="34" charset="0"/>
            </a:endParaRPr>
          </a:p>
        </p:txBody>
      </p:sp>
      <p:sp>
        <p:nvSpPr>
          <p:cNvPr id="3" name="Underrubrik 2"/>
          <p:cNvSpPr>
            <a:spLocks noGrp="1"/>
          </p:cNvSpPr>
          <p:nvPr>
            <p:ph type="subTitle" idx="1"/>
          </p:nvPr>
        </p:nvSpPr>
        <p:spPr>
          <a:xfrm>
            <a:off x="198446" y="1715410"/>
            <a:ext cx="4517570" cy="3152524"/>
          </a:xfrm>
        </p:spPr>
        <p:txBody>
          <a:bodyPr rtlCol="0">
            <a:normAutofit/>
          </a:bodyPr>
          <a:lstStyle/>
          <a:p>
            <a:pPr eaLnBrk="1" fontAlgn="auto" hangingPunct="1">
              <a:spcAft>
                <a:spcPts val="0"/>
              </a:spcAft>
              <a:defRPr/>
            </a:pPr>
            <a:endParaRPr lang="sv-SE" sz="1667" dirty="0">
              <a:solidFill>
                <a:schemeClr val="tx2">
                  <a:lumMod val="75000"/>
                </a:schemeClr>
              </a:solidFill>
            </a:endParaRPr>
          </a:p>
          <a:p>
            <a:pPr eaLnBrk="1" fontAlgn="auto" hangingPunct="1">
              <a:spcAft>
                <a:spcPts val="0"/>
              </a:spcAft>
              <a:defRPr/>
            </a:pPr>
            <a:endParaRPr lang="sv-SE" sz="1400" b="1"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eaLnBrk="1" fontAlgn="auto" hangingPunct="1">
              <a:spcAft>
                <a:spcPts val="0"/>
              </a:spcAft>
              <a:defRPr/>
            </a:pPr>
            <a:endParaRPr lang="sv-SE" sz="1400" b="1"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marL="285750" indent="-285750" eaLnBrk="1" fontAlgn="auto" hangingPunct="1">
              <a:spcAft>
                <a:spcPts val="0"/>
              </a:spcAft>
              <a:buFont typeface="Wingdings" panose="05000000000000000000" pitchFamily="2" charset="2"/>
              <a:buChar char="Ø"/>
              <a:defRPr/>
            </a:pPr>
            <a:r>
              <a:rPr lang="sv-SE" sz="1400" b="1" dirty="0">
                <a:solidFill>
                  <a:srgbClr val="212121"/>
                </a:solidFill>
                <a:latin typeface="Open Sans" panose="020B0606030504020204" pitchFamily="34" charset="0"/>
                <a:ea typeface="Open Sans" panose="020B0606030504020204" pitchFamily="34" charset="0"/>
                <a:cs typeface="Open Sans" panose="020B0606030504020204" pitchFamily="34" charset="0"/>
                <a:hlinkClick r:id="rId3"/>
              </a:rPr>
              <a:t>Film: Strategin för romsk inkludering</a:t>
            </a:r>
            <a:endParaRPr lang="sv-SE" sz="1400" b="1" dirty="0">
              <a:solidFill>
                <a:srgbClr val="21212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Wingdings" panose="05000000000000000000" pitchFamily="2" charset="2"/>
              <a:buChar char="Ø"/>
            </a:pPr>
            <a:endPar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7000"/>
              </a:lnSpc>
              <a:spcAft>
                <a:spcPts val="800"/>
              </a:spcAft>
              <a:buFont typeface="Wingdings" panose="05000000000000000000" pitchFamily="2" charset="2"/>
              <a:buChar char="Ø"/>
            </a:pPr>
            <a:r>
              <a:rPr lang="sv-SE" sz="1400" b="1" dirty="0">
                <a:solidFill>
                  <a:srgbClr val="212121"/>
                </a:solidFill>
                <a:latin typeface="Open Sans" panose="020B0606030504020204" pitchFamily="34" charset="0"/>
                <a:ea typeface="Open Sans" panose="020B0606030504020204" pitchFamily="34" charset="0"/>
                <a:cs typeface="Open Sans" panose="020B0606030504020204" pitchFamily="34" charset="0"/>
                <a:hlinkClick r:id="rId4"/>
              </a:rPr>
              <a:t>Film: Den nationella minoriteten romer</a:t>
            </a:r>
            <a:r>
              <a:rPr lang="sv-SE" sz="1400" dirty="0">
                <a:latin typeface="Open Sans" panose="020B0606030504020204" pitchFamily="34" charset="0"/>
                <a:ea typeface="Open Sans" panose="020B0606030504020204" pitchFamily="34" charset="0"/>
                <a:cs typeface="Open Sans" panose="020B0606030504020204" pitchFamily="34" charset="0"/>
                <a:hlinkClick r:id="rId4"/>
              </a:rPr>
              <a:t> </a:t>
            </a:r>
            <a:br>
              <a:rPr lang="sv-SE" sz="1400" dirty="0">
                <a:latin typeface="Open Sans" panose="020B0606030504020204" pitchFamily="34" charset="0"/>
                <a:ea typeface="Open Sans" panose="020B0606030504020204" pitchFamily="34" charset="0"/>
                <a:cs typeface="Open Sans" panose="020B0606030504020204" pitchFamily="34" charset="0"/>
              </a:rPr>
            </a:br>
            <a:r>
              <a:rPr lang="sv-SE"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Del 2 i Minoritetslagen – grundutbildning.</a:t>
            </a:r>
            <a:br>
              <a:rPr lang="sv-SE" sz="1400" b="1" dirty="0">
                <a:solidFill>
                  <a:srgbClr val="212121"/>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rPr>
            </a:br>
            <a:endParaRPr lang="sv-SE" sz="1400" dirty="0">
              <a:solidFill>
                <a:srgbClr val="212121"/>
              </a:solidFill>
              <a:effectLst/>
              <a:highlight>
                <a:srgbClr val="FFFF00"/>
              </a:highlight>
              <a:latin typeface="Open Sans" panose="020B0606030504020204" pitchFamily="34" charset="0"/>
              <a:ea typeface="Open Sans" panose="020B0606030504020204" pitchFamily="34" charset="0"/>
              <a:cs typeface="Open Sans" panose="020B0606030504020204" pitchFamily="34" charset="0"/>
            </a:endParaRPr>
          </a:p>
          <a:p>
            <a:endParaRPr lang="sv-SE" sz="1800" dirty="0">
              <a:solidFill>
                <a:srgbClr val="212121"/>
              </a:solidFill>
              <a:latin typeface="Open Sans" panose="020B0606030504020204" pitchFamily="34" charset="0"/>
              <a:ea typeface="Calibri" panose="020F0502020204030204" pitchFamily="34" charset="0"/>
            </a:endParaRPr>
          </a:p>
          <a:p>
            <a:pPr eaLnBrk="1" fontAlgn="auto" hangingPunct="1">
              <a:spcAft>
                <a:spcPts val="0"/>
              </a:spcAft>
              <a:defRPr/>
            </a:pPr>
            <a:endParaRPr lang="sv-SE" sz="1800" u="sng"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endParaRPr>
          </a:p>
          <a:p>
            <a:pPr eaLnBrk="1" fontAlgn="auto" hangingPunct="1">
              <a:spcAft>
                <a:spcPts val="0"/>
              </a:spcAft>
              <a:defRPr/>
            </a:pPr>
            <a:endParaRPr lang="sv-SE" sz="1800" u="sng" dirty="0">
              <a:solidFill>
                <a:srgbClr val="0563C1"/>
              </a:solidFill>
              <a:latin typeface="Aptos" panose="020B0004020202020204" pitchFamily="34" charset="0"/>
              <a:ea typeface="Calibri" panose="020F0502020204030204" pitchFamily="34" charset="0"/>
              <a:cs typeface="Times New Roman" panose="02020603050405020304" pitchFamily="18" charset="0"/>
            </a:endParaRPr>
          </a:p>
          <a:p>
            <a:pPr eaLnBrk="1" fontAlgn="auto" hangingPunct="1">
              <a:spcAft>
                <a:spcPts val="0"/>
              </a:spcAft>
              <a:defRPr/>
            </a:pPr>
            <a:endParaRPr lang="sv-SE" sz="1667" dirty="0">
              <a:solidFill>
                <a:schemeClr val="tx2">
                  <a:lumMod val="75000"/>
                </a:schemeClr>
              </a:solidFill>
              <a:latin typeface="Arial" panose="020B0604020202020204" pitchFamily="34" charset="0"/>
              <a:cs typeface="Arial" panose="020B0604020202020204" pitchFamily="34" charset="0"/>
            </a:endParaRPr>
          </a:p>
        </p:txBody>
      </p:sp>
      <p:pic>
        <p:nvPicPr>
          <p:cNvPr id="4" name="Bildobjekt 3" descr="Illustration på vuxna, äldre och barn">
            <a:extLst>
              <a:ext uri="{FF2B5EF4-FFF2-40B4-BE49-F238E27FC236}">
                <a16:creationId xmlns:a16="http://schemas.microsoft.com/office/drawing/2014/main" id="{265751BA-804E-49BE-B18A-7FDCEE65D6A0}"/>
              </a:ext>
            </a:extLst>
          </p:cNvPr>
          <p:cNvPicPr>
            <a:picLocks noChangeAspect="1"/>
          </p:cNvPicPr>
          <p:nvPr/>
        </p:nvPicPr>
        <p:blipFill>
          <a:blip r:embed="rId5"/>
          <a:stretch>
            <a:fillRect/>
          </a:stretch>
        </p:blipFill>
        <p:spPr>
          <a:xfrm>
            <a:off x="4817296" y="2281436"/>
            <a:ext cx="3499120" cy="1941617"/>
          </a:xfrm>
          <a:prstGeom prst="rect">
            <a:avLst/>
          </a:prstGeom>
        </p:spPr>
      </p:pic>
    </p:spTree>
    <p:extLst>
      <p:ext uri="{BB962C8B-B14F-4D97-AF65-F5344CB8AC3E}">
        <p14:creationId xmlns:p14="http://schemas.microsoft.com/office/powerpoint/2010/main" val="43984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C223E1-39A5-4D6D-8F8F-B1BC78789C1B}"/>
              </a:ext>
            </a:extLst>
          </p:cNvPr>
          <p:cNvSpPr>
            <a:spLocks noGrp="1"/>
          </p:cNvSpPr>
          <p:nvPr>
            <p:ph type="title"/>
          </p:nvPr>
        </p:nvSpPr>
        <p:spPr>
          <a:xfrm>
            <a:off x="-108520" y="438365"/>
            <a:ext cx="7704856" cy="839066"/>
          </a:xfrm>
        </p:spPr>
        <p:txBody>
          <a:bodyPr/>
          <a:lstStyle/>
          <a:p>
            <a:r>
              <a:rPr kumimoji="0" lang="sv-SE" sz="2700" b="1" i="0" u="none" strike="noStrike" kern="1200" cap="none" spc="0" normalizeH="0" baseline="0" noProof="0" dirty="0">
                <a:ln>
                  <a:noFill/>
                </a:ln>
                <a:solidFill>
                  <a:srgbClr val="5A7684"/>
                </a:solidFill>
                <a:effectLst/>
                <a:uLnTx/>
                <a:uFillTx/>
                <a:latin typeface="Arial" panose="020B0604020202020204" pitchFamily="34" charset="0"/>
                <a:ea typeface="+mj-ea"/>
                <a:cs typeface="Arial" panose="020B0604020202020204" pitchFamily="34" charset="0"/>
              </a:rPr>
              <a:t>Diskussionsfrågor om strategin                   och minoriteten romer</a:t>
            </a:r>
            <a:endParaRPr lang="sv-SE" dirty="0"/>
          </a:p>
        </p:txBody>
      </p:sp>
      <p:sp>
        <p:nvSpPr>
          <p:cNvPr id="3" name="Platshållare för innehåll 2">
            <a:extLst>
              <a:ext uri="{FF2B5EF4-FFF2-40B4-BE49-F238E27FC236}">
                <a16:creationId xmlns:a16="http://schemas.microsoft.com/office/drawing/2014/main" id="{E400FF23-1605-4FF2-B982-5213ADA5C6AB}"/>
              </a:ext>
            </a:extLst>
          </p:cNvPr>
          <p:cNvSpPr>
            <a:spLocks noGrp="1"/>
          </p:cNvSpPr>
          <p:nvPr>
            <p:ph idx="1"/>
          </p:nvPr>
        </p:nvSpPr>
        <p:spPr>
          <a:xfrm>
            <a:off x="323528" y="1345332"/>
            <a:ext cx="7776864" cy="4103110"/>
          </a:xfrm>
        </p:spPr>
        <p: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sv-SE" sz="1400" dirty="0">
                <a:solidFill>
                  <a:srgbClr val="212121"/>
                </a:solidFill>
                <a:latin typeface="Open Sans" panose="020B0606030504020204" pitchFamily="34" charset="0"/>
                <a:ea typeface="Calibri" panose="020F0502020204030204" pitchFamily="34" charset="0"/>
              </a:rPr>
              <a:t>I</a:t>
            </a: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nom vilka av strategins områden bedömer du att det kan finnas behov av insatser </a:t>
            </a:r>
            <a:r>
              <a:rPr kumimoji="0" lang="sv-SE" sz="1400" b="0" i="0" u="non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i din verksamhet?</a:t>
            </a:r>
            <a:br>
              <a:rPr kumimoji="0" lang="sv-SE" sz="1400" b="0" i="0" u="non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br>
            <a:endParaRPr kumimoji="0" lang="sv-SE" sz="1400" b="0" i="0" u="non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1400" b="0" i="0" u="non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Är det någon del av strategin för romsk inkludering som ni bedömer är mer utmanande att arbeta med?</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sv-SE" sz="1400" dirty="0">
              <a:solidFill>
                <a:srgbClr val="212121"/>
              </a:solidFill>
              <a:latin typeface="Open Sans" panose="020B0606030504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sv-SE" sz="1400" dirty="0">
                <a:solidFill>
                  <a:srgbClr val="212121"/>
                </a:solidFill>
                <a:latin typeface="Open Sans" panose="020B0606030504020204" pitchFamily="34" charset="0"/>
                <a:ea typeface="Calibri" panose="020F0502020204030204" pitchFamily="34" charset="0"/>
              </a:rPr>
              <a:t>Finns det några särskilt viktiga funktioner inom din verksamhet som behöver mer kunskap om strategin och de åtaganden som kommuner och annan offentlig verksamhet har ansvar för? </a:t>
            </a:r>
            <a:br>
              <a:rPr lang="sv-SE" sz="1400" dirty="0">
                <a:solidFill>
                  <a:srgbClr val="212121"/>
                </a:solidFill>
                <a:latin typeface="Open Sans" panose="020B0606030504020204" pitchFamily="34" charset="0"/>
                <a:ea typeface="Calibri" panose="020F0502020204030204" pitchFamily="34" charset="0"/>
              </a:rPr>
            </a:br>
            <a:endParaRPr lang="sv-SE" sz="1400" dirty="0">
              <a:solidFill>
                <a:srgbClr val="212121"/>
              </a:solidFill>
              <a:latin typeface="Open Sans" panose="020B0606030504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sv-SE" sz="1400" dirty="0">
                <a:solidFill>
                  <a:srgbClr val="212121"/>
                </a:solidFill>
                <a:latin typeface="Open Sans" panose="020B0606030504020204" pitchFamily="34" charset="0"/>
                <a:ea typeface="Calibri" panose="020F0502020204030204" pitchFamily="34" charset="0"/>
              </a:rPr>
              <a:t>Vilka typer av kunskapshöjande insatser kan vara relevanta i din verksamhet?</a:t>
            </a:r>
            <a:br>
              <a:rPr kumimoji="0" lang="sv-SE" sz="1400" b="0" i="0" u="non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br>
            <a:endParaRPr lang="sv-SE" sz="1400" dirty="0">
              <a:solidFill>
                <a:srgbClr val="212121"/>
              </a:solidFill>
              <a:latin typeface="Open Sans" panose="020B0606030504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Vad var nytt för dig om den nationella minoriteten romer?</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sv-SE" sz="1400" dirty="0">
              <a:solidFill>
                <a:srgbClr val="212121"/>
              </a:solidFill>
              <a:latin typeface="Open Sans" panose="020B0606030504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Vad har du för kunskap om den romska minoriteten som bor i </a:t>
            </a:r>
            <a:r>
              <a:rPr lang="sv-SE" sz="1400" dirty="0">
                <a:solidFill>
                  <a:srgbClr val="212121"/>
                </a:solidFill>
                <a:latin typeface="Open Sans" panose="020B0606030504020204" pitchFamily="34" charset="0"/>
                <a:ea typeface="Calibri" panose="020F0502020204030204" pitchFamily="34" charset="0"/>
              </a:rPr>
              <a:t>din </a:t>
            </a: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kommun eller som berörs av din verksamhets arbete?</a:t>
            </a:r>
            <a:b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br>
            <a:br>
              <a:rPr lang="sv-SE" sz="1066" dirty="0">
                <a:solidFill>
                  <a:srgbClr val="212121"/>
                </a:solidFill>
                <a:latin typeface="Open Sans" panose="020B0606030504020204" pitchFamily="34" charset="0"/>
                <a:ea typeface="Calibri" panose="020F0502020204030204" pitchFamily="34" charset="0"/>
              </a:rPr>
            </a:br>
            <a:endParaRPr lang="sv-SE" sz="1066" dirty="0">
              <a:solidFill>
                <a:srgbClr val="212121"/>
              </a:solidFill>
              <a:latin typeface="Open Sans" panose="020B0606030504020204" pitchFamily="34" charset="0"/>
              <a:ea typeface="Calibri" panose="020F0502020204030204" pitchFamily="34" charset="0"/>
            </a:endParaRPr>
          </a:p>
          <a:p>
            <a:pPr marL="619111" lvl="1" indent="-285750">
              <a:buFont typeface="Arial" panose="020B0604020202020204" pitchFamily="34" charset="0"/>
              <a:buChar char="•"/>
              <a:defRPr/>
            </a:pPr>
            <a:endParaRPr kumimoji="0" lang="sv-SE" sz="1066"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sv-SE" sz="1300" dirty="0">
              <a:solidFill>
                <a:srgbClr val="212121"/>
              </a:solidFill>
              <a:latin typeface="Open Sans" panose="020B0606030504020204" pitchFamily="34" charset="0"/>
              <a:ea typeface="Calibri" panose="020F0502020204030204" pitchFamily="34" charset="0"/>
            </a:endParaRPr>
          </a:p>
          <a:p>
            <a:endParaRPr lang="sv-SE" dirty="0"/>
          </a:p>
        </p:txBody>
      </p:sp>
      <p:pic>
        <p:nvPicPr>
          <p:cNvPr id="4" name="Bildobjekt 3">
            <a:extLst>
              <a:ext uri="{FF2B5EF4-FFF2-40B4-BE49-F238E27FC236}">
                <a16:creationId xmlns:a16="http://schemas.microsoft.com/office/drawing/2014/main" id="{5A32A3D0-484E-4C34-9D82-040AC510FBA7}"/>
              </a:ext>
            </a:extLst>
          </p:cNvPr>
          <p:cNvPicPr>
            <a:picLocks noChangeAspect="1"/>
          </p:cNvPicPr>
          <p:nvPr/>
        </p:nvPicPr>
        <p:blipFill>
          <a:blip r:embed="rId3"/>
          <a:stretch>
            <a:fillRect/>
          </a:stretch>
        </p:blipFill>
        <p:spPr>
          <a:xfrm>
            <a:off x="6804248" y="189097"/>
            <a:ext cx="1158917" cy="1088334"/>
          </a:xfrm>
          <a:prstGeom prst="rect">
            <a:avLst/>
          </a:prstGeom>
        </p:spPr>
      </p:pic>
    </p:spTree>
    <p:extLst>
      <p:ext uri="{BB962C8B-B14F-4D97-AF65-F5344CB8AC3E}">
        <p14:creationId xmlns:p14="http://schemas.microsoft.com/office/powerpoint/2010/main" val="140505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4F1851-32BD-4E73-B677-E3D2BB793A7E}"/>
              </a:ext>
            </a:extLst>
          </p:cNvPr>
          <p:cNvSpPr>
            <a:spLocks noGrp="1"/>
          </p:cNvSpPr>
          <p:nvPr>
            <p:ph type="title"/>
          </p:nvPr>
        </p:nvSpPr>
        <p:spPr>
          <a:xfrm>
            <a:off x="251520" y="392832"/>
            <a:ext cx="8229600" cy="952500"/>
          </a:xfrm>
        </p:spPr>
        <p:txBody>
          <a:bodyPr/>
          <a:lstStyle/>
          <a:p>
            <a:r>
              <a:rPr lang="sv-SE" sz="2700" b="1" dirty="0">
                <a:solidFill>
                  <a:srgbClr val="5A7684"/>
                </a:solidFill>
                <a:latin typeface="Arial" panose="020B0604020202020204" pitchFamily="34" charset="0"/>
                <a:cs typeface="Arial" panose="020B0604020202020204" pitchFamily="34" charset="0"/>
              </a:rPr>
              <a:t>Ung och rom</a:t>
            </a:r>
          </a:p>
        </p:txBody>
      </p:sp>
      <p:sp>
        <p:nvSpPr>
          <p:cNvPr id="3" name="Platshållare för innehåll 2">
            <a:extLst>
              <a:ext uri="{FF2B5EF4-FFF2-40B4-BE49-F238E27FC236}">
                <a16:creationId xmlns:a16="http://schemas.microsoft.com/office/drawing/2014/main" id="{D094EDB7-B3C6-4FED-8B88-2DFD4B4BE811}"/>
              </a:ext>
            </a:extLst>
          </p:cNvPr>
          <p:cNvSpPr>
            <a:spLocks noGrp="1"/>
          </p:cNvSpPr>
          <p:nvPr>
            <p:ph idx="1"/>
          </p:nvPr>
        </p:nvSpPr>
        <p:spPr>
          <a:xfrm>
            <a:off x="392533" y="2137420"/>
            <a:ext cx="4464495" cy="1584176"/>
          </a:xfrm>
        </p:spPr>
        <p:txBody>
          <a:bodyPr/>
          <a:lstStyle/>
          <a:p>
            <a:pPr>
              <a:buFont typeface="Wingdings" panose="05000000000000000000" pitchFamily="2" charset="2"/>
              <a:buChar char="Ø"/>
            </a:pPr>
            <a:r>
              <a:rPr lang="sv-SE" sz="1400" b="1" dirty="0">
                <a:solidFill>
                  <a:srgbClr val="212121"/>
                </a:solidFill>
                <a:latin typeface="Open Sans" panose="020B0606030504020204" pitchFamily="34" charset="0"/>
                <a:ea typeface="Open Sans" panose="020B0606030504020204" pitchFamily="34" charset="0"/>
                <a:cs typeface="Open Sans" panose="020B0606030504020204" pitchFamily="34" charset="0"/>
                <a:hlinkClick r:id="rId3"/>
              </a:rPr>
              <a:t>Film: Ung och rom</a:t>
            </a:r>
            <a:br>
              <a:rPr lang="sv-SE"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endPar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Ø"/>
            </a:pPr>
            <a:r>
              <a:rPr lang="sv-SE" sz="1400" b="1" dirty="0">
                <a:solidFill>
                  <a:srgbClr val="212121"/>
                </a:solidFill>
                <a:latin typeface="Open Sans" panose="020B0606030504020204" pitchFamily="34" charset="0"/>
                <a:ea typeface="Open Sans" panose="020B0606030504020204" pitchFamily="34" charset="0"/>
                <a:cs typeface="Open Sans" panose="020B0606030504020204" pitchFamily="34" charset="0"/>
                <a:hlinkClick r:id="rId4"/>
              </a:rPr>
              <a:t>Film: </a:t>
            </a:r>
            <a:r>
              <a:rPr lang="sv-SE" sz="1400" b="1" dirty="0" err="1">
                <a:solidFill>
                  <a:srgbClr val="212121"/>
                </a:solidFill>
                <a:latin typeface="Open Sans" panose="020B0606030504020204" pitchFamily="34" charset="0"/>
                <a:ea typeface="Open Sans" panose="020B0606030504020204" pitchFamily="34" charset="0"/>
                <a:cs typeface="Open Sans" panose="020B0606030504020204" pitchFamily="34" charset="0"/>
                <a:hlinkClick r:id="rId4"/>
              </a:rPr>
              <a:t>Study</a:t>
            </a:r>
            <a:r>
              <a:rPr lang="sv-SE" sz="1400" b="1" dirty="0">
                <a:solidFill>
                  <a:srgbClr val="212121"/>
                </a:solidFill>
                <a:latin typeface="Open Sans" panose="020B0606030504020204" pitchFamily="34" charset="0"/>
                <a:ea typeface="Open Sans" panose="020B0606030504020204" pitchFamily="34" charset="0"/>
                <a:cs typeface="Open Sans" panose="020B0606030504020204" pitchFamily="34" charset="0"/>
                <a:hlinkClick r:id="rId4"/>
              </a:rPr>
              <a:t> </a:t>
            </a:r>
            <a:r>
              <a:rPr lang="sv-SE" sz="1400" b="1" dirty="0" err="1">
                <a:solidFill>
                  <a:srgbClr val="212121"/>
                </a:solidFill>
                <a:latin typeface="Open Sans" panose="020B0606030504020204" pitchFamily="34" charset="0"/>
                <a:ea typeface="Open Sans" panose="020B0606030504020204" pitchFamily="34" charset="0"/>
                <a:cs typeface="Open Sans" panose="020B0606030504020204" pitchFamily="34" charset="0"/>
                <a:hlinkClick r:id="rId4"/>
              </a:rPr>
              <a:t>group</a:t>
            </a:r>
            <a:r>
              <a:rPr lang="sv-SE" sz="1400" b="1" dirty="0">
                <a:solidFill>
                  <a:srgbClr val="212121"/>
                </a:solidFill>
                <a:latin typeface="Open Sans" panose="020B0606030504020204" pitchFamily="34" charset="0"/>
                <a:ea typeface="Open Sans" panose="020B0606030504020204" pitchFamily="34" charset="0"/>
                <a:cs typeface="Open Sans" panose="020B0606030504020204" pitchFamily="34" charset="0"/>
                <a:hlinkClick r:id="rId4"/>
              </a:rPr>
              <a:t> och romsk läsambassad</a:t>
            </a:r>
            <a:endParaRPr lang="sv-SE"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Ø"/>
            </a:pPr>
            <a:endParaRPr lang="sv-SE"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Ø"/>
            </a:pPr>
            <a:r>
              <a:rPr lang="sv-SE" sz="1400" b="1" dirty="0">
                <a:solidFill>
                  <a:srgbClr val="212121"/>
                </a:solidFill>
                <a:latin typeface="Open Sans" panose="020B0606030504020204" pitchFamily="34" charset="0"/>
                <a:ea typeface="Open Sans" panose="020B0606030504020204" pitchFamily="34" charset="0"/>
                <a:cs typeface="Open Sans" panose="020B0606030504020204" pitchFamily="34" charset="0"/>
                <a:hlinkClick r:id="rId5"/>
              </a:rPr>
              <a:t>Film: Tjejgruppen</a:t>
            </a:r>
            <a:br>
              <a:rPr lang="sv-SE"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endParaRPr lang="sv-SE" sz="1100" dirty="0">
              <a:solidFill>
                <a:srgbClr val="212121"/>
              </a:solidFill>
              <a:latin typeface="Open Sans" panose="020B0606030504020204" pitchFamily="34" charset="0"/>
              <a:ea typeface="Calibri" panose="020F0502020204030204" pitchFamily="34" charset="0"/>
            </a:endParaRPr>
          </a:p>
          <a:p>
            <a:pPr>
              <a:buFont typeface="Wingdings" panose="05000000000000000000" pitchFamily="2" charset="2"/>
              <a:buChar char="Ø"/>
            </a:pPr>
            <a:endParaRPr lang="sv-SE" sz="1100" dirty="0">
              <a:solidFill>
                <a:srgbClr val="212121"/>
              </a:solidFill>
              <a:latin typeface="Open Sans" panose="020B0606030504020204" pitchFamily="34" charset="0"/>
              <a:ea typeface="Calibri" panose="020F0502020204030204" pitchFamily="34" charset="0"/>
            </a:endParaRPr>
          </a:p>
        </p:txBody>
      </p:sp>
      <p:pic>
        <p:nvPicPr>
          <p:cNvPr id="4" name="Bildobjekt 3" descr="Illustration på barn sitter med skolarbete">
            <a:extLst>
              <a:ext uri="{FF2B5EF4-FFF2-40B4-BE49-F238E27FC236}">
                <a16:creationId xmlns:a16="http://schemas.microsoft.com/office/drawing/2014/main" id="{D82B210D-3020-429E-9D02-ACC59DDD584B}"/>
              </a:ext>
            </a:extLst>
          </p:cNvPr>
          <p:cNvPicPr>
            <a:picLocks noChangeAspect="1"/>
          </p:cNvPicPr>
          <p:nvPr/>
        </p:nvPicPr>
        <p:blipFill>
          <a:blip r:embed="rId6"/>
          <a:stretch>
            <a:fillRect/>
          </a:stretch>
        </p:blipFill>
        <p:spPr>
          <a:xfrm>
            <a:off x="4656807" y="1705372"/>
            <a:ext cx="3613984" cy="2376264"/>
          </a:xfrm>
          <a:prstGeom prst="rect">
            <a:avLst/>
          </a:prstGeom>
        </p:spPr>
      </p:pic>
    </p:spTree>
    <p:extLst>
      <p:ext uri="{BB962C8B-B14F-4D97-AF65-F5344CB8AC3E}">
        <p14:creationId xmlns:p14="http://schemas.microsoft.com/office/powerpoint/2010/main" val="389930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C223E1-39A5-4D6D-8F8F-B1BC78789C1B}"/>
              </a:ext>
            </a:extLst>
          </p:cNvPr>
          <p:cNvSpPr>
            <a:spLocks noGrp="1"/>
          </p:cNvSpPr>
          <p:nvPr>
            <p:ph type="title"/>
          </p:nvPr>
        </p:nvSpPr>
        <p:spPr>
          <a:xfrm>
            <a:off x="-252536" y="625252"/>
            <a:ext cx="7581528" cy="744964"/>
          </a:xfrm>
        </p:spPr>
        <p:txBody>
          <a:bodyPr/>
          <a:lstStyle/>
          <a:p>
            <a:r>
              <a:rPr lang="sv-SE" sz="2700" b="1" dirty="0">
                <a:solidFill>
                  <a:srgbClr val="5A7684"/>
                </a:solidFill>
                <a:latin typeface="Arial" panose="020B0604020202020204" pitchFamily="34" charset="0"/>
                <a:cs typeface="Arial" panose="020B0604020202020204" pitchFamily="34" charset="0"/>
              </a:rPr>
              <a:t>Diskussionsfrågor – ung och rom</a:t>
            </a:r>
          </a:p>
        </p:txBody>
      </p:sp>
      <p:sp>
        <p:nvSpPr>
          <p:cNvPr id="3" name="Platshållare för innehåll 2">
            <a:extLst>
              <a:ext uri="{FF2B5EF4-FFF2-40B4-BE49-F238E27FC236}">
                <a16:creationId xmlns:a16="http://schemas.microsoft.com/office/drawing/2014/main" id="{E400FF23-1605-4FF2-B982-5213ADA5C6AB}"/>
              </a:ext>
            </a:extLst>
          </p:cNvPr>
          <p:cNvSpPr>
            <a:spLocks noGrp="1"/>
          </p:cNvSpPr>
          <p:nvPr>
            <p:ph idx="1"/>
          </p:nvPr>
        </p:nvSpPr>
        <p:spPr>
          <a:xfrm>
            <a:off x="395536" y="1203265"/>
            <a:ext cx="8157592" cy="4309322"/>
          </a:xfrm>
        </p:spPr>
        <p: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sv-SE" sz="13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rPr>
              <a:t>Hur ser unga romers behov ut i kommunen eller inom din verksamhet och hur kan dessa tillgodoses</a:t>
            </a: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Open Sans" panose="020B0606030504020204" pitchFamily="34" charset="0"/>
                <a:cs typeface="Open Sans" panose="020B0606030504020204" pitchFamily="34" charset="0"/>
              </a:rPr>
              <a:t>? Om ni inte vet hur behoven ser ut, vilka tillvägagångsätt finns för att få kunskap om det?</a:t>
            </a:r>
            <a:endPar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marL="0" indent="0">
              <a:buNone/>
              <a:defRPr/>
            </a:pPr>
            <a:endPar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rPr>
              <a:t>Många unga romer upplever att de blir dåligt behandlade i skolan vilket leder det till en otrygghet i att vara öppen med sin identitet. </a:t>
            </a:r>
            <a:r>
              <a:rPr lang="sv-SE" sz="1400" dirty="0">
                <a:latin typeface="Open Sans" panose="020B0606030504020204" pitchFamily="34" charset="0"/>
                <a:ea typeface="Open Sans" panose="020B0606030504020204" pitchFamily="34" charset="0"/>
                <a:cs typeface="Open Sans" panose="020B0606030504020204" pitchFamily="34" charset="0"/>
              </a:rPr>
              <a:t>Vad kan kommunens företrädare och skolans personal göra för att alla elever ska känna trygghet och </a:t>
            </a:r>
            <a:r>
              <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rPr>
              <a:t>kunna  vara öppna med sin identitet? </a:t>
            </a:r>
            <a:br>
              <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rPr>
            </a:br>
            <a:endParaRPr lang="sv-SE" sz="1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rPr>
              <a:t>I enlighet med lagen om nationella minoriteter och minoritetsspråk ska det allmänna främja de nationella minoriteternas möjligheter att behålla och utveckla sin kultur i Sverige. Barns utveckling av en kulturell identitet och användning av det egna minoritetsspråket ska främjas särskilt. Vad kan din verksamhet göra för att bidra till unga romers rättigheter i enlighet med lagen?</a:t>
            </a:r>
          </a:p>
          <a:p>
            <a:pPr marL="0" indent="0">
              <a:buNone/>
              <a:defRPr/>
            </a:pPr>
            <a:endPar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sv-SE" sz="1400" dirty="0">
                <a:solidFill>
                  <a:srgbClr val="212121"/>
                </a:solidFill>
                <a:latin typeface="Open Sans" panose="020B0606030504020204" pitchFamily="34" charset="0"/>
                <a:ea typeface="Open Sans" panose="020B0606030504020204" pitchFamily="34" charset="0"/>
                <a:cs typeface="Open Sans" panose="020B0606030504020204" pitchFamily="34" charset="0"/>
              </a:rPr>
              <a:t>Att få möjlighet att känna stolthet över sin identitet som rom lyfts som viktigt av många i filmerna. Hur kan din verksamhet bidra till att synliggöra romer som resurser? </a:t>
            </a:r>
            <a:endParaRPr lang="sv-SE" sz="1400" strike="sngStrike" dirty="0">
              <a:solidFill>
                <a:srgbClr val="21212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20000"/>
              </a:spcBef>
              <a:spcAft>
                <a:spcPct val="0"/>
              </a:spcAft>
              <a:buClrTx/>
              <a:buSzTx/>
              <a:buNone/>
              <a:tabLst/>
              <a:defRPr/>
            </a:pPr>
            <a:endParaRPr lang="sv-SE" sz="1800" dirty="0">
              <a:latin typeface="Segoe UI" panose="020B0502040204020203"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sv-SE" sz="1300" dirty="0">
              <a:solidFill>
                <a:srgbClr val="212121"/>
              </a:solidFill>
              <a:latin typeface="Open Sans" panose="020B0606030504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sv-SE" sz="1300" dirty="0">
              <a:solidFill>
                <a:srgbClr val="212121"/>
              </a:solidFill>
              <a:latin typeface="Open Sans" panose="020B0606030504020204" pitchFamily="34" charset="0"/>
              <a:ea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None/>
              <a:tabLst/>
              <a:defRPr/>
            </a:pPr>
            <a:endParaRPr kumimoji="0" lang="sv-SE" sz="13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sv-SE" sz="1300" dirty="0">
              <a:solidFill>
                <a:srgbClr val="212121"/>
              </a:solidFill>
              <a:latin typeface="Open Sans" panose="020B0606030504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p:txBody>
      </p:sp>
      <p:pic>
        <p:nvPicPr>
          <p:cNvPr id="4" name="Bildobjekt 3">
            <a:extLst>
              <a:ext uri="{FF2B5EF4-FFF2-40B4-BE49-F238E27FC236}">
                <a16:creationId xmlns:a16="http://schemas.microsoft.com/office/drawing/2014/main" id="{38CC6CF7-62EB-4A93-8750-0218D6D42AD1}"/>
              </a:ext>
            </a:extLst>
          </p:cNvPr>
          <p:cNvPicPr>
            <a:picLocks noChangeAspect="1"/>
          </p:cNvPicPr>
          <p:nvPr/>
        </p:nvPicPr>
        <p:blipFill>
          <a:blip r:embed="rId3"/>
          <a:stretch>
            <a:fillRect/>
          </a:stretch>
        </p:blipFill>
        <p:spPr>
          <a:xfrm>
            <a:off x="7092280" y="278937"/>
            <a:ext cx="1158340" cy="1091279"/>
          </a:xfrm>
          <a:prstGeom prst="rect">
            <a:avLst/>
          </a:prstGeom>
        </p:spPr>
      </p:pic>
    </p:spTree>
    <p:extLst>
      <p:ext uri="{BB962C8B-B14F-4D97-AF65-F5344CB8AC3E}">
        <p14:creationId xmlns:p14="http://schemas.microsoft.com/office/powerpoint/2010/main" val="151286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79909A-D67B-454C-B692-C38B557CB7B5}"/>
              </a:ext>
            </a:extLst>
          </p:cNvPr>
          <p:cNvSpPr>
            <a:spLocks noGrp="1"/>
          </p:cNvSpPr>
          <p:nvPr>
            <p:ph type="title"/>
          </p:nvPr>
        </p:nvSpPr>
        <p:spPr>
          <a:xfrm>
            <a:off x="179512" y="365026"/>
            <a:ext cx="8229600" cy="952500"/>
          </a:xfrm>
        </p:spPr>
        <p:txBody>
          <a:bodyPr/>
          <a:lstStyle/>
          <a:p>
            <a:r>
              <a:rPr lang="sv-SE" sz="2700" b="1" dirty="0">
                <a:solidFill>
                  <a:srgbClr val="5A7684"/>
                </a:solidFill>
                <a:latin typeface="Arial" panose="020B0604020202020204" pitchFamily="34" charset="0"/>
                <a:cs typeface="Arial" panose="020B0604020202020204" pitchFamily="34" charset="0"/>
              </a:rPr>
              <a:t>Lärande reportage om arbetet med romsk inkludering i fyra kommuner</a:t>
            </a:r>
          </a:p>
        </p:txBody>
      </p:sp>
      <p:sp>
        <p:nvSpPr>
          <p:cNvPr id="3" name="Platshållare för innehåll 2">
            <a:extLst>
              <a:ext uri="{FF2B5EF4-FFF2-40B4-BE49-F238E27FC236}">
                <a16:creationId xmlns:a16="http://schemas.microsoft.com/office/drawing/2014/main" id="{2E06B492-CA6C-42F8-B9B4-88457EEC8262}"/>
              </a:ext>
            </a:extLst>
          </p:cNvPr>
          <p:cNvSpPr>
            <a:spLocks noGrp="1"/>
          </p:cNvSpPr>
          <p:nvPr>
            <p:ph idx="1"/>
          </p:nvPr>
        </p:nvSpPr>
        <p:spPr>
          <a:xfrm>
            <a:off x="467544" y="1777380"/>
            <a:ext cx="4464496" cy="3096344"/>
          </a:xfrm>
        </p:spPr>
        <p:txBody>
          <a:bodyPr/>
          <a:lstStyle/>
          <a:p>
            <a:pPr marL="0" indent="0">
              <a:buNone/>
            </a:pPr>
            <a:endParaRPr lang="sv-SE" sz="1100" b="1" dirty="0">
              <a:solidFill>
                <a:srgbClr val="212121"/>
              </a:solidFill>
              <a:latin typeface="Open Sans" panose="020B0606030504020204" pitchFamily="34" charset="0"/>
              <a:ea typeface="Calibri" panose="020F0502020204030204" pitchFamily="34" charset="0"/>
            </a:endParaRPr>
          </a:p>
          <a:p>
            <a:pPr>
              <a:lnSpc>
                <a:spcPct val="107000"/>
              </a:lnSpc>
              <a:spcAft>
                <a:spcPts val="800"/>
              </a:spcAft>
              <a:buFont typeface="Wingdings" panose="05000000000000000000" pitchFamily="2" charset="2"/>
              <a:buChar char="Ø"/>
            </a:pPr>
            <a:r>
              <a:rPr lang="sv-SE" sz="1400" b="1" dirty="0">
                <a:effectLst/>
                <a:latin typeface="Open Sans" panose="020B0606030504020204" pitchFamily="34" charset="0"/>
                <a:ea typeface="Open Sans" panose="020B0606030504020204" pitchFamily="34" charset="0"/>
                <a:cs typeface="Open Sans" panose="020B0606030504020204" pitchFamily="34" charset="0"/>
                <a:hlinkClick r:id="rId3"/>
              </a:rPr>
              <a:t>Film: Romsk inkludering i Uppsala kommun</a:t>
            </a:r>
            <a:br>
              <a:rPr lang="sv-SE" sz="1400" b="1" dirty="0">
                <a:effectLst/>
                <a:latin typeface="Open Sans" panose="020B0606030504020204" pitchFamily="34" charset="0"/>
                <a:ea typeface="Open Sans" panose="020B0606030504020204" pitchFamily="34" charset="0"/>
                <a:cs typeface="Open Sans" panose="020B0606030504020204" pitchFamily="34" charset="0"/>
              </a:rPr>
            </a:br>
            <a:endParaRPr lang="sv-SE" sz="1400" b="1" dirty="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buFont typeface="Wingdings" panose="05000000000000000000" pitchFamily="2" charset="2"/>
              <a:buChar char="Ø"/>
            </a:pPr>
            <a:r>
              <a:rPr lang="sv-SE" sz="1400" b="1" dirty="0">
                <a:effectLst/>
                <a:latin typeface="Open Sans" panose="020B0606030504020204" pitchFamily="34" charset="0"/>
                <a:ea typeface="Open Sans" panose="020B0606030504020204" pitchFamily="34" charset="0"/>
                <a:cs typeface="Open Sans" panose="020B0606030504020204" pitchFamily="34" charset="0"/>
                <a:hlinkClick r:id="rId4"/>
              </a:rPr>
              <a:t>Film: Romsk inkludering i Stockholms stad</a:t>
            </a:r>
            <a:endParaRPr lang="sv-SE" sz="1400" b="1" dirty="0">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0" fontAlgn="base" latinLnBrk="0" hangingPunct="0">
              <a:lnSpc>
                <a:spcPct val="107000"/>
              </a:lnSpc>
              <a:spcBef>
                <a:spcPts val="200"/>
              </a:spcBef>
              <a:spcAft>
                <a:spcPct val="0"/>
              </a:spcAft>
              <a:buClrTx/>
              <a:buSzTx/>
              <a:buFont typeface="Wingdings" panose="05000000000000000000" pitchFamily="2" charset="2"/>
              <a:buChar char="Ø"/>
              <a:tabLst/>
              <a:defRPr/>
            </a:pPr>
            <a:endParaRPr kumimoji="0" lang="sv-SE"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nSpc>
                <a:spcPct val="107000"/>
              </a:lnSpc>
              <a:spcBef>
                <a:spcPts val="200"/>
              </a:spcBef>
              <a:buFont typeface="Wingdings" panose="05000000000000000000" pitchFamily="2" charset="2"/>
              <a:buChar char="Ø"/>
              <a:defRPr/>
            </a:pPr>
            <a:r>
              <a:rPr lang="sv-SE" sz="1400" b="1"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rId5"/>
              </a:rPr>
              <a:t>Film: Romska rådet i Borås </a:t>
            </a:r>
            <a:br>
              <a:rPr lang="sv-SE"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sv-SE"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Del 4 i </a:t>
            </a:r>
            <a:r>
              <a:rPr lang="sv-SE" sz="1400" b="1" dirty="0">
                <a:latin typeface="Open Sans" panose="020B0606030504020204" pitchFamily="34" charset="0"/>
                <a:ea typeface="Open Sans" panose="020B0606030504020204" pitchFamily="34" charset="0"/>
                <a:cs typeface="Open Sans" panose="020B0606030504020204" pitchFamily="34" charset="0"/>
              </a:rPr>
              <a:t>Minoritetslagen – grundutbildning</a:t>
            </a:r>
          </a:p>
          <a:p>
            <a:pPr marL="0" lvl="0" indent="0">
              <a:lnSpc>
                <a:spcPct val="107000"/>
              </a:lnSpc>
              <a:spcBef>
                <a:spcPts val="200"/>
              </a:spcBef>
              <a:buNone/>
              <a:defRPr/>
            </a:pPr>
            <a:endParaRPr kumimoji="0" lang="sv-SE"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l" defTabSz="914400" rtl="0" eaLnBrk="0" fontAlgn="base" latinLnBrk="0" hangingPunct="0">
              <a:lnSpc>
                <a:spcPct val="107000"/>
              </a:lnSpc>
              <a:spcBef>
                <a:spcPts val="200"/>
              </a:spcBef>
              <a:spcAft>
                <a:spcPct val="0"/>
              </a:spcAft>
              <a:buClrTx/>
              <a:buSzTx/>
              <a:buFont typeface="Wingdings" panose="05000000000000000000" pitchFamily="2" charset="2"/>
              <a:buChar char="Ø"/>
              <a:tabLst/>
              <a:defRPr/>
            </a:pPr>
            <a:r>
              <a:rPr kumimoji="0" lang="sv-SE"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Film: </a:t>
            </a:r>
            <a:r>
              <a:rPr kumimoji="0" lang="sv-SE" sz="14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Gipsy</a:t>
            </a:r>
            <a:r>
              <a:rPr kumimoji="0" lang="sv-SE" sz="1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hlinkClick r:id="rId6"/>
              </a:rPr>
              <a:t> Queens i Örebro län</a:t>
            </a:r>
            <a:br>
              <a:rPr lang="sv-SE" sz="1400" b="1" dirty="0">
                <a:effectLst/>
                <a:latin typeface="Open Sans" panose="020B0606030504020204" pitchFamily="34" charset="0"/>
                <a:ea typeface="Open Sans" panose="020B0606030504020204" pitchFamily="34" charset="0"/>
                <a:cs typeface="Open Sans" panose="020B0606030504020204" pitchFamily="34" charset="0"/>
              </a:rPr>
            </a:br>
            <a:endParaRPr lang="sv-SE" sz="1400"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Bildobjekt 3" descr="Illustration på hjärta med barn, träd och sol">
            <a:extLst>
              <a:ext uri="{FF2B5EF4-FFF2-40B4-BE49-F238E27FC236}">
                <a16:creationId xmlns:a16="http://schemas.microsoft.com/office/drawing/2014/main" id="{1AED568A-9090-4943-A249-7AF13066E7B2}"/>
              </a:ext>
            </a:extLst>
          </p:cNvPr>
          <p:cNvPicPr>
            <a:picLocks noChangeAspect="1"/>
          </p:cNvPicPr>
          <p:nvPr/>
        </p:nvPicPr>
        <p:blipFill>
          <a:blip r:embed="rId7"/>
          <a:stretch>
            <a:fillRect/>
          </a:stretch>
        </p:blipFill>
        <p:spPr>
          <a:xfrm>
            <a:off x="5076056" y="1849388"/>
            <a:ext cx="3117361" cy="2413068"/>
          </a:xfrm>
          <a:prstGeom prst="rect">
            <a:avLst/>
          </a:prstGeom>
        </p:spPr>
      </p:pic>
    </p:spTree>
    <p:extLst>
      <p:ext uri="{BB962C8B-B14F-4D97-AF65-F5344CB8AC3E}">
        <p14:creationId xmlns:p14="http://schemas.microsoft.com/office/powerpoint/2010/main" val="87077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C223E1-39A5-4D6D-8F8F-B1BC78789C1B}"/>
              </a:ext>
            </a:extLst>
          </p:cNvPr>
          <p:cNvSpPr>
            <a:spLocks noGrp="1"/>
          </p:cNvSpPr>
          <p:nvPr>
            <p:ph type="title"/>
          </p:nvPr>
        </p:nvSpPr>
        <p:spPr>
          <a:xfrm>
            <a:off x="-396552" y="364991"/>
            <a:ext cx="8229600" cy="952500"/>
          </a:xfrm>
        </p:spPr>
        <p:txBody>
          <a:bodyPr/>
          <a:lstStyle/>
          <a:p>
            <a:r>
              <a:rPr lang="sv-SE" sz="2700" b="1" dirty="0">
                <a:solidFill>
                  <a:srgbClr val="5A7684"/>
                </a:solidFill>
                <a:latin typeface="Arial" panose="020B0604020202020204" pitchFamily="34" charset="0"/>
                <a:cs typeface="Arial" panose="020B0604020202020204" pitchFamily="34" charset="0"/>
              </a:rPr>
              <a:t>Diskussionsfrågor – fyra kommuner</a:t>
            </a:r>
            <a:endParaRPr lang="sv-SE" dirty="0"/>
          </a:p>
        </p:txBody>
      </p:sp>
      <p:sp>
        <p:nvSpPr>
          <p:cNvPr id="3" name="Platshållare för innehåll 2">
            <a:extLst>
              <a:ext uri="{FF2B5EF4-FFF2-40B4-BE49-F238E27FC236}">
                <a16:creationId xmlns:a16="http://schemas.microsoft.com/office/drawing/2014/main" id="{E400FF23-1605-4FF2-B982-5213ADA5C6AB}"/>
              </a:ext>
            </a:extLst>
          </p:cNvPr>
          <p:cNvSpPr>
            <a:spLocks noGrp="1"/>
          </p:cNvSpPr>
          <p:nvPr>
            <p:ph idx="1"/>
          </p:nvPr>
        </p:nvSpPr>
        <p:spPr>
          <a:xfrm>
            <a:off x="158824" y="1434970"/>
            <a:ext cx="8229600" cy="3962214"/>
          </a:xfrm>
        </p:spPr>
        <p:txBody>
          <a:bodyPr/>
          <a:lstStyle/>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sv-SE" sz="1400" dirty="0">
                <a:latin typeface="Open Sans" panose="020B0606030504020204" pitchFamily="34" charset="0"/>
                <a:ea typeface="Calibri" panose="020F0502020204030204" pitchFamily="34" charset="0"/>
              </a:rPr>
              <a:t>Har din verksamhet en handlingsplan eller liknande för arbetet med romsk inkludering i kommunen? Arbetar ni i enlighet med den och kan den behöva uppdateras?</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sv-SE" sz="1400" dirty="0">
              <a:latin typeface="Open Sans" panose="020B0606030504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sv-SE" sz="1400" dirty="0">
                <a:latin typeface="Open Sans" panose="020B0606030504020204" pitchFamily="34" charset="0"/>
                <a:ea typeface="Calibri" panose="020F0502020204030204" pitchFamily="34" charset="0"/>
              </a:rPr>
              <a:t>Hur kan era metoder för uppföljning och lärande utvecklas för att ytterligare synliggöra effekter av arbetet med romsk inkludering?  </a:t>
            </a:r>
          </a:p>
          <a:p>
            <a:pPr marL="333361" lvl="1" indent="0">
              <a:buNone/>
              <a:defRPr/>
            </a:pPr>
            <a:endParaRPr lang="sv-SE" sz="1400" dirty="0">
              <a:solidFill>
                <a:srgbClr val="FF0000"/>
              </a:solidFill>
              <a:latin typeface="Open Sans" panose="020B0606030504020204" pitchFamily="34" charset="0"/>
              <a:ea typeface="Calibri" panose="020F0502020204030204" pitchFamily="34" charset="0"/>
            </a:endParaRPr>
          </a:p>
          <a:p>
            <a:pPr marL="285750" indent="-285750">
              <a:buFont typeface="Arial" panose="020B0604020202020204" pitchFamily="34" charset="0"/>
              <a:buChar char="•"/>
              <a:defRPr/>
            </a:pPr>
            <a:r>
              <a:rPr lang="sv-SE" sz="1400" dirty="0">
                <a:solidFill>
                  <a:srgbClr val="212121"/>
                </a:solidFill>
                <a:latin typeface="Open Sans" panose="020B0606030504020204" pitchFamily="34" charset="0"/>
                <a:ea typeface="Calibri" panose="020F0502020204030204" pitchFamily="34" charset="0"/>
              </a:rPr>
              <a:t>Arbetet med romsk inkludering ska bedrivas i ordinarie verksamhet och vara långsiktigt. Hur kan ni arbeta för det i din verksamhet?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sv-SE" sz="1400" dirty="0">
              <a:solidFill>
                <a:srgbClr val="212121"/>
              </a:solidFill>
              <a:latin typeface="Open Sans" panose="020B0606030504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Romer ska vara delaktiga och ha inflytande i frågor som berör dem genom exempelvis samråd och samverkan </a:t>
            </a:r>
            <a:r>
              <a:rPr lang="sv-SE" sz="1400" dirty="0">
                <a:solidFill>
                  <a:srgbClr val="212121"/>
                </a:solidFill>
                <a:latin typeface="Open Sans" panose="020B0606030504020204" pitchFamily="34" charset="0"/>
                <a:ea typeface="Calibri" panose="020F0502020204030204" pitchFamily="34" charset="0"/>
              </a:rPr>
              <a:t>med romska </a:t>
            </a: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sakkunniga i uppdrag. Hur kan din verksamhet tillvarata och använda den kunskap som ges av minoriteten vid dessa tillfällen för att säkerställa reellt inflytande?</a:t>
            </a:r>
            <a:endParaRPr kumimoji="0" lang="sv-SE" sz="1400" b="0" i="0" u="none" strike="noStrike" kern="1200" cap="none" spc="0" normalizeH="0" baseline="0" noProof="0" dirty="0">
              <a:ln>
                <a:noFill/>
              </a:ln>
              <a:solidFill>
                <a:srgbClr val="212121"/>
              </a:solidFill>
              <a:effectLst/>
              <a:highlight>
                <a:srgbClr val="FFFF00"/>
              </a:highlight>
              <a:uLnTx/>
              <a:uFillTx/>
              <a:latin typeface="Open Sans" panose="020B0606030504020204" pitchFamily="34"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Prioriterade målgrupper inom strategin är socialt och ekonomiskt utsatta, samt kvinnor och barn/unga. Hur ser behoven ut i </a:t>
            </a:r>
            <a:r>
              <a:rPr lang="sv-SE" sz="1400" dirty="0">
                <a:solidFill>
                  <a:srgbClr val="212121"/>
                </a:solidFill>
                <a:latin typeface="Open Sans" panose="020B0606030504020204" pitchFamily="34" charset="0"/>
                <a:ea typeface="Calibri" panose="020F0502020204030204" pitchFamily="34" charset="0"/>
              </a:rPr>
              <a:t>din</a:t>
            </a: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 </a:t>
            </a:r>
            <a:r>
              <a:rPr lang="sv-SE" sz="1400" dirty="0">
                <a:solidFill>
                  <a:srgbClr val="212121"/>
                </a:solidFill>
                <a:latin typeface="Open Sans" panose="020B0606030504020204" pitchFamily="34" charset="0"/>
                <a:ea typeface="Calibri" panose="020F0502020204030204" pitchFamily="34" charset="0"/>
              </a:rPr>
              <a:t>verksamhet</a:t>
            </a:r>
            <a:r>
              <a:rPr kumimoji="0" lang="sv-SE" sz="14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rPr>
              <a:t> för just dessa målgrupper?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sv-SE" sz="1300" dirty="0">
              <a:solidFill>
                <a:srgbClr val="212121"/>
              </a:solidFill>
              <a:latin typeface="Open Sans" panose="020B0606030504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212121"/>
              </a:solidFill>
              <a:effectLst/>
              <a:uLnTx/>
              <a:uFillTx/>
              <a:latin typeface="Open Sans" panose="020B0606030504020204" pitchFamily="34" charset="0"/>
              <a:ea typeface="Calibri" panose="020F0502020204030204" pitchFamily="34" charset="0"/>
              <a:cs typeface="+mn-cs"/>
            </a:endParaRPr>
          </a:p>
        </p:txBody>
      </p:sp>
      <p:pic>
        <p:nvPicPr>
          <p:cNvPr id="4" name="Bildobjekt 3">
            <a:extLst>
              <a:ext uri="{FF2B5EF4-FFF2-40B4-BE49-F238E27FC236}">
                <a16:creationId xmlns:a16="http://schemas.microsoft.com/office/drawing/2014/main" id="{A9F14FB0-9E0E-46D2-AABD-A9BC5BE19386}"/>
              </a:ext>
            </a:extLst>
          </p:cNvPr>
          <p:cNvPicPr>
            <a:picLocks noChangeAspect="1"/>
          </p:cNvPicPr>
          <p:nvPr/>
        </p:nvPicPr>
        <p:blipFill>
          <a:blip r:embed="rId3"/>
          <a:stretch>
            <a:fillRect/>
          </a:stretch>
        </p:blipFill>
        <p:spPr>
          <a:xfrm>
            <a:off x="6876256" y="213196"/>
            <a:ext cx="1158340" cy="1091279"/>
          </a:xfrm>
          <a:prstGeom prst="rect">
            <a:avLst/>
          </a:prstGeom>
        </p:spPr>
      </p:pic>
    </p:spTree>
    <p:extLst>
      <p:ext uri="{BB962C8B-B14F-4D97-AF65-F5344CB8AC3E}">
        <p14:creationId xmlns:p14="http://schemas.microsoft.com/office/powerpoint/2010/main" val="1738825525"/>
      </p:ext>
    </p:extLst>
  </p:cSld>
  <p:clrMapOvr>
    <a:masterClrMapping/>
  </p:clrMapOvr>
</p:sld>
</file>

<file path=ppt/theme/theme1.xml><?xml version="1.0" encoding="utf-8"?>
<a:theme xmlns:a="http://schemas.openxmlformats.org/drawingml/2006/main" name="Ppt 20130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20130123</Template>
  <TotalTime>11609</TotalTime>
  <Words>1309</Words>
  <Application>Microsoft Office PowerPoint</Application>
  <PresentationFormat>Bildspel på skärmen (16:10)</PresentationFormat>
  <Paragraphs>115</Paragraphs>
  <Slides>11</Slides>
  <Notes>11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11</vt:i4>
      </vt:variant>
    </vt:vector>
  </HeadingPairs>
  <TitlesOfParts>
    <vt:vector size="19" baseType="lpstr">
      <vt:lpstr>Aptos</vt:lpstr>
      <vt:lpstr>Arial</vt:lpstr>
      <vt:lpstr>Calibri</vt:lpstr>
      <vt:lpstr>Calisto MT</vt:lpstr>
      <vt:lpstr>Open Sans</vt:lpstr>
      <vt:lpstr>Segoe UI</vt:lpstr>
      <vt:lpstr>Wingdings</vt:lpstr>
      <vt:lpstr>Ppt 20130123</vt:lpstr>
      <vt:lpstr>Diskussionsfrågor till filmer om romsk inkludering</vt:lpstr>
      <vt:lpstr>Innehåll</vt:lpstr>
      <vt:lpstr>Centrala begrepp</vt:lpstr>
      <vt:lpstr> Om strategin för romsk inkludering och den nationella minoriteten romer </vt:lpstr>
      <vt:lpstr>Diskussionsfrågor om strategin                   och minoriteten romer</vt:lpstr>
      <vt:lpstr>Ung och rom</vt:lpstr>
      <vt:lpstr>Diskussionsfrågor – ung och rom</vt:lpstr>
      <vt:lpstr>Lärande reportage om arbetet med romsk inkludering i fyra kommuner</vt:lpstr>
      <vt:lpstr>Diskussionsfrågor – fyra kommuner</vt:lpstr>
      <vt:lpstr> Samtal med fem experter om romsk inkludering </vt:lpstr>
      <vt:lpstr>Diskussionsfrågor – fem experter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Mål med dagarna</dc:title>
  <dc:creator>Nilsson Majlis</dc:creator>
  <cp:lastModifiedBy>Matilda Andersson</cp:lastModifiedBy>
  <cp:revision>490</cp:revision>
  <cp:lastPrinted>2013-12-04T16:41:58Z</cp:lastPrinted>
  <dcterms:created xsi:type="dcterms:W3CDTF">2013-01-22T11:58:39Z</dcterms:created>
  <dcterms:modified xsi:type="dcterms:W3CDTF">2026-03-10T12:55:01Z</dcterms:modified>
</cp:coreProperties>
</file>