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64" r:id="rId7"/>
    <p:sldId id="266" r:id="rId8"/>
    <p:sldId id="259" r:id="rId9"/>
    <p:sldId id="263" r:id="rId1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72DA68-5572-C3C4-BD3B-657ECF57D804}" name="Andreas Björk" initials="AB" userId="S::andreas.bjork@mucf.se::96f0766c-edfc-4de1-9d64-f0c39dc20a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FCD55F-9C2D-4AB5-A2A1-137A5E6FCD6E}" v="23" dt="2025-12-08T20:01:43.39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064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Björk" userId="96f0766c-edfc-4de1-9d64-f0c39dc20a2c" providerId="ADAL" clId="{0E5F8277-6117-4849-908E-4989F9376011}"/>
    <pc:docChg chg="undo custSel addSld delSld modSld">
      <pc:chgData name="Andreas Björk" userId="96f0766c-edfc-4de1-9d64-f0c39dc20a2c" providerId="ADAL" clId="{0E5F8277-6117-4849-908E-4989F9376011}" dt="2025-12-08T20:01:53.070" v="549" actId="20577"/>
      <pc:docMkLst>
        <pc:docMk/>
      </pc:docMkLst>
      <pc:sldChg chg="modSp mod">
        <pc:chgData name="Andreas Björk" userId="96f0766c-edfc-4de1-9d64-f0c39dc20a2c" providerId="ADAL" clId="{0E5F8277-6117-4849-908E-4989F9376011}" dt="2025-12-05T14:04:31.164" v="415" actId="5793"/>
        <pc:sldMkLst>
          <pc:docMk/>
          <pc:sldMk cId="0" sldId="257"/>
        </pc:sldMkLst>
        <pc:spChg chg="mod">
          <ac:chgData name="Andreas Björk" userId="96f0766c-edfc-4de1-9d64-f0c39dc20a2c" providerId="ADAL" clId="{0E5F8277-6117-4849-908E-4989F9376011}" dt="2025-12-05T14:04:31.164" v="415" actId="5793"/>
          <ac:spMkLst>
            <pc:docMk/>
            <pc:sldMk cId="0" sldId="257"/>
            <ac:spMk id="7" creationId="{00000000-0000-0000-0000-000000000000}"/>
          </ac:spMkLst>
        </pc:spChg>
      </pc:sldChg>
      <pc:sldChg chg="delSp modSp mod">
        <pc:chgData name="Andreas Björk" userId="96f0766c-edfc-4de1-9d64-f0c39dc20a2c" providerId="ADAL" clId="{0E5F8277-6117-4849-908E-4989F9376011}" dt="2025-12-08T20:01:53.070" v="549" actId="20577"/>
        <pc:sldMkLst>
          <pc:docMk/>
          <pc:sldMk cId="0" sldId="259"/>
        </pc:sldMkLst>
        <pc:spChg chg="mod">
          <ac:chgData name="Andreas Björk" userId="96f0766c-edfc-4de1-9d64-f0c39dc20a2c" providerId="ADAL" clId="{0E5F8277-6117-4849-908E-4989F9376011}" dt="2025-12-08T20:01:53.070" v="549" actId="20577"/>
          <ac:spMkLst>
            <pc:docMk/>
            <pc:sldMk cId="0" sldId="259"/>
            <ac:spMk id="7" creationId="{00000000-0000-0000-0000-000000000000}"/>
          </ac:spMkLst>
        </pc:spChg>
      </pc:sldChg>
      <pc:sldChg chg="modSp add mod">
        <pc:chgData name="Andreas Björk" userId="96f0766c-edfc-4de1-9d64-f0c39dc20a2c" providerId="ADAL" clId="{0E5F8277-6117-4849-908E-4989F9376011}" dt="2025-12-05T14:05:18.497" v="420" actId="20577"/>
        <pc:sldMkLst>
          <pc:docMk/>
          <pc:sldMk cId="196264490" sldId="264"/>
        </pc:sldMkLst>
        <pc:spChg chg="mod">
          <ac:chgData name="Andreas Björk" userId="96f0766c-edfc-4de1-9d64-f0c39dc20a2c" providerId="ADAL" clId="{0E5F8277-6117-4849-908E-4989F9376011}" dt="2025-12-05T14:05:04.960" v="418" actId="14100"/>
          <ac:spMkLst>
            <pc:docMk/>
            <pc:sldMk cId="196264490" sldId="264"/>
            <ac:spMk id="6" creationId="{E56BF0E3-D672-DF13-ED98-B791C02FD703}"/>
          </ac:spMkLst>
        </pc:spChg>
        <pc:spChg chg="mod">
          <ac:chgData name="Andreas Björk" userId="96f0766c-edfc-4de1-9d64-f0c39dc20a2c" providerId="ADAL" clId="{0E5F8277-6117-4849-908E-4989F9376011}" dt="2025-12-05T14:05:18.497" v="420" actId="20577"/>
          <ac:spMkLst>
            <pc:docMk/>
            <pc:sldMk cId="196264490" sldId="264"/>
            <ac:spMk id="7" creationId="{DA2A2B5F-4FC0-FC67-CE6E-8B87835CB379}"/>
          </ac:spMkLst>
        </pc:spChg>
      </pc:sldChg>
      <pc:sldChg chg="modSp add mod">
        <pc:chgData name="Andreas Björk" userId="96f0766c-edfc-4de1-9d64-f0c39dc20a2c" providerId="ADAL" clId="{0E5F8277-6117-4849-908E-4989F9376011}" dt="2025-12-05T14:06:40.959" v="426" actId="20577"/>
        <pc:sldMkLst>
          <pc:docMk/>
          <pc:sldMk cId="4152789661" sldId="266"/>
        </pc:sldMkLst>
        <pc:spChg chg="mod">
          <ac:chgData name="Andreas Björk" userId="96f0766c-edfc-4de1-9d64-f0c39dc20a2c" providerId="ADAL" clId="{0E5F8277-6117-4849-908E-4989F9376011}" dt="2025-12-05T14:06:40.959" v="426" actId="20577"/>
          <ac:spMkLst>
            <pc:docMk/>
            <pc:sldMk cId="4152789661" sldId="266"/>
            <ac:spMk id="3" creationId="{F6EBA156-71CA-5F33-D231-BDED5416D6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848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848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0DE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005059" y="5506211"/>
            <a:ext cx="1092835" cy="1111250"/>
          </a:xfrm>
          <a:custGeom>
            <a:avLst/>
            <a:gdLst/>
            <a:ahLst/>
            <a:cxnLst/>
            <a:rect l="l" t="t" r="r" b="b"/>
            <a:pathLst>
              <a:path w="1092834" h="1111250">
                <a:moveTo>
                  <a:pt x="1092707" y="0"/>
                </a:moveTo>
                <a:lnTo>
                  <a:pt x="0" y="0"/>
                </a:lnTo>
                <a:lnTo>
                  <a:pt x="0" y="1110995"/>
                </a:lnTo>
                <a:lnTo>
                  <a:pt x="1092707" y="1110995"/>
                </a:lnTo>
                <a:lnTo>
                  <a:pt x="1092707" y="0"/>
                </a:lnTo>
                <a:close/>
              </a:path>
            </a:pathLst>
          </a:custGeom>
          <a:solidFill>
            <a:srgbClr val="C848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097767" y="5506211"/>
            <a:ext cx="1094740" cy="1111250"/>
          </a:xfrm>
          <a:custGeom>
            <a:avLst/>
            <a:gdLst/>
            <a:ahLst/>
            <a:cxnLst/>
            <a:rect l="l" t="t" r="r" b="b"/>
            <a:pathLst>
              <a:path w="1094740" h="1111250">
                <a:moveTo>
                  <a:pt x="1094231" y="0"/>
                </a:moveTo>
                <a:lnTo>
                  <a:pt x="0" y="0"/>
                </a:lnTo>
                <a:lnTo>
                  <a:pt x="0" y="1110995"/>
                </a:lnTo>
                <a:lnTo>
                  <a:pt x="1094231" y="1110995"/>
                </a:lnTo>
                <a:lnTo>
                  <a:pt x="1094231" y="0"/>
                </a:lnTo>
                <a:close/>
              </a:path>
            </a:pathLst>
          </a:custGeom>
          <a:solidFill>
            <a:srgbClr val="DFA3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96499" y="5807963"/>
            <a:ext cx="871727" cy="7498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848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89838" y="1492122"/>
            <a:ext cx="4072254" cy="4559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0534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53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848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0DE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338072"/>
            <a:ext cx="6451600" cy="5520055"/>
          </a:xfrm>
          <a:custGeom>
            <a:avLst/>
            <a:gdLst/>
            <a:ahLst/>
            <a:cxnLst/>
            <a:rect l="l" t="t" r="r" b="b"/>
            <a:pathLst>
              <a:path w="6451600" h="5520055">
                <a:moveTo>
                  <a:pt x="6451092" y="5519928"/>
                </a:moveTo>
                <a:lnTo>
                  <a:pt x="6451092" y="0"/>
                </a:lnTo>
                <a:lnTo>
                  <a:pt x="0" y="0"/>
                </a:lnTo>
                <a:lnTo>
                  <a:pt x="0" y="5519928"/>
                </a:lnTo>
                <a:lnTo>
                  <a:pt x="6451092" y="5519928"/>
                </a:lnTo>
                <a:close/>
              </a:path>
            </a:pathLst>
          </a:custGeom>
          <a:solidFill>
            <a:srgbClr val="E8ED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073396" y="0"/>
            <a:ext cx="1377950" cy="1344295"/>
          </a:xfrm>
          <a:custGeom>
            <a:avLst/>
            <a:gdLst/>
            <a:ahLst/>
            <a:cxnLst/>
            <a:rect l="l" t="t" r="r" b="b"/>
            <a:pathLst>
              <a:path w="1377950" h="1344295">
                <a:moveTo>
                  <a:pt x="1377696" y="0"/>
                </a:moveTo>
                <a:lnTo>
                  <a:pt x="0" y="0"/>
                </a:lnTo>
                <a:lnTo>
                  <a:pt x="0" y="1344167"/>
                </a:lnTo>
                <a:lnTo>
                  <a:pt x="1377696" y="1344167"/>
                </a:lnTo>
                <a:lnTo>
                  <a:pt x="1377696" y="0"/>
                </a:lnTo>
                <a:close/>
              </a:path>
            </a:pathLst>
          </a:custGeom>
          <a:solidFill>
            <a:srgbClr val="79AA6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0005059" y="5506211"/>
            <a:ext cx="1092835" cy="1111250"/>
          </a:xfrm>
          <a:custGeom>
            <a:avLst/>
            <a:gdLst/>
            <a:ahLst/>
            <a:cxnLst/>
            <a:rect l="l" t="t" r="r" b="b"/>
            <a:pathLst>
              <a:path w="1092834" h="1111250">
                <a:moveTo>
                  <a:pt x="1092707" y="0"/>
                </a:moveTo>
                <a:lnTo>
                  <a:pt x="0" y="0"/>
                </a:lnTo>
                <a:lnTo>
                  <a:pt x="0" y="1110995"/>
                </a:lnTo>
                <a:lnTo>
                  <a:pt x="1092707" y="1110995"/>
                </a:lnTo>
                <a:lnTo>
                  <a:pt x="1092707" y="0"/>
                </a:lnTo>
                <a:close/>
              </a:path>
            </a:pathLst>
          </a:custGeom>
          <a:solidFill>
            <a:srgbClr val="C848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1097767" y="5506211"/>
            <a:ext cx="1094740" cy="1111250"/>
          </a:xfrm>
          <a:custGeom>
            <a:avLst/>
            <a:gdLst/>
            <a:ahLst/>
            <a:cxnLst/>
            <a:rect l="l" t="t" r="r" b="b"/>
            <a:pathLst>
              <a:path w="1094740" h="1111250">
                <a:moveTo>
                  <a:pt x="1094231" y="0"/>
                </a:moveTo>
                <a:lnTo>
                  <a:pt x="0" y="0"/>
                </a:lnTo>
                <a:lnTo>
                  <a:pt x="0" y="1110995"/>
                </a:lnTo>
                <a:lnTo>
                  <a:pt x="1094231" y="1110995"/>
                </a:lnTo>
                <a:lnTo>
                  <a:pt x="1094231" y="0"/>
                </a:lnTo>
                <a:close/>
              </a:path>
            </a:pathLst>
          </a:custGeom>
          <a:solidFill>
            <a:srgbClr val="DFA3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10215" y="5807963"/>
            <a:ext cx="871727" cy="749808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49567" y="0"/>
            <a:ext cx="5736336" cy="432206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D0DE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9838" y="660019"/>
            <a:ext cx="7002780" cy="1133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8481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9838" y="2254707"/>
            <a:ext cx="8724265" cy="3263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 u="sng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ucf.learnifier.com/a1/catalog/session/2af8c77c-6a96-4780-9ffa-5349f3e5b7b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amstalldhetsmyndigheten.se/jamstalldhet-i-sverige/delmal-7-hedersrelaterat-vald-och-fortryck-ska-upphora/" TargetMode="External"/><Relationship Id="rId4" Type="http://schemas.openxmlformats.org/officeDocument/2006/relationships/hyperlink" Target="https://www.mucf.se/publikationer/oppna-fritidsverksamheten-barnkonventionen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2348" y="2171826"/>
            <a:ext cx="5054600" cy="4018915"/>
          </a:xfrm>
          <a:prstGeom prst="rect">
            <a:avLst/>
          </a:prstGeom>
        </p:spPr>
        <p:txBody>
          <a:bodyPr vert="horz" wrap="square" lIns="0" tIns="3810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30"/>
              </a:spcBef>
            </a:pPr>
            <a:r>
              <a:rPr sz="3700" dirty="0">
                <a:solidFill>
                  <a:srgbClr val="C8481C"/>
                </a:solidFill>
                <a:latin typeface="Arial"/>
                <a:cs typeface="Arial"/>
              </a:rPr>
              <a:t>Tips</a:t>
            </a:r>
            <a:r>
              <a:rPr sz="3700" spc="-170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dirty="0">
                <a:solidFill>
                  <a:srgbClr val="C8481C"/>
                </a:solidFill>
                <a:latin typeface="Arial"/>
                <a:cs typeface="Arial"/>
              </a:rPr>
              <a:t>och</a:t>
            </a:r>
            <a:r>
              <a:rPr sz="3700" spc="-145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dirty="0">
                <a:solidFill>
                  <a:srgbClr val="C8481C"/>
                </a:solidFill>
                <a:latin typeface="Arial"/>
                <a:cs typeface="Arial"/>
              </a:rPr>
              <a:t>handledning</a:t>
            </a:r>
            <a:r>
              <a:rPr sz="3700" spc="-135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spc="-20" dirty="0">
                <a:solidFill>
                  <a:srgbClr val="C8481C"/>
                </a:solidFill>
                <a:latin typeface="Arial"/>
                <a:cs typeface="Arial"/>
              </a:rPr>
              <a:t>till </a:t>
            </a:r>
            <a:r>
              <a:rPr sz="3700" dirty="0">
                <a:solidFill>
                  <a:srgbClr val="C8481C"/>
                </a:solidFill>
                <a:latin typeface="Arial"/>
                <a:cs typeface="Arial"/>
              </a:rPr>
              <a:t>materialet</a:t>
            </a:r>
            <a:r>
              <a:rPr sz="3700" spc="-160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b="1" spc="-10" dirty="0">
                <a:solidFill>
                  <a:srgbClr val="C8481C"/>
                </a:solidFill>
                <a:latin typeface="Arial"/>
                <a:cs typeface="Arial"/>
              </a:rPr>
              <a:t>”Öppen </a:t>
            </a:r>
            <a:r>
              <a:rPr sz="3700" b="1" dirty="0">
                <a:solidFill>
                  <a:srgbClr val="C8481C"/>
                </a:solidFill>
                <a:latin typeface="Arial"/>
                <a:cs typeface="Arial"/>
              </a:rPr>
              <a:t>fritidsverksamhet</a:t>
            </a:r>
            <a:r>
              <a:rPr sz="3700" b="1" spc="-254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b="1" spc="-25" dirty="0">
                <a:solidFill>
                  <a:srgbClr val="C8481C"/>
                </a:solidFill>
                <a:latin typeface="Arial"/>
                <a:cs typeface="Arial"/>
              </a:rPr>
              <a:t>och </a:t>
            </a:r>
            <a:r>
              <a:rPr sz="3700" b="1" spc="-10" dirty="0">
                <a:solidFill>
                  <a:srgbClr val="C8481C"/>
                </a:solidFill>
                <a:latin typeface="Arial"/>
                <a:cs typeface="Arial"/>
              </a:rPr>
              <a:t>våldsprevention”</a:t>
            </a:r>
            <a:endParaRPr sz="3700">
              <a:latin typeface="Arial"/>
              <a:cs typeface="Arial"/>
            </a:endParaRPr>
          </a:p>
          <a:p>
            <a:pPr marL="12700" marR="564515">
              <a:lnSpc>
                <a:spcPct val="101400"/>
              </a:lnSpc>
              <a:spcBef>
                <a:spcPts val="5"/>
              </a:spcBef>
              <a:tabLst>
                <a:tab pos="977265" algn="l"/>
              </a:tabLst>
            </a:pPr>
            <a:r>
              <a:rPr sz="3700" dirty="0">
                <a:solidFill>
                  <a:srgbClr val="C8481C"/>
                </a:solidFill>
                <a:latin typeface="Arial"/>
                <a:cs typeface="Arial"/>
              </a:rPr>
              <a:t>samt</a:t>
            </a:r>
            <a:r>
              <a:rPr sz="3700" spc="-80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b="1" spc="-10" dirty="0">
                <a:solidFill>
                  <a:srgbClr val="C8481C"/>
                </a:solidFill>
                <a:latin typeface="Arial"/>
                <a:cs typeface="Arial"/>
              </a:rPr>
              <a:t>”Motverka hedersrelaterat</a:t>
            </a:r>
            <a:r>
              <a:rPr sz="3700" b="1" spc="-120" dirty="0">
                <a:solidFill>
                  <a:srgbClr val="C8481C"/>
                </a:solidFill>
                <a:latin typeface="Arial"/>
                <a:cs typeface="Arial"/>
              </a:rPr>
              <a:t> </a:t>
            </a:r>
            <a:r>
              <a:rPr sz="3700" b="1" spc="-20" dirty="0">
                <a:solidFill>
                  <a:srgbClr val="C8481C"/>
                </a:solidFill>
                <a:latin typeface="Arial"/>
                <a:cs typeface="Arial"/>
              </a:rPr>
              <a:t>våld </a:t>
            </a:r>
            <a:r>
              <a:rPr sz="3700" b="1" spc="-25" dirty="0">
                <a:solidFill>
                  <a:srgbClr val="C8481C"/>
                </a:solidFill>
                <a:latin typeface="Arial"/>
                <a:cs typeface="Arial"/>
              </a:rPr>
              <a:t>och</a:t>
            </a:r>
            <a:r>
              <a:rPr sz="3700" b="1" dirty="0">
                <a:solidFill>
                  <a:srgbClr val="C8481C"/>
                </a:solidFill>
                <a:latin typeface="Arial"/>
                <a:cs typeface="Arial"/>
              </a:rPr>
              <a:t>	</a:t>
            </a:r>
            <a:r>
              <a:rPr sz="3700" b="1" spc="-10" dirty="0">
                <a:solidFill>
                  <a:srgbClr val="C8481C"/>
                </a:solidFill>
                <a:latin typeface="Arial"/>
                <a:cs typeface="Arial"/>
              </a:rPr>
              <a:t>förtryck”</a:t>
            </a:r>
            <a:endParaRPr sz="3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05059" y="5506211"/>
            <a:ext cx="2186940" cy="1111250"/>
            <a:chOff x="10005059" y="5506211"/>
            <a:chExt cx="2186940" cy="1111250"/>
          </a:xfrm>
        </p:grpSpPr>
        <p:sp>
          <p:nvSpPr>
            <p:cNvPr id="3" name="object 3"/>
            <p:cNvSpPr/>
            <p:nvPr/>
          </p:nvSpPr>
          <p:spPr>
            <a:xfrm>
              <a:off x="10005059" y="5506211"/>
              <a:ext cx="1092835" cy="1111250"/>
            </a:xfrm>
            <a:custGeom>
              <a:avLst/>
              <a:gdLst/>
              <a:ahLst/>
              <a:cxnLst/>
              <a:rect l="l" t="t" r="r" b="b"/>
              <a:pathLst>
                <a:path w="1092834" h="1111250">
                  <a:moveTo>
                    <a:pt x="1092707" y="0"/>
                  </a:moveTo>
                  <a:lnTo>
                    <a:pt x="0" y="0"/>
                  </a:lnTo>
                  <a:lnTo>
                    <a:pt x="0" y="1110995"/>
                  </a:lnTo>
                  <a:lnTo>
                    <a:pt x="1092707" y="1110995"/>
                  </a:lnTo>
                  <a:lnTo>
                    <a:pt x="1092707" y="0"/>
                  </a:lnTo>
                  <a:close/>
                </a:path>
              </a:pathLst>
            </a:custGeom>
            <a:solidFill>
              <a:srgbClr val="C848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97767" y="5506211"/>
              <a:ext cx="1094740" cy="1111250"/>
            </a:xfrm>
            <a:custGeom>
              <a:avLst/>
              <a:gdLst/>
              <a:ahLst/>
              <a:cxnLst/>
              <a:rect l="l" t="t" r="r" b="b"/>
              <a:pathLst>
                <a:path w="1094740" h="1111250">
                  <a:moveTo>
                    <a:pt x="1094231" y="0"/>
                  </a:moveTo>
                  <a:lnTo>
                    <a:pt x="0" y="0"/>
                  </a:lnTo>
                  <a:lnTo>
                    <a:pt x="0" y="1110995"/>
                  </a:lnTo>
                  <a:lnTo>
                    <a:pt x="1094231" y="1110995"/>
                  </a:lnTo>
                  <a:lnTo>
                    <a:pt x="1094231" y="0"/>
                  </a:lnTo>
                  <a:close/>
                </a:path>
              </a:pathLst>
            </a:custGeom>
            <a:solidFill>
              <a:srgbClr val="DFA3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96499" y="5807963"/>
              <a:ext cx="871727" cy="749808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62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Till</a:t>
            </a:r>
            <a:r>
              <a:rPr spc="-65" dirty="0"/>
              <a:t> </a:t>
            </a:r>
            <a:r>
              <a:rPr dirty="0"/>
              <a:t>dig</a:t>
            </a:r>
            <a:r>
              <a:rPr spc="-35" dirty="0"/>
              <a:t> </a:t>
            </a:r>
            <a:r>
              <a:rPr dirty="0"/>
              <a:t>som</a:t>
            </a:r>
            <a:r>
              <a:rPr spc="-50" dirty="0"/>
              <a:t> </a:t>
            </a:r>
            <a:r>
              <a:rPr dirty="0"/>
              <a:t>använder</a:t>
            </a:r>
            <a:r>
              <a:rPr spc="-65" dirty="0"/>
              <a:t> </a:t>
            </a:r>
            <a:r>
              <a:rPr spc="-10" dirty="0"/>
              <a:t>materialet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89838" y="2012442"/>
            <a:ext cx="8199120" cy="2265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>
              <a:lnSpc>
                <a:spcPct val="110000"/>
              </a:lnSpc>
              <a:spcBef>
                <a:spcPts val="100"/>
              </a:spcBef>
              <a:tabLst>
                <a:tab pos="268605" algn="l"/>
              </a:tabLst>
            </a:pP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Materialet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består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av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två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presentationer</a:t>
            </a:r>
            <a:r>
              <a:rPr sz="1800" spc="-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som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är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till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för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dig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som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är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pedagog 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på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fritidsledarutbildningen</a:t>
            </a:r>
            <a:r>
              <a:rPr sz="1800" spc="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och</a:t>
            </a:r>
            <a:r>
              <a:rPr sz="1800" spc="-4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som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ska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hålla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utbildning</a:t>
            </a:r>
            <a:r>
              <a:rPr sz="1800" spc="-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att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arbeta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våldsförebyggande</a:t>
            </a:r>
            <a:r>
              <a:rPr sz="1800" spc="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framförallt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öppen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verksamhet,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men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även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andra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verksamheter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för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barn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och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unga.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Materialet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fokuserar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på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hur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du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kan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förebygga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och</a:t>
            </a:r>
            <a:r>
              <a:rPr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upptäcka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våld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med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utgångspunkt i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ett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brett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perspektiv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på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våld.</a:t>
            </a:r>
            <a:endParaRPr sz="1800" dirty="0">
              <a:latin typeface="Arial"/>
              <a:cs typeface="Arial"/>
            </a:endParaRPr>
          </a:p>
          <a:p>
            <a:pPr marL="12065" marR="346710">
              <a:lnSpc>
                <a:spcPct val="110000"/>
              </a:lnSpc>
              <a:spcBef>
                <a:spcPts val="1000"/>
              </a:spcBef>
              <a:tabLst>
                <a:tab pos="268605" algn="l"/>
              </a:tabLst>
            </a:pP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Vill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du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läsa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mer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om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vissa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definitioner</a:t>
            </a:r>
            <a:r>
              <a:rPr sz="1800" spc="-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och</a:t>
            </a:r>
            <a:r>
              <a:rPr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begrepp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hittar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du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länkar</a:t>
            </a:r>
            <a:r>
              <a:rPr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med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005346"/>
                </a:solidFill>
                <a:latin typeface="Arial"/>
                <a:cs typeface="Arial"/>
              </a:rPr>
              <a:t>mer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information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005346"/>
                </a:solidFill>
                <a:latin typeface="Arial"/>
                <a:cs typeface="Arial"/>
              </a:rPr>
              <a:t>slutet.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5909E-FD76-1F5D-1F1E-527FC4A92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FF2B5EF4-FFF2-40B4-BE49-F238E27FC236}">
                <a16:creationId xmlns:a16="http://schemas.microsoft.com/office/drawing/2014/main" id="{5049469E-A5C6-8204-16E3-A8915B0BF5C8}"/>
              </a:ext>
            </a:extLst>
          </p:cNvPr>
          <p:cNvGrpSpPr/>
          <p:nvPr/>
        </p:nvGrpSpPr>
        <p:grpSpPr>
          <a:xfrm>
            <a:off x="10005059" y="5506211"/>
            <a:ext cx="2186940" cy="1111250"/>
            <a:chOff x="10005059" y="5506211"/>
            <a:chExt cx="2186940" cy="111125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E6E63C94-092A-9201-C0EF-C46DFB208F13}"/>
                </a:ext>
              </a:extLst>
            </p:cNvPr>
            <p:cNvSpPr/>
            <p:nvPr/>
          </p:nvSpPr>
          <p:spPr>
            <a:xfrm>
              <a:off x="10005059" y="5506211"/>
              <a:ext cx="1092835" cy="1111250"/>
            </a:xfrm>
            <a:custGeom>
              <a:avLst/>
              <a:gdLst/>
              <a:ahLst/>
              <a:cxnLst/>
              <a:rect l="l" t="t" r="r" b="b"/>
              <a:pathLst>
                <a:path w="1092834" h="1111250">
                  <a:moveTo>
                    <a:pt x="1092707" y="0"/>
                  </a:moveTo>
                  <a:lnTo>
                    <a:pt x="0" y="0"/>
                  </a:lnTo>
                  <a:lnTo>
                    <a:pt x="0" y="1110995"/>
                  </a:lnTo>
                  <a:lnTo>
                    <a:pt x="1092707" y="1110995"/>
                  </a:lnTo>
                  <a:lnTo>
                    <a:pt x="1092707" y="0"/>
                  </a:lnTo>
                  <a:close/>
                </a:path>
              </a:pathLst>
            </a:custGeom>
            <a:solidFill>
              <a:srgbClr val="C848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249336B0-D9A4-9E4C-DA2C-D79689D59947}"/>
                </a:ext>
              </a:extLst>
            </p:cNvPr>
            <p:cNvSpPr/>
            <p:nvPr/>
          </p:nvSpPr>
          <p:spPr>
            <a:xfrm>
              <a:off x="11097767" y="5506211"/>
              <a:ext cx="1094740" cy="1111250"/>
            </a:xfrm>
            <a:custGeom>
              <a:avLst/>
              <a:gdLst/>
              <a:ahLst/>
              <a:cxnLst/>
              <a:rect l="l" t="t" r="r" b="b"/>
              <a:pathLst>
                <a:path w="1094740" h="1111250">
                  <a:moveTo>
                    <a:pt x="1094231" y="0"/>
                  </a:moveTo>
                  <a:lnTo>
                    <a:pt x="0" y="0"/>
                  </a:lnTo>
                  <a:lnTo>
                    <a:pt x="0" y="1110995"/>
                  </a:lnTo>
                  <a:lnTo>
                    <a:pt x="1094231" y="1110995"/>
                  </a:lnTo>
                  <a:lnTo>
                    <a:pt x="1094231" y="0"/>
                  </a:lnTo>
                  <a:close/>
                </a:path>
              </a:pathLst>
            </a:custGeom>
            <a:solidFill>
              <a:srgbClr val="DFA3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29640278-BC03-6E9E-AA3B-FBC58D3A866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96499" y="5807963"/>
              <a:ext cx="871727" cy="749808"/>
            </a:xfrm>
            <a:prstGeom prst="rect">
              <a:avLst/>
            </a:prstGeom>
          </p:spPr>
        </p:pic>
      </p:grpSp>
      <p:sp>
        <p:nvSpPr>
          <p:cNvPr id="6" name="object 6" descr="$PPTXTitle">
            <a:extLst>
              <a:ext uri="{FF2B5EF4-FFF2-40B4-BE49-F238E27FC236}">
                <a16:creationId xmlns:a16="http://schemas.microsoft.com/office/drawing/2014/main" id="{E56BF0E3-D672-DF13-ED98-B791C02FD70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89838" y="298334"/>
            <a:ext cx="8658962" cy="1131207"/>
          </a:xfrm>
          <a:prstGeom prst="rect">
            <a:avLst/>
          </a:prstGeom>
        </p:spPr>
        <p:txBody>
          <a:bodyPr vert="horz" wrap="square" lIns="0" tIns="57162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sv-SE" dirty="0"/>
              <a:t>Förslag</a:t>
            </a:r>
            <a:r>
              <a:rPr lang="sv-SE" spc="-15" dirty="0"/>
              <a:t> </a:t>
            </a:r>
            <a:r>
              <a:rPr lang="sv-SE" dirty="0"/>
              <a:t>på</a:t>
            </a:r>
            <a:r>
              <a:rPr lang="sv-SE" spc="-15" dirty="0"/>
              <a:t> </a:t>
            </a:r>
            <a:r>
              <a:rPr lang="sv-SE" dirty="0"/>
              <a:t>hur</a:t>
            </a:r>
            <a:r>
              <a:rPr lang="sv-SE" spc="-15" dirty="0"/>
              <a:t> </a:t>
            </a:r>
            <a:r>
              <a:rPr lang="sv-SE" dirty="0"/>
              <a:t>materialet</a:t>
            </a:r>
            <a:r>
              <a:rPr lang="sv-SE" spc="-10" dirty="0"/>
              <a:t> </a:t>
            </a:r>
            <a:r>
              <a:rPr lang="sv-SE" spc="-25" dirty="0"/>
              <a:t>kan </a:t>
            </a:r>
            <a:r>
              <a:rPr lang="sv-SE" spc="-10" dirty="0"/>
              <a:t>användas</a:t>
            </a:r>
            <a:endParaRPr spc="-10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A2A2B5F-4FC0-FC67-CE6E-8B87835CB379}"/>
              </a:ext>
            </a:extLst>
          </p:cNvPr>
          <p:cNvSpPr txBox="1"/>
          <p:nvPr/>
        </p:nvSpPr>
        <p:spPr>
          <a:xfrm>
            <a:off x="789838" y="2012442"/>
            <a:ext cx="8199120" cy="38261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indent="-255904">
              <a:lnSpc>
                <a:spcPct val="100000"/>
              </a:lnSpc>
              <a:spcBef>
                <a:spcPts val="1310"/>
              </a:spcBef>
              <a:buChar char="•"/>
              <a:tabLst>
                <a:tab pos="268605" algn="l"/>
              </a:tabLst>
            </a:pP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Gå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igenom</a:t>
            </a:r>
            <a:r>
              <a:rPr lang="sv-SE"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alla</a:t>
            </a:r>
            <a:r>
              <a:rPr lang="sv-SE"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sidorna</a:t>
            </a:r>
            <a:r>
              <a:rPr lang="sv-SE"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materialet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översiktligt</a:t>
            </a:r>
            <a:r>
              <a:rPr lang="sv-SE"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så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att</a:t>
            </a:r>
            <a:r>
              <a:rPr lang="sv-SE"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du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får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koll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på</a:t>
            </a:r>
            <a:r>
              <a:rPr lang="sv-SE"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innehållet.</a:t>
            </a:r>
          </a:p>
          <a:p>
            <a:pPr marL="268605" marR="5080" indent="-256540">
              <a:lnSpc>
                <a:spcPct val="110000"/>
              </a:lnSpc>
              <a:spcBef>
                <a:spcPts val="1000"/>
              </a:spcBef>
              <a:buChar char="•"/>
              <a:tabLst>
                <a:tab pos="268605" algn="l"/>
              </a:tabLst>
            </a:pP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Materialet kan ses som ett komplement till annan undervisning och plockas in där det passar. Utbildning kan med fördel planeras i anslutning till Orange </a:t>
            </a:r>
            <a:r>
              <a:rPr lang="sv-SE" sz="1800" spc="-10" dirty="0" err="1">
                <a:solidFill>
                  <a:srgbClr val="005346"/>
                </a:solidFill>
                <a:latin typeface="Arial"/>
                <a:cs typeface="Arial"/>
              </a:rPr>
              <a:t>day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 och vecka fri från våld</a:t>
            </a:r>
            <a:endParaRPr lang="sv-SE" sz="1800" dirty="0">
              <a:latin typeface="Arial"/>
              <a:cs typeface="Arial"/>
            </a:endParaRPr>
          </a:p>
          <a:p>
            <a:pPr marL="268605" marR="45085" indent="-256540">
              <a:lnSpc>
                <a:spcPct val="110100"/>
              </a:lnSpc>
              <a:spcBef>
                <a:spcPts val="994"/>
              </a:spcBef>
              <a:buChar char="•"/>
              <a:tabLst>
                <a:tab pos="268605" algn="l"/>
              </a:tabLst>
            </a:pP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Materialet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innehåller</a:t>
            </a:r>
            <a:r>
              <a:rPr lang="sv-SE"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informationsdelar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som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varvas</a:t>
            </a:r>
            <a:r>
              <a:rPr lang="sv-SE" sz="1800" spc="-4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med</a:t>
            </a:r>
            <a:r>
              <a:rPr lang="sv-SE" sz="1800" spc="-5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diskussioner</a:t>
            </a:r>
            <a:r>
              <a:rPr lang="sv-SE"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och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exempel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på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övningar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och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uppgifter.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Materialet</a:t>
            </a:r>
            <a:r>
              <a:rPr lang="sv-SE"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fokuserar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på</a:t>
            </a:r>
            <a:r>
              <a:rPr lang="sv-SE" sz="1800" spc="-4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att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ni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tillsammans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reflekterar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och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diskuterar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utifrån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ett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antal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teman.</a:t>
            </a:r>
            <a:endParaRPr lang="sv-SE" sz="1800" dirty="0">
              <a:latin typeface="Arial"/>
              <a:cs typeface="Arial"/>
            </a:endParaRPr>
          </a:p>
          <a:p>
            <a:pPr marL="268605" marR="55880" indent="-256540">
              <a:lnSpc>
                <a:spcPct val="110000"/>
              </a:lnSpc>
              <a:spcBef>
                <a:spcPts val="1005"/>
              </a:spcBef>
              <a:buChar char="•"/>
              <a:tabLst>
                <a:tab pos="268605" algn="l"/>
              </a:tabLst>
            </a:pP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De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båda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presentationerna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kan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användas</a:t>
            </a:r>
            <a:r>
              <a:rPr lang="sv-SE" sz="1800" spc="-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vid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samma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tillfälle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alternativt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vid</a:t>
            </a:r>
            <a:r>
              <a:rPr lang="sv-SE" sz="1800" spc="-4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två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separata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tillfällen.</a:t>
            </a:r>
            <a:endParaRPr lang="sv-SE" sz="1800" dirty="0">
              <a:latin typeface="Arial"/>
              <a:cs typeface="Arial"/>
            </a:endParaRPr>
          </a:p>
          <a:p>
            <a:pPr marL="268605" marR="716280" indent="-256540">
              <a:lnSpc>
                <a:spcPct val="110000"/>
              </a:lnSpc>
              <a:spcBef>
                <a:spcPts val="1000"/>
              </a:spcBef>
              <a:buChar char="•"/>
              <a:tabLst>
                <a:tab pos="268605" algn="l"/>
              </a:tabLst>
            </a:pP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Beroende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på</a:t>
            </a:r>
            <a:r>
              <a:rPr lang="sv-SE" sz="1800" spc="-5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tidsåtgång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kan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diskussioner,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grupparbeten,</a:t>
            </a:r>
            <a:r>
              <a:rPr lang="sv-SE" sz="18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övningar</a:t>
            </a:r>
            <a:r>
              <a:rPr lang="sv-SE" sz="18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mm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anpassas</a:t>
            </a:r>
            <a:r>
              <a:rPr lang="sv-SE" sz="18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efter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behov.</a:t>
            </a:r>
            <a:r>
              <a:rPr lang="sv-SE" sz="18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Se</a:t>
            </a:r>
            <a:r>
              <a:rPr lang="sv-SE" sz="1800" spc="-4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förlag</a:t>
            </a:r>
            <a:r>
              <a:rPr lang="sv-SE" sz="18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lang="sv-SE" sz="18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dirty="0">
                <a:solidFill>
                  <a:srgbClr val="005346"/>
                </a:solidFill>
                <a:latin typeface="Arial"/>
                <a:cs typeface="Arial"/>
              </a:rPr>
              <a:t>bildtexterna</a:t>
            </a:r>
            <a:r>
              <a:rPr lang="sv-SE" sz="1800" spc="-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800" spc="-10" dirty="0">
                <a:solidFill>
                  <a:srgbClr val="005346"/>
                </a:solidFill>
                <a:latin typeface="Arial"/>
                <a:cs typeface="Arial"/>
              </a:rPr>
              <a:t>(anteckningar)</a:t>
            </a:r>
            <a:endParaRPr lang="sv-SE"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264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2712B-CD57-F4BD-153B-3CFEF3793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B58775-5EC9-B9FF-E063-D4DDB4BC9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838" y="660019"/>
            <a:ext cx="7002780" cy="1107996"/>
          </a:xfrm>
        </p:spPr>
        <p:txBody>
          <a:bodyPr/>
          <a:lstStyle/>
          <a:p>
            <a:r>
              <a:rPr lang="sv-SE" dirty="0"/>
              <a:t>Förslag på hur ni kan rama in utbildningarna 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EBA156-71CA-5F33-D231-BDED5416D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9838" y="2042998"/>
            <a:ext cx="8724265" cy="4711546"/>
          </a:xfrm>
        </p:spPr>
        <p:txBody>
          <a:bodyPr/>
          <a:lstStyle/>
          <a:p>
            <a:r>
              <a:rPr lang="sv-SE" u="none" dirty="0">
                <a:solidFill>
                  <a:srgbClr val="005346"/>
                </a:solidFill>
              </a:rPr>
              <a:t>För att samtal om våld och svåra frågor ska landa rätt behöver utbildningen bygga på trygghet, tydlighet och ett professionellt fokus.</a:t>
            </a:r>
          </a:p>
          <a:p>
            <a:pPr marL="268605" indent="-255904">
              <a:lnSpc>
                <a:spcPct val="100000"/>
              </a:lnSpc>
              <a:spcBef>
                <a:spcPts val="1310"/>
              </a:spcBef>
              <a:buChar char="•"/>
              <a:tabLst>
                <a:tab pos="268605" algn="l"/>
              </a:tabLst>
            </a:pPr>
            <a:r>
              <a:rPr lang="sv-SE" u="none" dirty="0">
                <a:solidFill>
                  <a:srgbClr val="005346"/>
                </a:solidFill>
              </a:rPr>
              <a:t>Checka in gruppen.</a:t>
            </a:r>
            <a:br>
              <a:rPr lang="sv-SE" u="none" dirty="0">
                <a:solidFill>
                  <a:srgbClr val="005346"/>
                </a:solidFill>
              </a:rPr>
            </a:br>
            <a:r>
              <a:rPr lang="sv-SE" u="none" dirty="0">
                <a:solidFill>
                  <a:srgbClr val="005346"/>
                </a:solidFill>
              </a:rPr>
              <a:t>Börja varje pass med en kort incheckning för att samla gruppen.</a:t>
            </a:r>
          </a:p>
          <a:p>
            <a:pPr marL="268605" indent="-255904">
              <a:lnSpc>
                <a:spcPct val="100000"/>
              </a:lnSpc>
              <a:spcBef>
                <a:spcPts val="1310"/>
              </a:spcBef>
              <a:buChar char="•"/>
              <a:tabLst>
                <a:tab pos="268605" algn="l"/>
              </a:tabLst>
            </a:pPr>
            <a:r>
              <a:rPr lang="sv-SE" u="none" dirty="0">
                <a:solidFill>
                  <a:srgbClr val="005346"/>
                </a:solidFill>
              </a:rPr>
              <a:t>Rama in och utgå från yrkesrollen.</a:t>
            </a:r>
            <a:br>
              <a:rPr lang="sv-SE" u="none" dirty="0">
                <a:solidFill>
                  <a:srgbClr val="005346"/>
                </a:solidFill>
              </a:rPr>
            </a:br>
            <a:r>
              <a:rPr lang="sv-SE" u="none" dirty="0">
                <a:solidFill>
                  <a:srgbClr val="005346"/>
                </a:solidFill>
              </a:rPr>
              <a:t>Knyt diskussionerna till yrkesuppdraget och professionella situationer.</a:t>
            </a:r>
          </a:p>
          <a:p>
            <a:pPr marL="268605" indent="-255904">
              <a:lnSpc>
                <a:spcPct val="100000"/>
              </a:lnSpc>
              <a:spcBef>
                <a:spcPts val="1310"/>
              </a:spcBef>
              <a:buChar char="•"/>
              <a:tabLst>
                <a:tab pos="268605" algn="l"/>
              </a:tabLst>
            </a:pPr>
            <a:r>
              <a:rPr lang="sv-SE" u="none" dirty="0">
                <a:solidFill>
                  <a:srgbClr val="005346"/>
                </a:solidFill>
              </a:rPr>
              <a:t>Tydliggör uppgift, ramar och syfte.</a:t>
            </a:r>
            <a:br>
              <a:rPr lang="sv-SE" u="none" dirty="0">
                <a:solidFill>
                  <a:srgbClr val="005346"/>
                </a:solidFill>
              </a:rPr>
            </a:br>
            <a:r>
              <a:rPr lang="sv-SE" u="none" dirty="0">
                <a:solidFill>
                  <a:srgbClr val="005346"/>
                </a:solidFill>
              </a:rPr>
              <a:t>Klargör att utbildningen handlar om professionell utveckling. </a:t>
            </a:r>
          </a:p>
          <a:p>
            <a:pPr marL="268605" indent="-255904">
              <a:lnSpc>
                <a:spcPct val="100000"/>
              </a:lnSpc>
              <a:spcBef>
                <a:spcPts val="1310"/>
              </a:spcBef>
              <a:buChar char="•"/>
              <a:tabLst>
                <a:tab pos="268605" algn="l"/>
              </a:tabLst>
            </a:pPr>
            <a:r>
              <a:rPr lang="sv-SE" u="none" dirty="0">
                <a:solidFill>
                  <a:srgbClr val="005346"/>
                </a:solidFill>
              </a:rPr>
              <a:t>Skapa trygga samtal.</a:t>
            </a:r>
            <a:br>
              <a:rPr lang="sv-SE" u="none" dirty="0">
                <a:solidFill>
                  <a:srgbClr val="005346"/>
                </a:solidFill>
              </a:rPr>
            </a:br>
            <a:r>
              <a:rPr lang="sv-SE" u="none" dirty="0">
                <a:solidFill>
                  <a:srgbClr val="005346"/>
                </a:solidFill>
              </a:rPr>
              <a:t>Trygga samtal kan skapas genom att ge tydliga ramar.</a:t>
            </a:r>
          </a:p>
          <a:p>
            <a:pPr marL="268605" indent="-255904">
              <a:lnSpc>
                <a:spcPct val="100000"/>
              </a:lnSpc>
              <a:spcBef>
                <a:spcPts val="1310"/>
              </a:spcBef>
              <a:buChar char="•"/>
              <a:tabLst>
                <a:tab pos="268605" algn="l"/>
              </a:tabLst>
            </a:pPr>
            <a:r>
              <a:rPr lang="sv-SE" u="none" dirty="0">
                <a:solidFill>
                  <a:srgbClr val="005346"/>
                </a:solidFill>
              </a:rPr>
              <a:t>Checka ut gruppen.</a:t>
            </a:r>
            <a:br>
              <a:rPr lang="sv-SE" u="none" dirty="0">
                <a:solidFill>
                  <a:srgbClr val="005346"/>
                </a:solidFill>
              </a:rPr>
            </a:br>
            <a:r>
              <a:rPr lang="sv-SE" u="none" dirty="0">
                <a:solidFill>
                  <a:srgbClr val="005346"/>
                </a:solidFill>
              </a:rPr>
              <a:t>Avsluta passet med en kort utcheckning här kan du även fånga upp om utbildningen väckt något som behöver omhändertas hos deltagarna.</a:t>
            </a:r>
            <a:br>
              <a:rPr lang="sv-SE" u="none" dirty="0">
                <a:solidFill>
                  <a:srgbClr val="005346"/>
                </a:solidFill>
              </a:rPr>
            </a:br>
            <a:endParaRPr lang="sv-SE" u="none" dirty="0"/>
          </a:p>
        </p:txBody>
      </p:sp>
    </p:spTree>
    <p:extLst>
      <p:ext uri="{BB962C8B-B14F-4D97-AF65-F5344CB8AC3E}">
        <p14:creationId xmlns:p14="http://schemas.microsoft.com/office/powerpoint/2010/main" val="415278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05059" y="5506211"/>
            <a:ext cx="2186940" cy="1111250"/>
            <a:chOff x="10005059" y="5506211"/>
            <a:chExt cx="2186940" cy="1111250"/>
          </a:xfrm>
        </p:grpSpPr>
        <p:sp>
          <p:nvSpPr>
            <p:cNvPr id="3" name="object 3"/>
            <p:cNvSpPr/>
            <p:nvPr/>
          </p:nvSpPr>
          <p:spPr>
            <a:xfrm>
              <a:off x="10005059" y="5506211"/>
              <a:ext cx="1092835" cy="1111250"/>
            </a:xfrm>
            <a:custGeom>
              <a:avLst/>
              <a:gdLst/>
              <a:ahLst/>
              <a:cxnLst/>
              <a:rect l="l" t="t" r="r" b="b"/>
              <a:pathLst>
                <a:path w="1092834" h="1111250">
                  <a:moveTo>
                    <a:pt x="1092707" y="0"/>
                  </a:moveTo>
                  <a:lnTo>
                    <a:pt x="0" y="0"/>
                  </a:lnTo>
                  <a:lnTo>
                    <a:pt x="0" y="1110995"/>
                  </a:lnTo>
                  <a:lnTo>
                    <a:pt x="1092707" y="1110995"/>
                  </a:lnTo>
                  <a:lnTo>
                    <a:pt x="1092707" y="0"/>
                  </a:lnTo>
                  <a:close/>
                </a:path>
              </a:pathLst>
            </a:custGeom>
            <a:solidFill>
              <a:srgbClr val="C8481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1097767" y="5506211"/>
              <a:ext cx="1094740" cy="1111250"/>
            </a:xfrm>
            <a:custGeom>
              <a:avLst/>
              <a:gdLst/>
              <a:ahLst/>
              <a:cxnLst/>
              <a:rect l="l" t="t" r="r" b="b"/>
              <a:pathLst>
                <a:path w="1094740" h="1111250">
                  <a:moveTo>
                    <a:pt x="1094231" y="0"/>
                  </a:moveTo>
                  <a:lnTo>
                    <a:pt x="0" y="0"/>
                  </a:lnTo>
                  <a:lnTo>
                    <a:pt x="0" y="1110995"/>
                  </a:lnTo>
                  <a:lnTo>
                    <a:pt x="1094231" y="1110995"/>
                  </a:lnTo>
                  <a:lnTo>
                    <a:pt x="1094231" y="0"/>
                  </a:lnTo>
                  <a:close/>
                </a:path>
              </a:pathLst>
            </a:custGeom>
            <a:solidFill>
              <a:srgbClr val="DFA37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096499" y="5807963"/>
              <a:ext cx="871727" cy="749808"/>
            </a:xfrm>
            <a:prstGeom prst="rect">
              <a:avLst/>
            </a:prstGeom>
          </p:spPr>
        </p:pic>
      </p:grp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71627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Tips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89838" y="2014880"/>
            <a:ext cx="7663180" cy="4440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För</a:t>
            </a:r>
            <a:r>
              <a:rPr sz="16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att</a:t>
            </a:r>
            <a:r>
              <a:rPr sz="1600" spc="-1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ytterliga</a:t>
            </a:r>
            <a:r>
              <a:rPr sz="1600" spc="-1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fördjupa</a:t>
            </a:r>
            <a:r>
              <a:rPr sz="16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sig</a:t>
            </a:r>
            <a:r>
              <a:rPr sz="1600" spc="-4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i</a:t>
            </a:r>
            <a:r>
              <a:rPr sz="1600" spc="-3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ämnet</a:t>
            </a:r>
            <a:r>
              <a:rPr sz="16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är</a:t>
            </a:r>
            <a:r>
              <a:rPr sz="16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det</a:t>
            </a:r>
            <a:r>
              <a:rPr sz="16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en</a:t>
            </a:r>
            <a:r>
              <a:rPr sz="16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fördel</a:t>
            </a:r>
            <a:r>
              <a:rPr sz="16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att</a:t>
            </a:r>
            <a:r>
              <a:rPr sz="16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005346"/>
                </a:solidFill>
                <a:latin typeface="Arial"/>
                <a:cs typeface="Arial"/>
              </a:rPr>
              <a:t>genomgå</a:t>
            </a:r>
            <a:r>
              <a:rPr sz="16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005346"/>
                </a:solidFill>
                <a:latin typeface="Arial"/>
                <a:cs typeface="Arial"/>
              </a:rPr>
              <a:t>webutbildningen: </a:t>
            </a:r>
            <a:r>
              <a:rPr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Rätt</a:t>
            </a:r>
            <a:r>
              <a:rPr sz="1600" u="sng" spc="-1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att veta!</a:t>
            </a:r>
            <a:r>
              <a:rPr sz="1600" u="sng" spc="-5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–</a:t>
            </a:r>
            <a:r>
              <a:rPr sz="1600" u="sng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1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Hedersrelaterat</a:t>
            </a:r>
            <a:r>
              <a:rPr sz="1600" u="sng" spc="1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våld</a:t>
            </a:r>
            <a:r>
              <a:rPr sz="1600" u="sng" spc="-35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och</a:t>
            </a:r>
            <a:r>
              <a:rPr sz="1600" u="sng" spc="-25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u="sng" spc="-10" dirty="0" err="1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förtryck</a:t>
            </a:r>
            <a:endParaRPr lang="sv-SE" sz="1600" u="sng" spc="-1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endParaRPr lang="sv-SE" sz="1600" u="sng" spc="-1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Koppla</a:t>
            </a:r>
            <a:r>
              <a:rPr lang="sv-SE" sz="1600" spc="-5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gärna</a:t>
            </a:r>
            <a:r>
              <a:rPr lang="sv-SE" sz="16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det</a:t>
            </a:r>
            <a:r>
              <a:rPr lang="sv-SE" sz="16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våldsförebyggande</a:t>
            </a:r>
            <a:r>
              <a:rPr lang="sv-SE" sz="16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arbetet</a:t>
            </a:r>
            <a:r>
              <a:rPr lang="sv-SE" sz="1600" spc="-2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till</a:t>
            </a:r>
            <a:r>
              <a:rPr lang="sv-SE" sz="1600" spc="-6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Barnkonventionen.</a:t>
            </a:r>
            <a:r>
              <a:rPr lang="sv-SE" sz="1600" spc="-6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spc="-75" dirty="0">
                <a:solidFill>
                  <a:srgbClr val="005346"/>
                </a:solidFill>
                <a:latin typeface="Arial"/>
                <a:cs typeface="Arial"/>
              </a:rPr>
              <a:t>Ta</a:t>
            </a:r>
            <a:r>
              <a:rPr lang="sv-SE" sz="16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gärna</a:t>
            </a:r>
            <a:r>
              <a:rPr lang="sv-SE" sz="1600" spc="-30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hjälp</a:t>
            </a:r>
            <a:r>
              <a:rPr lang="sv-SE" sz="1600" spc="-6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spc="-25" dirty="0">
                <a:solidFill>
                  <a:srgbClr val="005346"/>
                </a:solidFill>
                <a:latin typeface="Arial"/>
                <a:cs typeface="Arial"/>
              </a:rPr>
              <a:t>av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följande</a:t>
            </a:r>
            <a:r>
              <a:rPr lang="sv-SE" sz="1600" spc="-25" dirty="0">
                <a:solidFill>
                  <a:srgbClr val="005346"/>
                </a:solidFill>
                <a:latin typeface="Arial"/>
                <a:cs typeface="Arial"/>
              </a:rPr>
              <a:t> </a:t>
            </a:r>
            <a:r>
              <a:rPr lang="sv-SE" sz="1600" dirty="0">
                <a:solidFill>
                  <a:srgbClr val="005346"/>
                </a:solidFill>
                <a:latin typeface="Arial"/>
                <a:cs typeface="Arial"/>
              </a:rPr>
              <a:t>skrift: </a:t>
            </a:r>
            <a:r>
              <a:rPr lang="sv-SE"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Öppna</a:t>
            </a:r>
            <a:r>
              <a:rPr lang="sv-SE" sz="1600" u="sng" spc="5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v-SE" sz="1600" u="sng" spc="-1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fritidsverksamheten</a:t>
            </a:r>
            <a:r>
              <a:rPr lang="sv-SE" sz="1600" u="sng" spc="15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v-SE"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</a:t>
            </a:r>
            <a:r>
              <a:rPr lang="sv-SE" sz="1600" u="sng" spc="-1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v-SE"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om </a:t>
            </a:r>
            <a:r>
              <a:rPr lang="sv-SE" sz="1600" u="sng" spc="-1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barnkonventionen</a:t>
            </a:r>
            <a:r>
              <a:rPr lang="sv-SE" sz="1600" u="sng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v-SE" sz="1600" u="sng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|</a:t>
            </a:r>
            <a:r>
              <a:rPr lang="sv-SE" sz="1600" u="sng" spc="-5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sv-SE" sz="1600" u="sng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MUCF</a:t>
            </a:r>
            <a:endParaRPr lang="sv-SE" sz="1600" u="sng" spc="-2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endParaRPr lang="sv-SE" sz="1600" u="sng" spc="-2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r>
              <a:rPr lang="sv-SE" sz="1600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Jämställdhetsmyndigheten</a:t>
            </a:r>
            <a:r>
              <a:rPr lang="sv-SE" sz="1600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har det samlade nationella ansvaret för arbetet mot hedersrelaterat våld och förtryck. </a:t>
            </a:r>
            <a:br>
              <a:rPr lang="sv-SE" sz="1600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</a:br>
            <a:endParaRPr lang="sv-SE" sz="1600" spc="-2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r>
              <a:rPr lang="sv-SE" sz="1600" spc="-20" dirty="0">
                <a:solidFill>
                  <a:srgbClr val="005346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Civilsamhället: Inom civilsamhället finns många olika aktörer med kompetens kring olika former av våld. Undersök gärna vilka organisationer som är aktiva i ert närområde.</a:t>
            </a: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endParaRPr lang="sv-SE" sz="1600" u="sng" spc="-2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endParaRPr lang="sv-SE" sz="1600" u="sng" spc="-20" dirty="0">
              <a:solidFill>
                <a:srgbClr val="005346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endParaRPr lang="sv-SE" sz="1600" dirty="0">
              <a:solidFill>
                <a:srgbClr val="005346"/>
              </a:solidFill>
              <a:latin typeface="Arial"/>
              <a:cs typeface="Arial"/>
            </a:endParaRPr>
          </a:p>
          <a:p>
            <a:pPr marL="268605" marR="5080" indent="-256540">
              <a:lnSpc>
                <a:spcPct val="110100"/>
              </a:lnSpc>
              <a:spcBef>
                <a:spcPts val="100"/>
              </a:spcBef>
              <a:buChar char="•"/>
              <a:tabLst>
                <a:tab pos="268605" algn="l"/>
              </a:tabLst>
            </a:pPr>
            <a:endParaRPr sz="1600" dirty="0">
              <a:solidFill>
                <a:srgbClr val="005346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167376" y="2667380"/>
            <a:ext cx="610298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b="0" dirty="0">
                <a:solidFill>
                  <a:srgbClr val="FFFFFF"/>
                </a:solidFill>
                <a:latin typeface="Arial"/>
                <a:cs typeface="Arial"/>
              </a:rPr>
              <a:t>Genom</a:t>
            </a:r>
            <a:r>
              <a:rPr sz="3000" b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</a:rPr>
              <a:t>kunskap</a:t>
            </a:r>
            <a:r>
              <a:rPr sz="3000" spc="-30" dirty="0">
                <a:solidFill>
                  <a:srgbClr val="FFFFFF"/>
                </a:solidFill>
              </a:rPr>
              <a:t> </a:t>
            </a:r>
            <a:r>
              <a:rPr sz="3000" b="0" dirty="0">
                <a:solidFill>
                  <a:srgbClr val="FFFFFF"/>
                </a:solidFill>
                <a:latin typeface="Arial"/>
                <a:cs typeface="Arial"/>
              </a:rPr>
              <a:t>och</a:t>
            </a:r>
            <a:r>
              <a:rPr sz="3000" b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</a:rPr>
              <a:t>stöd</a:t>
            </a:r>
            <a:r>
              <a:rPr sz="3000" spc="-10" dirty="0">
                <a:solidFill>
                  <a:srgbClr val="FFFFFF"/>
                </a:solidFill>
              </a:rPr>
              <a:t> </a:t>
            </a:r>
            <a:r>
              <a:rPr sz="3000" b="0" dirty="0">
                <a:solidFill>
                  <a:srgbClr val="FFFFFF"/>
                </a:solidFill>
                <a:latin typeface="Arial"/>
                <a:cs typeface="Arial"/>
              </a:rPr>
              <a:t>gör</a:t>
            </a:r>
            <a:r>
              <a:rPr sz="3000" b="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b="0" spc="-25" dirty="0">
                <a:solidFill>
                  <a:srgbClr val="FFFFFF"/>
                </a:solidFill>
                <a:latin typeface="Arial"/>
                <a:cs typeface="Arial"/>
              </a:rPr>
              <a:t>vi </a:t>
            </a:r>
            <a:r>
              <a:rPr sz="3000" dirty="0">
                <a:solidFill>
                  <a:srgbClr val="FFFFFF"/>
                </a:solidFill>
              </a:rPr>
              <a:t>nytta</a:t>
            </a:r>
            <a:r>
              <a:rPr sz="3000" spc="-30" dirty="0">
                <a:solidFill>
                  <a:srgbClr val="FFFFFF"/>
                </a:solidFill>
              </a:rPr>
              <a:t> </a:t>
            </a:r>
            <a:r>
              <a:rPr sz="3000" b="0" dirty="0">
                <a:solidFill>
                  <a:srgbClr val="FFFFFF"/>
                </a:solidFill>
                <a:latin typeface="Arial"/>
                <a:cs typeface="Arial"/>
              </a:rPr>
              <a:t>för</a:t>
            </a:r>
            <a:r>
              <a:rPr sz="3000" b="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</a:rPr>
              <a:t>Sveriges</a:t>
            </a:r>
            <a:r>
              <a:rPr sz="3000" spc="-30" dirty="0">
                <a:solidFill>
                  <a:srgbClr val="FFFFFF"/>
                </a:solidFill>
              </a:rPr>
              <a:t> </a:t>
            </a:r>
            <a:r>
              <a:rPr sz="3000" dirty="0">
                <a:solidFill>
                  <a:srgbClr val="FFFFFF"/>
                </a:solidFill>
              </a:rPr>
              <a:t>unga</a:t>
            </a:r>
            <a:r>
              <a:rPr sz="3000" spc="-30" dirty="0">
                <a:solidFill>
                  <a:srgbClr val="FFFFFF"/>
                </a:solidFill>
              </a:rPr>
              <a:t> </a:t>
            </a:r>
            <a:r>
              <a:rPr sz="3000" b="0" dirty="0">
                <a:solidFill>
                  <a:srgbClr val="FFFFFF"/>
                </a:solidFill>
                <a:latin typeface="Arial"/>
                <a:cs typeface="Arial"/>
              </a:rPr>
              <a:t>och</a:t>
            </a:r>
            <a:r>
              <a:rPr sz="3000" b="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b="0" dirty="0">
                <a:solidFill>
                  <a:srgbClr val="FFFFFF"/>
                </a:solidFill>
                <a:latin typeface="Arial"/>
                <a:cs typeface="Arial"/>
              </a:rPr>
              <a:t>för</a:t>
            </a:r>
            <a:r>
              <a:rPr sz="3000" b="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b="0" spc="-25" dirty="0">
                <a:solidFill>
                  <a:srgbClr val="FFFFFF"/>
                </a:solidFill>
                <a:latin typeface="Arial"/>
                <a:cs typeface="Arial"/>
              </a:rPr>
              <a:t>det </a:t>
            </a:r>
            <a:r>
              <a:rPr sz="3000" dirty="0">
                <a:solidFill>
                  <a:srgbClr val="FFFFFF"/>
                </a:solidFill>
              </a:rPr>
              <a:t>svenska</a:t>
            </a:r>
            <a:r>
              <a:rPr sz="3000" spc="-70" dirty="0">
                <a:solidFill>
                  <a:srgbClr val="FFFFFF"/>
                </a:solidFill>
              </a:rPr>
              <a:t> </a:t>
            </a:r>
            <a:r>
              <a:rPr sz="3000" spc="-10" dirty="0">
                <a:solidFill>
                  <a:srgbClr val="FFFFFF"/>
                </a:solidFill>
              </a:rPr>
              <a:t>civilsamhället</a:t>
            </a:r>
            <a:endParaRPr sz="30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9932" y="2412492"/>
            <a:ext cx="3810000" cy="20330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860E62829AF5841A2C6AF8A7584D699" ma:contentTypeVersion="19" ma:contentTypeDescription="Skapa ett nytt dokument." ma:contentTypeScope="" ma:versionID="e1caf60a983843db63190b2eaf456510">
  <xsd:schema xmlns:xsd="http://www.w3.org/2001/XMLSchema" xmlns:xs="http://www.w3.org/2001/XMLSchema" xmlns:p="http://schemas.microsoft.com/office/2006/metadata/properties" xmlns:ns2="0342ba91-643e-4efc-b920-1b9a8678a268" xmlns:ns3="2e27b5e2-4786-41d9-b68f-5c9c4443c3dc" targetNamespace="http://schemas.microsoft.com/office/2006/metadata/properties" ma:root="true" ma:fieldsID="48b8045d5833b7e6a96af01f771c3108" ns2:_="" ns3:_="">
    <xsd:import namespace="0342ba91-643e-4efc-b920-1b9a8678a268"/>
    <xsd:import namespace="2e27b5e2-4786-41d9-b68f-5c9c4443c3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42ba91-643e-4efc-b920-1b9a8678a2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ildmarkeringar" ma:readOnly="false" ma:fieldId="{5cf76f15-5ced-4ddc-b409-7134ff3c332f}" ma:taxonomyMulti="true" ma:sspId="1587ae15-9761-48b3-97b4-cbc12b7254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7b5e2-4786-41d9-b68f-5c9c4443c3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5c82535c-1dd2-4fba-b401-7df80f02155f}" ma:internalName="TaxCatchAll" ma:showField="CatchAllData" ma:web="2e27b5e2-4786-41d9-b68f-5c9c4443c3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342ba91-643e-4efc-b920-1b9a8678a268">
      <Terms xmlns="http://schemas.microsoft.com/office/infopath/2007/PartnerControls"/>
    </lcf76f155ced4ddcb4097134ff3c332f>
    <TaxCatchAll xmlns="2e27b5e2-4786-41d9-b68f-5c9c4443c3dc" xsi:nil="true"/>
  </documentManagement>
</p:properties>
</file>

<file path=customXml/itemProps1.xml><?xml version="1.0" encoding="utf-8"?>
<ds:datastoreItem xmlns:ds="http://schemas.openxmlformats.org/officeDocument/2006/customXml" ds:itemID="{75E32D2C-FFF3-42E4-9862-306C65D250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42ba91-643e-4efc-b920-1b9a8678a268"/>
    <ds:schemaRef ds:uri="2e27b5e2-4786-41d9-b68f-5c9c4443c3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3C9F0B-5211-4060-AABE-5245A39941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A94B9C-E3E4-4565-88CE-F22555D6E290}">
  <ds:schemaRefs>
    <ds:schemaRef ds:uri="http://schemas.microsoft.com/office/2006/metadata/properties"/>
    <ds:schemaRef ds:uri="http://purl.org/dc/elements/1.1/"/>
    <ds:schemaRef ds:uri="0342ba91-643e-4efc-b920-1b9a8678a268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2e27b5e2-4786-41d9-b68f-5c9c4443c3d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444</Words>
  <Application>Microsoft Office PowerPoint</Application>
  <PresentationFormat>Bredbild</PresentationFormat>
  <Paragraphs>28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PowerPoint-presentation</vt:lpstr>
      <vt:lpstr>Till dig som använder materialet</vt:lpstr>
      <vt:lpstr>Förslag på hur materialet kan användas</vt:lpstr>
      <vt:lpstr>Förslag på hur ni kan rama in utbildningarna </vt:lpstr>
      <vt:lpstr>Tips</vt:lpstr>
      <vt:lpstr>Genom kunskap och stöd gör vi nytta för Sveriges unga och för det svenska civilsamhället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Petra Nilsson</dc:creator>
  <cp:lastModifiedBy>Andreas Björk</cp:lastModifiedBy>
  <cp:revision>1</cp:revision>
  <dcterms:created xsi:type="dcterms:W3CDTF">2025-12-04T12:16:26Z</dcterms:created>
  <dcterms:modified xsi:type="dcterms:W3CDTF">2025-12-08T20:02:01Z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2024-12-09T00:00:00Z</vt:filetime>
  </property>
  <property fmtid="{D5CDD505-2E9C-101B-9397-08002B2CF9AE}" pid="3" name="Creator">
    <vt:lpwstr>Microsoft® PowerPoint® för Microsoft 365</vt:lpwstr>
  </property>
  <property fmtid="{D5CDD505-2E9C-101B-9397-08002B2CF9AE}" pid="4" name="LastSaved">
    <vt:filetime>2025-12-04T00:00:00Z</vt:filetime>
  </property>
  <property fmtid="{D5CDD505-2E9C-101B-9397-08002B2CF9AE}" pid="5" name="Producer">
    <vt:lpwstr>Microsoft® PowerPoint® för Microsoft 365</vt:lpwstr>
  </property>
  <property fmtid="{D5CDD505-2E9C-101B-9397-08002B2CF9AE}" pid="6" name="ContentTypeId">
    <vt:lpwstr>0x010100D860E62829AF5841A2C6AF8A7584D699</vt:lpwstr>
  </property>
  <property fmtid="{D5CDD505-2E9C-101B-9397-08002B2CF9AE}" pid="7" name="MediaServiceImageTags">
    <vt:lpwstr/>
  </property>
</Properties>
</file>