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256" r:id="rId5"/>
    <p:sldId id="257" r:id="rId6"/>
    <p:sldId id="998" r:id="rId7"/>
    <p:sldId id="1047" r:id="rId8"/>
    <p:sldId id="1002" r:id="rId9"/>
    <p:sldId id="288" r:id="rId10"/>
    <p:sldId id="259" r:id="rId11"/>
    <p:sldId id="261" r:id="rId12"/>
    <p:sldId id="290" r:id="rId13"/>
    <p:sldId id="262" r:id="rId14"/>
    <p:sldId id="294" r:id="rId15"/>
    <p:sldId id="263" r:id="rId16"/>
    <p:sldId id="264" r:id="rId17"/>
    <p:sldId id="1055" r:id="rId18"/>
    <p:sldId id="265" r:id="rId19"/>
    <p:sldId id="1000" r:id="rId20"/>
    <p:sldId id="1001" r:id="rId21"/>
    <p:sldId id="1004" r:id="rId22"/>
    <p:sldId id="1005" r:id="rId23"/>
    <p:sldId id="1007" r:id="rId24"/>
    <p:sldId id="1008" r:id="rId25"/>
    <p:sldId id="1009" r:id="rId26"/>
    <p:sldId id="1010" r:id="rId27"/>
    <p:sldId id="980" r:id="rId28"/>
    <p:sldId id="1013" r:id="rId29"/>
    <p:sldId id="317" r:id="rId30"/>
    <p:sldId id="318" r:id="rId31"/>
    <p:sldId id="319" r:id="rId32"/>
    <p:sldId id="321" r:id="rId33"/>
    <p:sldId id="1054" r:id="rId34"/>
    <p:sldId id="322" r:id="rId35"/>
    <p:sldId id="324" r:id="rId36"/>
    <p:sldId id="327" r:id="rId37"/>
    <p:sldId id="1053" r:id="rId38"/>
    <p:sldId id="1014" r:id="rId39"/>
    <p:sldId id="1011" r:id="rId40"/>
    <p:sldId id="1018" r:id="rId41"/>
    <p:sldId id="1019" r:id="rId42"/>
    <p:sldId id="1015" r:id="rId43"/>
    <p:sldId id="1020" r:id="rId44"/>
    <p:sldId id="1012" r:id="rId45"/>
    <p:sldId id="1024" r:id="rId46"/>
    <p:sldId id="1027" r:id="rId47"/>
    <p:sldId id="1030" r:id="rId48"/>
    <p:sldId id="1031" r:id="rId49"/>
    <p:sldId id="1033" r:id="rId50"/>
    <p:sldId id="1035" r:id="rId51"/>
    <p:sldId id="1038" r:id="rId52"/>
    <p:sldId id="900" r:id="rId5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03" userDrawn="1">
          <p15:clr>
            <a:srgbClr val="A4A3A4"/>
          </p15:clr>
        </p15:guide>
        <p15:guide id="4" orient="horz" pos="1071" userDrawn="1">
          <p15:clr>
            <a:srgbClr val="A4A3A4"/>
          </p15:clr>
        </p15:guide>
        <p15:guide id="5" orient="horz" pos="1434" userDrawn="1">
          <p15:clr>
            <a:srgbClr val="A4A3A4"/>
          </p15:clr>
        </p15:guide>
        <p15:guide id="6" orient="horz" pos="41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72DA68-5572-C3C4-BD3B-657ECF57D804}" name="Andreas Björk" initials="AB" userId="S::andreas.bjork@mucf.se::96f0766c-edfc-4de1-9d64-f0c39dc20a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EDE"/>
    <a:srgbClr val="E5ED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573AA7-68B9-2248-8312-98A687D57367}" v="2" dt="2025-04-03T09:41:26.554"/>
    <p1510:client id="{A7FDEF3E-9EC9-4600-B044-BF536F7115C2}" v="7" dt="2025-04-02T06:20:13.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89315" autoAdjust="0"/>
  </p:normalViewPr>
  <p:slideViewPr>
    <p:cSldViewPr snapToGrid="0" showGuides="1">
      <p:cViewPr varScale="1">
        <p:scale>
          <a:sx n="102" d="100"/>
          <a:sy n="102" d="100"/>
        </p:scale>
        <p:origin x="200" y="320"/>
      </p:cViewPr>
      <p:guideLst>
        <p:guide orient="horz" pos="2160"/>
        <p:guide pos="3840"/>
        <p:guide orient="horz" pos="703"/>
        <p:guide orient="horz" pos="1071"/>
        <p:guide orient="horz" pos="1434"/>
        <p:guide orient="horz" pos="4156"/>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Björk" userId="S::andreas.bjork@mucf.se::96f0766c-edfc-4de1-9d64-f0c39dc20a2c" providerId="AD" clId="Web-{A6573AA7-68B9-2248-8312-98A687D57367}"/>
    <pc:docChg chg="modSld">
      <pc:chgData name="Andreas Björk" userId="S::andreas.bjork@mucf.se::96f0766c-edfc-4de1-9d64-f0c39dc20a2c" providerId="AD" clId="Web-{A6573AA7-68B9-2248-8312-98A687D57367}" dt="2025-04-03T09:41:21.804" v="0"/>
      <pc:docMkLst>
        <pc:docMk/>
      </pc:docMkLst>
      <pc:sldChg chg="mod modShow">
        <pc:chgData name="Andreas Björk" userId="S::andreas.bjork@mucf.se::96f0766c-edfc-4de1-9d64-f0c39dc20a2c" providerId="AD" clId="Web-{A6573AA7-68B9-2248-8312-98A687D57367}" dt="2025-04-03T09:41:21.804" v="0"/>
        <pc:sldMkLst>
          <pc:docMk/>
          <pc:sldMk cId="504602119" sldId="105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7387A8-ECEB-4E03-A4B1-10C0149902D3}" type="doc">
      <dgm:prSet loTypeId="urn:microsoft.com/office/officeart/2005/8/layout/pyramid1" loCatId="pyramid" qsTypeId="urn:microsoft.com/office/officeart/2005/8/quickstyle/simple1" qsCatId="simple" csTypeId="urn:microsoft.com/office/officeart/2005/8/colors/accent1_5" csCatId="accent1" phldr="1"/>
      <dgm:spPr/>
    </dgm:pt>
    <dgm:pt modelId="{5999FE1C-7190-41E1-944A-39A58826F9F8}">
      <dgm:prSet phldrT="[Text]" custT="1"/>
      <dgm:spPr>
        <a:ln w="38100">
          <a:solidFill>
            <a:schemeClr val="bg1"/>
          </a:solidFill>
        </a:ln>
      </dgm:spPr>
      <dgm:t>
        <a:bodyPr/>
        <a:lstStyle/>
        <a:p>
          <a:r>
            <a:rPr lang="sv-SE" sz="1800" dirty="0">
              <a:solidFill>
                <a:schemeClr val="tx2"/>
              </a:solidFill>
              <a:latin typeface="Arial" panose="020B0604020202020204" pitchFamily="34" charset="0"/>
              <a:cs typeface="Arial" panose="020B0604020202020204" pitchFamily="34" charset="0"/>
            </a:rPr>
            <a:t>Mord</a:t>
          </a:r>
          <a:r>
            <a:rPr lang="sv-SE" sz="2100" dirty="0"/>
            <a:t> </a:t>
          </a:r>
        </a:p>
      </dgm:t>
    </dgm:pt>
    <dgm:pt modelId="{40DDD1AB-4314-40A2-A170-D662859C2E67}" type="parTrans" cxnId="{90BF97E4-A880-4D00-AD08-9DC8D5082B04}">
      <dgm:prSet/>
      <dgm:spPr/>
      <dgm:t>
        <a:bodyPr/>
        <a:lstStyle/>
        <a:p>
          <a:endParaRPr lang="sv-SE"/>
        </a:p>
      </dgm:t>
    </dgm:pt>
    <dgm:pt modelId="{281A7BA3-1DB6-4C0A-801C-9F5C62557804}" type="sibTrans" cxnId="{90BF97E4-A880-4D00-AD08-9DC8D5082B04}">
      <dgm:prSet/>
      <dgm:spPr/>
      <dgm:t>
        <a:bodyPr/>
        <a:lstStyle/>
        <a:p>
          <a:endParaRPr lang="sv-SE"/>
        </a:p>
      </dgm:t>
    </dgm:pt>
    <dgm:pt modelId="{C8079B67-AA8F-4D93-B5A8-740649AC51CE}">
      <dgm:prSet phldrT="[Text]" custT="1"/>
      <dgm:spPr>
        <a:ln w="38100">
          <a:solidFill>
            <a:schemeClr val="bg1"/>
          </a:solidFill>
        </a:ln>
      </dgm:spPr>
      <dgm:t>
        <a:bodyPr/>
        <a:lstStyle/>
        <a:p>
          <a:r>
            <a:rPr lang="sv-SE" sz="1800" dirty="0">
              <a:solidFill>
                <a:schemeClr val="tx2"/>
              </a:solidFill>
              <a:latin typeface="Arial" panose="020B0604020202020204" pitchFamily="34" charset="0"/>
              <a:cs typeface="Arial" panose="020B0604020202020204" pitchFamily="34" charset="0"/>
            </a:rPr>
            <a:t>Övergrepp, misshandel och våldtäkt  </a:t>
          </a:r>
        </a:p>
      </dgm:t>
    </dgm:pt>
    <dgm:pt modelId="{8CE69AC6-57C6-4FE0-A316-A9F425AF8028}" type="parTrans" cxnId="{FBFE13D7-6236-4451-A275-F0281DBDBB31}">
      <dgm:prSet/>
      <dgm:spPr/>
      <dgm:t>
        <a:bodyPr/>
        <a:lstStyle/>
        <a:p>
          <a:endParaRPr lang="sv-SE"/>
        </a:p>
      </dgm:t>
    </dgm:pt>
    <dgm:pt modelId="{C23D33B1-7FA1-41F6-BFF0-982CEAF6C7FE}" type="sibTrans" cxnId="{FBFE13D7-6236-4451-A275-F0281DBDBB31}">
      <dgm:prSet/>
      <dgm:spPr/>
      <dgm:t>
        <a:bodyPr/>
        <a:lstStyle/>
        <a:p>
          <a:endParaRPr lang="sv-SE"/>
        </a:p>
      </dgm:t>
    </dgm:pt>
    <dgm:pt modelId="{91852D11-EEF4-49D5-B1C8-DE3790C647C9}">
      <dgm:prSet phldrT="[Text]" custT="1"/>
      <dgm:spPr>
        <a:ln w="38100">
          <a:solidFill>
            <a:schemeClr val="bg1"/>
          </a:solidFill>
        </a:ln>
      </dgm:spPr>
      <dgm:t>
        <a:bodyPr/>
        <a:lstStyle/>
        <a:p>
          <a:r>
            <a:rPr lang="sv-SE" sz="1800" dirty="0">
              <a:solidFill>
                <a:schemeClr val="tx2"/>
              </a:solidFill>
              <a:latin typeface="Arial" panose="020B0604020202020204" pitchFamily="34" charset="0"/>
              <a:cs typeface="Arial" panose="020B0604020202020204" pitchFamily="34" charset="0"/>
            </a:rPr>
            <a:t>Tafsande, slag, sparkar och hot</a:t>
          </a:r>
        </a:p>
      </dgm:t>
    </dgm:pt>
    <dgm:pt modelId="{BD23C7FD-8D8E-499E-B891-7C41AA0BFFF7}" type="parTrans" cxnId="{1DF03BA8-359D-4D0C-9E62-9F26A0FAA88E}">
      <dgm:prSet/>
      <dgm:spPr/>
      <dgm:t>
        <a:bodyPr/>
        <a:lstStyle/>
        <a:p>
          <a:endParaRPr lang="sv-SE"/>
        </a:p>
      </dgm:t>
    </dgm:pt>
    <dgm:pt modelId="{6707A8E5-B235-436F-B5BF-BF7A9ABB76CE}" type="sibTrans" cxnId="{1DF03BA8-359D-4D0C-9E62-9F26A0FAA88E}">
      <dgm:prSet/>
      <dgm:spPr/>
      <dgm:t>
        <a:bodyPr/>
        <a:lstStyle/>
        <a:p>
          <a:endParaRPr lang="sv-SE"/>
        </a:p>
      </dgm:t>
    </dgm:pt>
    <dgm:pt modelId="{A5FDB118-CD31-49E7-9B81-A260C1F085EB}">
      <dgm:prSet phldrT="[Text]" custT="1"/>
      <dgm:spPr>
        <a:ln w="38100">
          <a:solidFill>
            <a:schemeClr val="bg1"/>
          </a:solidFill>
        </a:ln>
      </dgm:spPr>
      <dgm:t>
        <a:bodyPr/>
        <a:lstStyle/>
        <a:p>
          <a:r>
            <a:rPr lang="sv-SE" sz="1800" dirty="0">
              <a:solidFill>
                <a:schemeClr val="tx2"/>
              </a:solidFill>
              <a:latin typeface="Arial" panose="020B0604020202020204" pitchFamily="34" charset="0"/>
              <a:cs typeface="Arial" panose="020B0604020202020204" pitchFamily="34" charset="0"/>
            </a:rPr>
            <a:t>Knuffar och muntliga påhopp, skrämma, belägga med skuld och skam</a:t>
          </a:r>
        </a:p>
      </dgm:t>
    </dgm:pt>
    <dgm:pt modelId="{F0D268F4-228A-4F36-BA0A-1D81D483E39B}" type="parTrans" cxnId="{09420DE9-EECD-46EB-9BF2-09DAE9BF3390}">
      <dgm:prSet/>
      <dgm:spPr/>
      <dgm:t>
        <a:bodyPr/>
        <a:lstStyle/>
        <a:p>
          <a:endParaRPr lang="sv-SE"/>
        </a:p>
      </dgm:t>
    </dgm:pt>
    <dgm:pt modelId="{6AB6A47A-D0A7-4BCF-838D-EA39CF0DE468}" type="sibTrans" cxnId="{09420DE9-EECD-46EB-9BF2-09DAE9BF3390}">
      <dgm:prSet/>
      <dgm:spPr/>
      <dgm:t>
        <a:bodyPr/>
        <a:lstStyle/>
        <a:p>
          <a:endParaRPr lang="sv-SE"/>
        </a:p>
      </dgm:t>
    </dgm:pt>
    <dgm:pt modelId="{8AF18A94-608E-4879-8254-1C947A18B438}">
      <dgm:prSet phldrT="[Text]" custT="1"/>
      <dgm:spPr>
        <a:solidFill>
          <a:schemeClr val="accent1">
            <a:hueOff val="0"/>
            <a:satOff val="0"/>
            <a:lumOff val="0"/>
            <a:alpha val="89738"/>
          </a:schemeClr>
        </a:solidFill>
        <a:ln w="38100">
          <a:solidFill>
            <a:schemeClr val="bg1"/>
          </a:solidFill>
        </a:ln>
      </dgm:spPr>
      <dgm:t>
        <a:bodyPr/>
        <a:lstStyle/>
        <a:p>
          <a:r>
            <a:rPr lang="sv-SE" sz="1800" dirty="0">
              <a:solidFill>
                <a:schemeClr val="tx2"/>
              </a:solidFill>
              <a:latin typeface="Arial" panose="020B0604020202020204" pitchFamily="34" charset="0"/>
              <a:cs typeface="Arial" panose="020B0604020202020204" pitchFamily="34" charset="0"/>
            </a:rPr>
            <a:t>Kränkande bilder, blickar, skämt, kommentarer, himla med ögonen, avbryta</a:t>
          </a:r>
        </a:p>
      </dgm:t>
    </dgm:pt>
    <dgm:pt modelId="{8801228E-F794-483C-B163-55183B5CB901}" type="parTrans" cxnId="{403B9C7C-24F5-4FCA-934E-66CF517FE00A}">
      <dgm:prSet/>
      <dgm:spPr/>
      <dgm:t>
        <a:bodyPr/>
        <a:lstStyle/>
        <a:p>
          <a:endParaRPr lang="sv-SE"/>
        </a:p>
      </dgm:t>
    </dgm:pt>
    <dgm:pt modelId="{8F9F734D-54BD-4310-8ED6-547F3484535C}" type="sibTrans" cxnId="{403B9C7C-24F5-4FCA-934E-66CF517FE00A}">
      <dgm:prSet/>
      <dgm:spPr/>
      <dgm:t>
        <a:bodyPr/>
        <a:lstStyle/>
        <a:p>
          <a:endParaRPr lang="sv-SE"/>
        </a:p>
      </dgm:t>
    </dgm:pt>
    <dgm:pt modelId="{A3D0B81E-0029-4CD4-A6AB-B1DE40FD4925}" type="pres">
      <dgm:prSet presAssocID="{0C7387A8-ECEB-4E03-A4B1-10C0149902D3}" presName="Name0" presStyleCnt="0">
        <dgm:presLayoutVars>
          <dgm:dir/>
          <dgm:animLvl val="lvl"/>
          <dgm:resizeHandles val="exact"/>
        </dgm:presLayoutVars>
      </dgm:prSet>
      <dgm:spPr/>
    </dgm:pt>
    <dgm:pt modelId="{D6C9E2F8-ED36-4CF4-8A2F-9ABEB3E53DBD}" type="pres">
      <dgm:prSet presAssocID="{5999FE1C-7190-41E1-944A-39A58826F9F8}" presName="Name8" presStyleCnt="0"/>
      <dgm:spPr/>
    </dgm:pt>
    <dgm:pt modelId="{6DF8DF21-2DE3-4454-A4E2-8E06A8B53306}" type="pres">
      <dgm:prSet presAssocID="{5999FE1C-7190-41E1-944A-39A58826F9F8}" presName="level" presStyleLbl="node1" presStyleIdx="0" presStyleCnt="5">
        <dgm:presLayoutVars>
          <dgm:chMax val="1"/>
          <dgm:bulletEnabled val="1"/>
        </dgm:presLayoutVars>
      </dgm:prSet>
      <dgm:spPr/>
    </dgm:pt>
    <dgm:pt modelId="{0D73F1DA-B2FE-4A97-B9FC-E0564AD7EC2E}" type="pres">
      <dgm:prSet presAssocID="{5999FE1C-7190-41E1-944A-39A58826F9F8}" presName="levelTx" presStyleLbl="revTx" presStyleIdx="0" presStyleCnt="0">
        <dgm:presLayoutVars>
          <dgm:chMax val="1"/>
          <dgm:bulletEnabled val="1"/>
        </dgm:presLayoutVars>
      </dgm:prSet>
      <dgm:spPr/>
    </dgm:pt>
    <dgm:pt modelId="{231B7D8C-9942-43DA-990C-BC87C157E14E}" type="pres">
      <dgm:prSet presAssocID="{C8079B67-AA8F-4D93-B5A8-740649AC51CE}" presName="Name8" presStyleCnt="0"/>
      <dgm:spPr/>
    </dgm:pt>
    <dgm:pt modelId="{019577D7-F2D1-4F9C-B2AE-FA182785A4EF}" type="pres">
      <dgm:prSet presAssocID="{C8079B67-AA8F-4D93-B5A8-740649AC51CE}" presName="level" presStyleLbl="node1" presStyleIdx="1" presStyleCnt="5">
        <dgm:presLayoutVars>
          <dgm:chMax val="1"/>
          <dgm:bulletEnabled val="1"/>
        </dgm:presLayoutVars>
      </dgm:prSet>
      <dgm:spPr/>
    </dgm:pt>
    <dgm:pt modelId="{F3FF1012-9738-493E-9F33-36B980E2B2F0}" type="pres">
      <dgm:prSet presAssocID="{C8079B67-AA8F-4D93-B5A8-740649AC51CE}" presName="levelTx" presStyleLbl="revTx" presStyleIdx="0" presStyleCnt="0">
        <dgm:presLayoutVars>
          <dgm:chMax val="1"/>
          <dgm:bulletEnabled val="1"/>
        </dgm:presLayoutVars>
      </dgm:prSet>
      <dgm:spPr/>
    </dgm:pt>
    <dgm:pt modelId="{AA908303-126A-45EC-AD9C-A05E0A3E0518}" type="pres">
      <dgm:prSet presAssocID="{91852D11-EEF4-49D5-B1C8-DE3790C647C9}" presName="Name8" presStyleCnt="0"/>
      <dgm:spPr/>
    </dgm:pt>
    <dgm:pt modelId="{44C111FC-719A-4F4B-98D8-82B50584A219}" type="pres">
      <dgm:prSet presAssocID="{91852D11-EEF4-49D5-B1C8-DE3790C647C9}" presName="level" presStyleLbl="node1" presStyleIdx="2" presStyleCnt="5">
        <dgm:presLayoutVars>
          <dgm:chMax val="1"/>
          <dgm:bulletEnabled val="1"/>
        </dgm:presLayoutVars>
      </dgm:prSet>
      <dgm:spPr/>
    </dgm:pt>
    <dgm:pt modelId="{3AA50A8A-937C-45C6-8169-A9FEFAADDFAF}" type="pres">
      <dgm:prSet presAssocID="{91852D11-EEF4-49D5-B1C8-DE3790C647C9}" presName="levelTx" presStyleLbl="revTx" presStyleIdx="0" presStyleCnt="0">
        <dgm:presLayoutVars>
          <dgm:chMax val="1"/>
          <dgm:bulletEnabled val="1"/>
        </dgm:presLayoutVars>
      </dgm:prSet>
      <dgm:spPr/>
    </dgm:pt>
    <dgm:pt modelId="{7AC244EC-AA6C-40CB-9347-EFE20C423E70}" type="pres">
      <dgm:prSet presAssocID="{A5FDB118-CD31-49E7-9B81-A260C1F085EB}" presName="Name8" presStyleCnt="0"/>
      <dgm:spPr/>
    </dgm:pt>
    <dgm:pt modelId="{9A22C3D4-6436-4D0F-8B72-CD2A1343EC9B}" type="pres">
      <dgm:prSet presAssocID="{A5FDB118-CD31-49E7-9B81-A260C1F085EB}" presName="level" presStyleLbl="node1" presStyleIdx="3" presStyleCnt="5">
        <dgm:presLayoutVars>
          <dgm:chMax val="1"/>
          <dgm:bulletEnabled val="1"/>
        </dgm:presLayoutVars>
      </dgm:prSet>
      <dgm:spPr/>
    </dgm:pt>
    <dgm:pt modelId="{C0ADE81C-2F60-4843-8297-E06BCE46F77F}" type="pres">
      <dgm:prSet presAssocID="{A5FDB118-CD31-49E7-9B81-A260C1F085EB}" presName="levelTx" presStyleLbl="revTx" presStyleIdx="0" presStyleCnt="0">
        <dgm:presLayoutVars>
          <dgm:chMax val="1"/>
          <dgm:bulletEnabled val="1"/>
        </dgm:presLayoutVars>
      </dgm:prSet>
      <dgm:spPr/>
    </dgm:pt>
    <dgm:pt modelId="{1E7AFC2D-1FEC-422C-BED7-12908B15F3DD}" type="pres">
      <dgm:prSet presAssocID="{8AF18A94-608E-4879-8254-1C947A18B438}" presName="Name8" presStyleCnt="0"/>
      <dgm:spPr/>
    </dgm:pt>
    <dgm:pt modelId="{C22A27F4-8E67-4427-A4BA-271CF8D7FAA4}" type="pres">
      <dgm:prSet presAssocID="{8AF18A94-608E-4879-8254-1C947A18B438}" presName="level" presStyleLbl="node1" presStyleIdx="4" presStyleCnt="5">
        <dgm:presLayoutVars>
          <dgm:chMax val="1"/>
          <dgm:bulletEnabled val="1"/>
        </dgm:presLayoutVars>
      </dgm:prSet>
      <dgm:spPr/>
    </dgm:pt>
    <dgm:pt modelId="{88660D27-731F-414A-97D1-69C4FDAABA97}" type="pres">
      <dgm:prSet presAssocID="{8AF18A94-608E-4879-8254-1C947A18B438}" presName="levelTx" presStyleLbl="revTx" presStyleIdx="0" presStyleCnt="0">
        <dgm:presLayoutVars>
          <dgm:chMax val="1"/>
          <dgm:bulletEnabled val="1"/>
        </dgm:presLayoutVars>
      </dgm:prSet>
      <dgm:spPr/>
    </dgm:pt>
  </dgm:ptLst>
  <dgm:cxnLst>
    <dgm:cxn modelId="{FFB21001-F8F7-2D4C-A2DC-BF344DA3E2E2}" type="presOf" srcId="{91852D11-EEF4-49D5-B1C8-DE3790C647C9}" destId="{3AA50A8A-937C-45C6-8169-A9FEFAADDFAF}" srcOrd="1" destOrd="0" presId="urn:microsoft.com/office/officeart/2005/8/layout/pyramid1"/>
    <dgm:cxn modelId="{ED59A064-2CF2-B046-890E-A7ED2E416328}" type="presOf" srcId="{5999FE1C-7190-41E1-944A-39A58826F9F8}" destId="{0D73F1DA-B2FE-4A97-B9FC-E0564AD7EC2E}" srcOrd="1" destOrd="0" presId="urn:microsoft.com/office/officeart/2005/8/layout/pyramid1"/>
    <dgm:cxn modelId="{88A23C49-1E25-9D4B-B5C6-5ECD2E82E422}" type="presOf" srcId="{A5FDB118-CD31-49E7-9B81-A260C1F085EB}" destId="{9A22C3D4-6436-4D0F-8B72-CD2A1343EC9B}" srcOrd="0" destOrd="0" presId="urn:microsoft.com/office/officeart/2005/8/layout/pyramid1"/>
    <dgm:cxn modelId="{44E5F16C-04F4-7D4B-A1D3-BA512565E4A4}" type="presOf" srcId="{91852D11-EEF4-49D5-B1C8-DE3790C647C9}" destId="{44C111FC-719A-4F4B-98D8-82B50584A219}" srcOrd="0" destOrd="0" presId="urn:microsoft.com/office/officeart/2005/8/layout/pyramid1"/>
    <dgm:cxn modelId="{7B80EF72-B053-40BE-BC34-7E087FDB6418}" type="presOf" srcId="{0C7387A8-ECEB-4E03-A4B1-10C0149902D3}" destId="{A3D0B81E-0029-4CD4-A6AB-B1DE40FD4925}" srcOrd="0" destOrd="0" presId="urn:microsoft.com/office/officeart/2005/8/layout/pyramid1"/>
    <dgm:cxn modelId="{403B9C7C-24F5-4FCA-934E-66CF517FE00A}" srcId="{0C7387A8-ECEB-4E03-A4B1-10C0149902D3}" destId="{8AF18A94-608E-4879-8254-1C947A18B438}" srcOrd="4" destOrd="0" parTransId="{8801228E-F794-483C-B163-55183B5CB901}" sibTransId="{8F9F734D-54BD-4310-8ED6-547F3484535C}"/>
    <dgm:cxn modelId="{22030780-75EC-0E42-BC1D-1F6DBD987AAB}" type="presOf" srcId="{C8079B67-AA8F-4D93-B5A8-740649AC51CE}" destId="{019577D7-F2D1-4F9C-B2AE-FA182785A4EF}" srcOrd="0" destOrd="0" presId="urn:microsoft.com/office/officeart/2005/8/layout/pyramid1"/>
    <dgm:cxn modelId="{BF368A86-A6C3-A94B-A6F2-97C880E7CBF3}" type="presOf" srcId="{8AF18A94-608E-4879-8254-1C947A18B438}" destId="{C22A27F4-8E67-4427-A4BA-271CF8D7FAA4}" srcOrd="0" destOrd="0" presId="urn:microsoft.com/office/officeart/2005/8/layout/pyramid1"/>
    <dgm:cxn modelId="{1DF03BA8-359D-4D0C-9E62-9F26A0FAA88E}" srcId="{0C7387A8-ECEB-4E03-A4B1-10C0149902D3}" destId="{91852D11-EEF4-49D5-B1C8-DE3790C647C9}" srcOrd="2" destOrd="0" parTransId="{BD23C7FD-8D8E-499E-B891-7C41AA0BFFF7}" sibTransId="{6707A8E5-B235-436F-B5BF-BF7A9ABB76CE}"/>
    <dgm:cxn modelId="{D9E9DACC-C878-1B47-BC0A-1EA1A13DA240}" type="presOf" srcId="{8AF18A94-608E-4879-8254-1C947A18B438}" destId="{88660D27-731F-414A-97D1-69C4FDAABA97}" srcOrd="1" destOrd="0" presId="urn:microsoft.com/office/officeart/2005/8/layout/pyramid1"/>
    <dgm:cxn modelId="{4D4825D6-9F7E-9E45-94C5-732EA2A42D5D}" type="presOf" srcId="{A5FDB118-CD31-49E7-9B81-A260C1F085EB}" destId="{C0ADE81C-2F60-4843-8297-E06BCE46F77F}" srcOrd="1" destOrd="0" presId="urn:microsoft.com/office/officeart/2005/8/layout/pyramid1"/>
    <dgm:cxn modelId="{FBFE13D7-6236-4451-A275-F0281DBDBB31}" srcId="{0C7387A8-ECEB-4E03-A4B1-10C0149902D3}" destId="{C8079B67-AA8F-4D93-B5A8-740649AC51CE}" srcOrd="1" destOrd="0" parTransId="{8CE69AC6-57C6-4FE0-A316-A9F425AF8028}" sibTransId="{C23D33B1-7FA1-41F6-BFF0-982CEAF6C7FE}"/>
    <dgm:cxn modelId="{90BF97E4-A880-4D00-AD08-9DC8D5082B04}" srcId="{0C7387A8-ECEB-4E03-A4B1-10C0149902D3}" destId="{5999FE1C-7190-41E1-944A-39A58826F9F8}" srcOrd="0" destOrd="0" parTransId="{40DDD1AB-4314-40A2-A170-D662859C2E67}" sibTransId="{281A7BA3-1DB6-4C0A-801C-9F5C62557804}"/>
    <dgm:cxn modelId="{09420DE9-EECD-46EB-9BF2-09DAE9BF3390}" srcId="{0C7387A8-ECEB-4E03-A4B1-10C0149902D3}" destId="{A5FDB118-CD31-49E7-9B81-A260C1F085EB}" srcOrd="3" destOrd="0" parTransId="{F0D268F4-228A-4F36-BA0A-1D81D483E39B}" sibTransId="{6AB6A47A-D0A7-4BCF-838D-EA39CF0DE468}"/>
    <dgm:cxn modelId="{19DB1BF0-A311-4743-9CD3-BDE0F72BF337}" type="presOf" srcId="{5999FE1C-7190-41E1-944A-39A58826F9F8}" destId="{6DF8DF21-2DE3-4454-A4E2-8E06A8B53306}" srcOrd="0" destOrd="0" presId="urn:microsoft.com/office/officeart/2005/8/layout/pyramid1"/>
    <dgm:cxn modelId="{24EB9DF0-2182-3D48-8189-FB1EC517B084}" type="presOf" srcId="{C8079B67-AA8F-4D93-B5A8-740649AC51CE}" destId="{F3FF1012-9738-493E-9F33-36B980E2B2F0}" srcOrd="1" destOrd="0" presId="urn:microsoft.com/office/officeart/2005/8/layout/pyramid1"/>
    <dgm:cxn modelId="{B2EC3B6F-9913-4F4D-8E4C-CE6D79DB4976}" type="presParOf" srcId="{A3D0B81E-0029-4CD4-A6AB-B1DE40FD4925}" destId="{D6C9E2F8-ED36-4CF4-8A2F-9ABEB3E53DBD}" srcOrd="0" destOrd="0" presId="urn:microsoft.com/office/officeart/2005/8/layout/pyramid1"/>
    <dgm:cxn modelId="{0DF980A9-5224-FE49-B0FE-CE05E160909D}" type="presParOf" srcId="{D6C9E2F8-ED36-4CF4-8A2F-9ABEB3E53DBD}" destId="{6DF8DF21-2DE3-4454-A4E2-8E06A8B53306}" srcOrd="0" destOrd="0" presId="urn:microsoft.com/office/officeart/2005/8/layout/pyramid1"/>
    <dgm:cxn modelId="{F4DA818A-7044-DF46-A541-03B601A82EB8}" type="presParOf" srcId="{D6C9E2F8-ED36-4CF4-8A2F-9ABEB3E53DBD}" destId="{0D73F1DA-B2FE-4A97-B9FC-E0564AD7EC2E}" srcOrd="1" destOrd="0" presId="urn:microsoft.com/office/officeart/2005/8/layout/pyramid1"/>
    <dgm:cxn modelId="{21F4AB1B-A81B-2343-BA6F-E5F8E8EDBC99}" type="presParOf" srcId="{A3D0B81E-0029-4CD4-A6AB-B1DE40FD4925}" destId="{231B7D8C-9942-43DA-990C-BC87C157E14E}" srcOrd="1" destOrd="0" presId="urn:microsoft.com/office/officeart/2005/8/layout/pyramid1"/>
    <dgm:cxn modelId="{38187630-B72C-3F46-81A0-4C3C61DFDC9C}" type="presParOf" srcId="{231B7D8C-9942-43DA-990C-BC87C157E14E}" destId="{019577D7-F2D1-4F9C-B2AE-FA182785A4EF}" srcOrd="0" destOrd="0" presId="urn:microsoft.com/office/officeart/2005/8/layout/pyramid1"/>
    <dgm:cxn modelId="{563F0428-7A78-BD4A-9D1A-3B966DE1FECB}" type="presParOf" srcId="{231B7D8C-9942-43DA-990C-BC87C157E14E}" destId="{F3FF1012-9738-493E-9F33-36B980E2B2F0}" srcOrd="1" destOrd="0" presId="urn:microsoft.com/office/officeart/2005/8/layout/pyramid1"/>
    <dgm:cxn modelId="{8B2E40E9-AE36-0445-BAC2-6A56F5213246}" type="presParOf" srcId="{A3D0B81E-0029-4CD4-A6AB-B1DE40FD4925}" destId="{AA908303-126A-45EC-AD9C-A05E0A3E0518}" srcOrd="2" destOrd="0" presId="urn:microsoft.com/office/officeart/2005/8/layout/pyramid1"/>
    <dgm:cxn modelId="{CD3C3341-0601-F94E-BC3A-0DD01231A2FF}" type="presParOf" srcId="{AA908303-126A-45EC-AD9C-A05E0A3E0518}" destId="{44C111FC-719A-4F4B-98D8-82B50584A219}" srcOrd="0" destOrd="0" presId="urn:microsoft.com/office/officeart/2005/8/layout/pyramid1"/>
    <dgm:cxn modelId="{B7D47217-9D54-3746-A0ED-761CBBB95F80}" type="presParOf" srcId="{AA908303-126A-45EC-AD9C-A05E0A3E0518}" destId="{3AA50A8A-937C-45C6-8169-A9FEFAADDFAF}" srcOrd="1" destOrd="0" presId="urn:microsoft.com/office/officeart/2005/8/layout/pyramid1"/>
    <dgm:cxn modelId="{2F2ED331-382B-FF48-873E-005E616BBA79}" type="presParOf" srcId="{A3D0B81E-0029-4CD4-A6AB-B1DE40FD4925}" destId="{7AC244EC-AA6C-40CB-9347-EFE20C423E70}" srcOrd="3" destOrd="0" presId="urn:microsoft.com/office/officeart/2005/8/layout/pyramid1"/>
    <dgm:cxn modelId="{128ED783-6A3B-ED43-9CFA-3416965E063C}" type="presParOf" srcId="{7AC244EC-AA6C-40CB-9347-EFE20C423E70}" destId="{9A22C3D4-6436-4D0F-8B72-CD2A1343EC9B}" srcOrd="0" destOrd="0" presId="urn:microsoft.com/office/officeart/2005/8/layout/pyramid1"/>
    <dgm:cxn modelId="{867BFFBD-CED1-FC46-850B-EBBBA1BD9F5F}" type="presParOf" srcId="{7AC244EC-AA6C-40CB-9347-EFE20C423E70}" destId="{C0ADE81C-2F60-4843-8297-E06BCE46F77F}" srcOrd="1" destOrd="0" presId="urn:microsoft.com/office/officeart/2005/8/layout/pyramid1"/>
    <dgm:cxn modelId="{AAD632BE-E2A0-A44F-A125-445B27BD4C4D}" type="presParOf" srcId="{A3D0B81E-0029-4CD4-A6AB-B1DE40FD4925}" destId="{1E7AFC2D-1FEC-422C-BED7-12908B15F3DD}" srcOrd="4" destOrd="0" presId="urn:microsoft.com/office/officeart/2005/8/layout/pyramid1"/>
    <dgm:cxn modelId="{4BC06142-DDBF-5740-92F9-40E07D2FCD32}" type="presParOf" srcId="{1E7AFC2D-1FEC-422C-BED7-12908B15F3DD}" destId="{C22A27F4-8E67-4427-A4BA-271CF8D7FAA4}" srcOrd="0" destOrd="0" presId="urn:microsoft.com/office/officeart/2005/8/layout/pyramid1"/>
    <dgm:cxn modelId="{ACB597AC-3524-7E44-BB5F-841863FBC6BE}" type="presParOf" srcId="{1E7AFC2D-1FEC-422C-BED7-12908B15F3DD}" destId="{88660D27-731F-414A-97D1-69C4FDAABA97}" srcOrd="1" destOrd="0" presId="urn:microsoft.com/office/officeart/2005/8/layout/pyramid1"/>
  </dgm:cxnLst>
  <dgm:bg>
    <a:solidFill>
      <a:schemeClr val="accent1">
        <a:hueOff val="0"/>
        <a:satOff val="0"/>
        <a:lumOff val="0"/>
        <a:alpha val="68555"/>
      </a:schemeClr>
    </a:solidFill>
  </dgm:bg>
  <dgm:whole>
    <a:ln w="38100"/>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8DF21-2DE3-4454-A4E2-8E06A8B53306}">
      <dsp:nvSpPr>
        <dsp:cNvPr id="0" name=""/>
        <dsp:cNvSpPr/>
      </dsp:nvSpPr>
      <dsp:spPr>
        <a:xfrm>
          <a:off x="2804160" y="0"/>
          <a:ext cx="1402079" cy="1053910"/>
        </a:xfrm>
        <a:prstGeom prst="trapezoid">
          <a:avLst>
            <a:gd name="adj" fmla="val 66518"/>
          </a:avLst>
        </a:prstGeom>
        <a:solidFill>
          <a:schemeClr val="accent1">
            <a:alpha val="90000"/>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solidFill>
                <a:schemeClr val="tx2"/>
              </a:solidFill>
              <a:latin typeface="Arial" panose="020B0604020202020204" pitchFamily="34" charset="0"/>
              <a:cs typeface="Arial" panose="020B0604020202020204" pitchFamily="34" charset="0"/>
            </a:rPr>
            <a:t>Mord</a:t>
          </a:r>
          <a:r>
            <a:rPr lang="sv-SE" sz="2100" kern="1200" dirty="0"/>
            <a:t> </a:t>
          </a:r>
        </a:p>
      </dsp:txBody>
      <dsp:txXfrm>
        <a:off x="2804160" y="0"/>
        <a:ext cx="1402079" cy="1053910"/>
      </dsp:txXfrm>
    </dsp:sp>
    <dsp:sp modelId="{019577D7-F2D1-4F9C-B2AE-FA182785A4EF}">
      <dsp:nvSpPr>
        <dsp:cNvPr id="0" name=""/>
        <dsp:cNvSpPr/>
      </dsp:nvSpPr>
      <dsp:spPr>
        <a:xfrm>
          <a:off x="2103120" y="1053910"/>
          <a:ext cx="2804159" cy="1053910"/>
        </a:xfrm>
        <a:prstGeom prst="trapezoid">
          <a:avLst>
            <a:gd name="adj" fmla="val 66518"/>
          </a:avLst>
        </a:prstGeom>
        <a:solidFill>
          <a:schemeClr val="accent1">
            <a:alpha val="90000"/>
            <a:hueOff val="0"/>
            <a:satOff val="0"/>
            <a:lumOff val="0"/>
            <a:alphaOff val="-1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solidFill>
                <a:schemeClr val="tx2"/>
              </a:solidFill>
              <a:latin typeface="Arial" panose="020B0604020202020204" pitchFamily="34" charset="0"/>
              <a:cs typeface="Arial" panose="020B0604020202020204" pitchFamily="34" charset="0"/>
            </a:rPr>
            <a:t>Övergrepp, misshandel och våldtäkt  </a:t>
          </a:r>
        </a:p>
      </dsp:txBody>
      <dsp:txXfrm>
        <a:off x="2593848" y="1053910"/>
        <a:ext cx="1822704" cy="1053910"/>
      </dsp:txXfrm>
    </dsp:sp>
    <dsp:sp modelId="{44C111FC-719A-4F4B-98D8-82B50584A219}">
      <dsp:nvSpPr>
        <dsp:cNvPr id="0" name=""/>
        <dsp:cNvSpPr/>
      </dsp:nvSpPr>
      <dsp:spPr>
        <a:xfrm>
          <a:off x="1402080" y="2107821"/>
          <a:ext cx="4206239" cy="1053910"/>
        </a:xfrm>
        <a:prstGeom prst="trapezoid">
          <a:avLst>
            <a:gd name="adj" fmla="val 66518"/>
          </a:avLst>
        </a:prstGeom>
        <a:solidFill>
          <a:schemeClr val="accent1">
            <a:alpha val="90000"/>
            <a:hueOff val="0"/>
            <a:satOff val="0"/>
            <a:lumOff val="0"/>
            <a:alphaOff val="-2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solidFill>
                <a:schemeClr val="tx2"/>
              </a:solidFill>
              <a:latin typeface="Arial" panose="020B0604020202020204" pitchFamily="34" charset="0"/>
              <a:cs typeface="Arial" panose="020B0604020202020204" pitchFamily="34" charset="0"/>
            </a:rPr>
            <a:t>Tafsande, slag, sparkar och hot</a:t>
          </a:r>
        </a:p>
      </dsp:txBody>
      <dsp:txXfrm>
        <a:off x="2138171" y="2107821"/>
        <a:ext cx="2734056" cy="1053910"/>
      </dsp:txXfrm>
    </dsp:sp>
    <dsp:sp modelId="{9A22C3D4-6436-4D0F-8B72-CD2A1343EC9B}">
      <dsp:nvSpPr>
        <dsp:cNvPr id="0" name=""/>
        <dsp:cNvSpPr/>
      </dsp:nvSpPr>
      <dsp:spPr>
        <a:xfrm>
          <a:off x="701040" y="3161732"/>
          <a:ext cx="5608319" cy="1053910"/>
        </a:xfrm>
        <a:prstGeom prst="trapezoid">
          <a:avLst>
            <a:gd name="adj" fmla="val 66518"/>
          </a:avLst>
        </a:prstGeom>
        <a:solidFill>
          <a:schemeClr val="accent1">
            <a:alpha val="90000"/>
            <a:hueOff val="0"/>
            <a:satOff val="0"/>
            <a:lumOff val="0"/>
            <a:alphaOff val="-3000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solidFill>
                <a:schemeClr val="tx2"/>
              </a:solidFill>
              <a:latin typeface="Arial" panose="020B0604020202020204" pitchFamily="34" charset="0"/>
              <a:cs typeface="Arial" panose="020B0604020202020204" pitchFamily="34" charset="0"/>
            </a:rPr>
            <a:t>Knuffar och muntliga påhopp, skrämma, belägga med skuld och skam</a:t>
          </a:r>
        </a:p>
      </dsp:txBody>
      <dsp:txXfrm>
        <a:off x="1682496" y="3161732"/>
        <a:ext cx="3645408" cy="1053910"/>
      </dsp:txXfrm>
    </dsp:sp>
    <dsp:sp modelId="{C22A27F4-8E67-4427-A4BA-271CF8D7FAA4}">
      <dsp:nvSpPr>
        <dsp:cNvPr id="0" name=""/>
        <dsp:cNvSpPr/>
      </dsp:nvSpPr>
      <dsp:spPr>
        <a:xfrm>
          <a:off x="0" y="4215643"/>
          <a:ext cx="7010400" cy="1053910"/>
        </a:xfrm>
        <a:prstGeom prst="trapezoid">
          <a:avLst>
            <a:gd name="adj" fmla="val 66518"/>
          </a:avLst>
        </a:prstGeom>
        <a:solidFill>
          <a:schemeClr val="accent1">
            <a:hueOff val="0"/>
            <a:satOff val="0"/>
            <a:lumOff val="0"/>
            <a:alpha val="89738"/>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sv-SE" sz="1800" kern="1200" dirty="0">
              <a:solidFill>
                <a:schemeClr val="tx2"/>
              </a:solidFill>
              <a:latin typeface="Arial" panose="020B0604020202020204" pitchFamily="34" charset="0"/>
              <a:cs typeface="Arial" panose="020B0604020202020204" pitchFamily="34" charset="0"/>
            </a:rPr>
            <a:t>Kränkande bilder, blickar, skämt, kommentarer, himla med ögonen, avbryta</a:t>
          </a:r>
        </a:p>
      </dsp:txBody>
      <dsp:txXfrm>
        <a:off x="1226819" y="4215643"/>
        <a:ext cx="4556760" cy="105391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EEDAE-62AF-42FE-911E-40875C51453E}" type="datetimeFigureOut">
              <a:rPr lang="sv-SE" smtClean="0"/>
              <a:t>2025-04-03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45CB7-95BD-4603-A828-08FF1BF6BC5E}" type="slidenum">
              <a:rPr lang="sv-SE" smtClean="0"/>
              <a:t>‹#›</a:t>
            </a:fld>
            <a:endParaRPr lang="sv-SE"/>
          </a:p>
        </p:txBody>
      </p:sp>
    </p:spTree>
    <p:extLst>
      <p:ext uri="{BB962C8B-B14F-4D97-AF65-F5344CB8AC3E}">
        <p14:creationId xmlns:p14="http://schemas.microsoft.com/office/powerpoint/2010/main" val="610590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a:t>
            </a:fld>
            <a:endParaRPr lang="sv-SE"/>
          </a:p>
        </p:txBody>
      </p:sp>
    </p:spTree>
    <p:extLst>
      <p:ext uri="{BB962C8B-B14F-4D97-AF65-F5344CB8AC3E}">
        <p14:creationId xmlns:p14="http://schemas.microsoft.com/office/powerpoint/2010/main" val="1543612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Se Kunskapsbanken i slutet av materialet för fördjupad information och hänvisningar.  </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12</a:t>
            </a:fld>
            <a:endParaRPr lang="sv-SE"/>
          </a:p>
        </p:txBody>
      </p:sp>
    </p:spTree>
    <p:extLst>
      <p:ext uri="{BB962C8B-B14F-4D97-AF65-F5344CB8AC3E}">
        <p14:creationId xmlns:p14="http://schemas.microsoft.com/office/powerpoint/2010/main" val="1849619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Se Kunskapsbanken i slutet av materialet för fördjupad information och hänvisningar.  </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13</a:t>
            </a:fld>
            <a:endParaRPr lang="sv-SE"/>
          </a:p>
        </p:txBody>
      </p:sp>
    </p:spTree>
    <p:extLst>
      <p:ext uri="{BB962C8B-B14F-4D97-AF65-F5344CB8AC3E}">
        <p14:creationId xmlns:p14="http://schemas.microsoft.com/office/powerpoint/2010/main" val="1944676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Våldspyramiden- </a:t>
            </a:r>
            <a:r>
              <a:rPr lang="sv-SE" dirty="0"/>
              <a:t>Denna modell visar sambandet mellan lindrigt och grovt våld. Allvarligare våld är ovanligare men mer erkänt som oacceptabelt, medan lindrigare våld är vanligare och mer normaliserat. Forskning visar att insatser mot lindrigt våld också minskar grovt våld. Arbetet med värderingar, genusnormer och lagstiftning är centralt för våldsprevention och stöd till utsatta.</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14</a:t>
            </a:fld>
            <a:endParaRPr lang="sv-SE"/>
          </a:p>
        </p:txBody>
      </p:sp>
    </p:spTree>
    <p:extLst>
      <p:ext uri="{BB962C8B-B14F-4D97-AF65-F5344CB8AC3E}">
        <p14:creationId xmlns:p14="http://schemas.microsoft.com/office/powerpoint/2010/main" val="2453232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Reflektionsrunda alternativt gruppsamtal följt av helklass.</a:t>
            </a:r>
          </a:p>
        </p:txBody>
      </p:sp>
      <p:sp>
        <p:nvSpPr>
          <p:cNvPr id="4" name="Platshållare för bildnummer 3"/>
          <p:cNvSpPr>
            <a:spLocks noGrp="1"/>
          </p:cNvSpPr>
          <p:nvPr>
            <p:ph type="sldNum" sz="quarter" idx="5"/>
          </p:nvPr>
        </p:nvSpPr>
        <p:spPr/>
        <p:txBody>
          <a:bodyPr/>
          <a:lstStyle/>
          <a:p>
            <a:fld id="{68845CB7-95BD-4603-A828-08FF1BF6BC5E}" type="slidenum">
              <a:rPr lang="sv-SE" smtClean="0"/>
              <a:t>15</a:t>
            </a:fld>
            <a:endParaRPr lang="sv-SE"/>
          </a:p>
        </p:txBody>
      </p:sp>
    </p:spTree>
    <p:extLst>
      <p:ext uri="{BB962C8B-B14F-4D97-AF65-F5344CB8AC3E}">
        <p14:creationId xmlns:p14="http://schemas.microsoft.com/office/powerpoint/2010/main" val="3181778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16</a:t>
            </a:fld>
            <a:endParaRPr lang="sv-SE"/>
          </a:p>
        </p:txBody>
      </p:sp>
    </p:spTree>
    <p:extLst>
      <p:ext uri="{BB962C8B-B14F-4D97-AF65-F5344CB8AC3E}">
        <p14:creationId xmlns:p14="http://schemas.microsoft.com/office/powerpoint/2010/main" val="280342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Se Kunskapsbanken i slutet av materialet för fördjupad information och hänvisningar.  </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17</a:t>
            </a:fld>
            <a:endParaRPr lang="sv-SE"/>
          </a:p>
        </p:txBody>
      </p:sp>
    </p:spTree>
    <p:extLst>
      <p:ext uri="{BB962C8B-B14F-4D97-AF65-F5344CB8AC3E}">
        <p14:creationId xmlns:p14="http://schemas.microsoft.com/office/powerpoint/2010/main" val="803580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18</a:t>
            </a:fld>
            <a:endParaRPr lang="sv-SE"/>
          </a:p>
        </p:txBody>
      </p:sp>
    </p:spTree>
    <p:extLst>
      <p:ext uri="{BB962C8B-B14F-4D97-AF65-F5344CB8AC3E}">
        <p14:creationId xmlns:p14="http://schemas.microsoft.com/office/powerpoint/2010/main" val="2968011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Ha med Barnkonventionen vid sidan om eller sätt upp på väggen och ringa in artikel 19 och 31.</a:t>
            </a:r>
          </a:p>
        </p:txBody>
      </p:sp>
      <p:sp>
        <p:nvSpPr>
          <p:cNvPr id="4" name="Platshållare för bildnummer 3"/>
          <p:cNvSpPr>
            <a:spLocks noGrp="1"/>
          </p:cNvSpPr>
          <p:nvPr>
            <p:ph type="sldNum" sz="quarter" idx="5"/>
          </p:nvPr>
        </p:nvSpPr>
        <p:spPr/>
        <p:txBody>
          <a:bodyPr/>
          <a:lstStyle/>
          <a:p>
            <a:fld id="{68845CB7-95BD-4603-A828-08FF1BF6BC5E}" type="slidenum">
              <a:rPr lang="sv-SE" smtClean="0"/>
              <a:t>19</a:t>
            </a:fld>
            <a:endParaRPr lang="sv-SE"/>
          </a:p>
        </p:txBody>
      </p:sp>
    </p:spTree>
    <p:extLst>
      <p:ext uri="{BB962C8B-B14F-4D97-AF65-F5344CB8AC3E}">
        <p14:creationId xmlns:p14="http://schemas.microsoft.com/office/powerpoint/2010/main" val="648923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20</a:t>
            </a:fld>
            <a:endParaRPr lang="sv-SE"/>
          </a:p>
        </p:txBody>
      </p:sp>
    </p:spTree>
    <p:extLst>
      <p:ext uri="{BB962C8B-B14F-4D97-AF65-F5344CB8AC3E}">
        <p14:creationId xmlns:p14="http://schemas.microsoft.com/office/powerpoint/2010/main" val="491493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21</a:t>
            </a:fld>
            <a:endParaRPr lang="sv-SE"/>
          </a:p>
        </p:txBody>
      </p:sp>
    </p:spTree>
    <p:extLst>
      <p:ext uri="{BB962C8B-B14F-4D97-AF65-F5344CB8AC3E}">
        <p14:creationId xmlns:p14="http://schemas.microsoft.com/office/powerpoint/2010/main" val="2252209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a:t>
            </a:fld>
            <a:endParaRPr lang="sv-SE"/>
          </a:p>
        </p:txBody>
      </p:sp>
    </p:spTree>
    <p:extLst>
      <p:ext uri="{BB962C8B-B14F-4D97-AF65-F5344CB8AC3E}">
        <p14:creationId xmlns:p14="http://schemas.microsoft.com/office/powerpoint/2010/main" val="703774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Arial" panose="020B0604020202020204" pitchFamily="34" charset="0"/>
              </a:rPr>
              <a:t>Diskussion i helgrupp</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22</a:t>
            </a:fld>
            <a:endParaRPr lang="sv-SE"/>
          </a:p>
        </p:txBody>
      </p:sp>
    </p:spTree>
    <p:extLst>
      <p:ext uri="{BB962C8B-B14F-4D97-AF65-F5344CB8AC3E}">
        <p14:creationId xmlns:p14="http://schemas.microsoft.com/office/powerpoint/2010/main" val="32389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Egen reflektion och sedan reflektion i helgrupp </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24</a:t>
            </a:fld>
            <a:endParaRPr lang="sv-SE"/>
          </a:p>
        </p:txBody>
      </p:sp>
    </p:spTree>
    <p:extLst>
      <p:ext uri="{BB962C8B-B14F-4D97-AF65-F5344CB8AC3E}">
        <p14:creationId xmlns:p14="http://schemas.microsoft.com/office/powerpoint/2010/main" val="850024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Arial" panose="020B0604020202020204" pitchFamily="34" charset="0"/>
              </a:rPr>
              <a:t>Reflektion i helgrupp</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25</a:t>
            </a:fld>
            <a:endParaRPr lang="sv-SE"/>
          </a:p>
        </p:txBody>
      </p:sp>
    </p:spTree>
    <p:extLst>
      <p:ext uri="{BB962C8B-B14F-4D97-AF65-F5344CB8AC3E}">
        <p14:creationId xmlns:p14="http://schemas.microsoft.com/office/powerpoint/2010/main" val="2726480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26</a:t>
            </a:fld>
            <a:endParaRPr lang="sv-SE"/>
          </a:p>
        </p:txBody>
      </p:sp>
    </p:spTree>
    <p:extLst>
      <p:ext uri="{BB962C8B-B14F-4D97-AF65-F5344CB8AC3E}">
        <p14:creationId xmlns:p14="http://schemas.microsoft.com/office/powerpoint/2010/main" val="1170313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27</a:t>
            </a:fld>
            <a:endParaRPr lang="sv-SE"/>
          </a:p>
        </p:txBody>
      </p:sp>
    </p:spTree>
    <p:extLst>
      <p:ext uri="{BB962C8B-B14F-4D97-AF65-F5344CB8AC3E}">
        <p14:creationId xmlns:p14="http://schemas.microsoft.com/office/powerpoint/2010/main" val="4156308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28</a:t>
            </a:fld>
            <a:endParaRPr lang="sv-SE"/>
          </a:p>
        </p:txBody>
      </p:sp>
    </p:spTree>
    <p:extLst>
      <p:ext uri="{BB962C8B-B14F-4D97-AF65-F5344CB8AC3E}">
        <p14:creationId xmlns:p14="http://schemas.microsoft.com/office/powerpoint/2010/main" val="3847436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29</a:t>
            </a:fld>
            <a:endParaRPr lang="sv-SE"/>
          </a:p>
        </p:txBody>
      </p:sp>
    </p:spTree>
    <p:extLst>
      <p:ext uri="{BB962C8B-B14F-4D97-AF65-F5344CB8AC3E}">
        <p14:creationId xmlns:p14="http://schemas.microsoft.com/office/powerpoint/2010/main" val="543498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30</a:t>
            </a:fld>
            <a:endParaRPr lang="sv-SE"/>
          </a:p>
        </p:txBody>
      </p:sp>
    </p:spTree>
    <p:extLst>
      <p:ext uri="{BB962C8B-B14F-4D97-AF65-F5344CB8AC3E}">
        <p14:creationId xmlns:p14="http://schemas.microsoft.com/office/powerpoint/2010/main" val="569522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31</a:t>
            </a:fld>
            <a:endParaRPr lang="sv-SE"/>
          </a:p>
        </p:txBody>
      </p:sp>
    </p:spTree>
    <p:extLst>
      <p:ext uri="{BB962C8B-B14F-4D97-AF65-F5344CB8AC3E}">
        <p14:creationId xmlns:p14="http://schemas.microsoft.com/office/powerpoint/2010/main" val="3616484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32</a:t>
            </a:fld>
            <a:endParaRPr lang="sv-SE"/>
          </a:p>
        </p:txBody>
      </p:sp>
    </p:spTree>
    <p:extLst>
      <p:ext uri="{BB962C8B-B14F-4D97-AF65-F5344CB8AC3E}">
        <p14:creationId xmlns:p14="http://schemas.microsoft.com/office/powerpoint/2010/main" val="3118020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sz="1800" b="0" i="0" u="none" strike="noStrike" baseline="0" dirty="0">
              <a:solidFill>
                <a:srgbClr val="222222"/>
              </a:solidFill>
              <a:effectLst/>
              <a:latin typeface="Noto Sans" panose="020B0502040504020204" pitchFamily="34" charset="0"/>
            </a:endParaRP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4</a:t>
            </a:fld>
            <a:endParaRPr lang="sv-SE"/>
          </a:p>
        </p:txBody>
      </p:sp>
    </p:spTree>
    <p:extLst>
      <p:ext uri="{BB962C8B-B14F-4D97-AF65-F5344CB8AC3E}">
        <p14:creationId xmlns:p14="http://schemas.microsoft.com/office/powerpoint/2010/main" val="3387337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Noto Sans" panose="020B0502040504020204" pitchFamily="34" charset="0"/>
                <a:cs typeface="Noto Sans" panose="020B0502040504020204" pitchFamily="34" charset="0"/>
              </a:rPr>
              <a:t>Exemplet ovan kommer från en yrkesverksam på en fritidsgård.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Diskutera i helgrupp</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33</a:t>
            </a:fld>
            <a:endParaRPr lang="sv-SE"/>
          </a:p>
        </p:txBody>
      </p:sp>
    </p:spTree>
    <p:extLst>
      <p:ext uri="{BB962C8B-B14F-4D97-AF65-F5344CB8AC3E}">
        <p14:creationId xmlns:p14="http://schemas.microsoft.com/office/powerpoint/2010/main" val="1443234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Egen reflektion och sedan reflektion i helgrupp. Om tid finns kan deltagarna få öva samtal genom några färdiga scener.</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34</a:t>
            </a:fld>
            <a:endParaRPr lang="sv-SE"/>
          </a:p>
        </p:txBody>
      </p:sp>
    </p:spTree>
    <p:extLst>
      <p:ext uri="{BB962C8B-B14F-4D97-AF65-F5344CB8AC3E}">
        <p14:creationId xmlns:p14="http://schemas.microsoft.com/office/powerpoint/2010/main" val="2707596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35</a:t>
            </a:fld>
            <a:endParaRPr lang="sv-SE"/>
          </a:p>
        </p:txBody>
      </p:sp>
    </p:spTree>
    <p:extLst>
      <p:ext uri="{BB962C8B-B14F-4D97-AF65-F5344CB8AC3E}">
        <p14:creationId xmlns:p14="http://schemas.microsoft.com/office/powerpoint/2010/main" val="301727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36</a:t>
            </a:fld>
            <a:endParaRPr lang="sv-SE"/>
          </a:p>
        </p:txBody>
      </p:sp>
    </p:spTree>
    <p:extLst>
      <p:ext uri="{BB962C8B-B14F-4D97-AF65-F5344CB8AC3E}">
        <p14:creationId xmlns:p14="http://schemas.microsoft.com/office/powerpoint/2010/main" val="875451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få veta vad som händer, och varför, ökar både den ungas känsla av trygghet och förtroende. Det kan också ge den unga realistiska förväntningar och minska besvikelse och känslor av maktlöshet. Det är dock inte den unga som avgör om en anmälan ska göras eller inte.</a:t>
            </a:r>
            <a:endParaRPr lang="sv-SE" sz="1200" dirty="0"/>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37</a:t>
            </a:fld>
            <a:endParaRPr lang="sv-SE"/>
          </a:p>
        </p:txBody>
      </p:sp>
    </p:spTree>
    <p:extLst>
      <p:ext uri="{BB962C8B-B14F-4D97-AF65-F5344CB8AC3E}">
        <p14:creationId xmlns:p14="http://schemas.microsoft.com/office/powerpoint/2010/main" val="2277395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38</a:t>
            </a:fld>
            <a:endParaRPr lang="sv-SE"/>
          </a:p>
        </p:txBody>
      </p:sp>
    </p:spTree>
    <p:extLst>
      <p:ext uri="{BB962C8B-B14F-4D97-AF65-F5344CB8AC3E}">
        <p14:creationId xmlns:p14="http://schemas.microsoft.com/office/powerpoint/2010/main" val="4164519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Önskvärt är att ha någon form av likabehandlingsplan, trivselregler eller liknande samt en handlingsplan för ert våldsförebyggande arbete som innehåller aktuella kontaktuppgifter och rutiner. För att visa ett exempel. </a:t>
            </a:r>
          </a:p>
        </p:txBody>
      </p:sp>
      <p:sp>
        <p:nvSpPr>
          <p:cNvPr id="4" name="Platshållare för bildnummer 3"/>
          <p:cNvSpPr>
            <a:spLocks noGrp="1"/>
          </p:cNvSpPr>
          <p:nvPr>
            <p:ph type="sldNum" sz="quarter" idx="5"/>
          </p:nvPr>
        </p:nvSpPr>
        <p:spPr/>
        <p:txBody>
          <a:bodyPr/>
          <a:lstStyle/>
          <a:p>
            <a:fld id="{68845CB7-95BD-4603-A828-08FF1BF6BC5E}" type="slidenum">
              <a:rPr lang="sv-SE" smtClean="0"/>
              <a:t>39</a:t>
            </a:fld>
            <a:endParaRPr lang="sv-SE"/>
          </a:p>
        </p:txBody>
      </p:sp>
    </p:spTree>
    <p:extLst>
      <p:ext uri="{BB962C8B-B14F-4D97-AF65-F5344CB8AC3E}">
        <p14:creationId xmlns:p14="http://schemas.microsoft.com/office/powerpoint/2010/main" val="3802507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Diskussionsfråga i helgrupp</a:t>
            </a:r>
          </a:p>
          <a:p>
            <a:endParaRPr lang="sv-SE" dirty="0"/>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40</a:t>
            </a:fld>
            <a:endParaRPr lang="sv-SE"/>
          </a:p>
        </p:txBody>
      </p:sp>
    </p:spTree>
    <p:extLst>
      <p:ext uri="{BB962C8B-B14F-4D97-AF65-F5344CB8AC3E}">
        <p14:creationId xmlns:p14="http://schemas.microsoft.com/office/powerpoint/2010/main" val="811876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41</a:t>
            </a:fld>
            <a:endParaRPr lang="sv-SE"/>
          </a:p>
        </p:txBody>
      </p:sp>
    </p:spTree>
    <p:extLst>
      <p:ext uri="{BB962C8B-B14F-4D97-AF65-F5344CB8AC3E}">
        <p14:creationId xmlns:p14="http://schemas.microsoft.com/office/powerpoint/2010/main" val="507001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42</a:t>
            </a:fld>
            <a:endParaRPr lang="sv-SE"/>
          </a:p>
        </p:txBody>
      </p:sp>
    </p:spTree>
    <p:extLst>
      <p:ext uri="{BB962C8B-B14F-4D97-AF65-F5344CB8AC3E}">
        <p14:creationId xmlns:p14="http://schemas.microsoft.com/office/powerpoint/2010/main" val="515224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ts val="1300"/>
              </a:lnSpc>
              <a:spcBef>
                <a:spcPts val="300"/>
              </a:spcBef>
              <a:spcAft>
                <a:spcPts val="900"/>
              </a:spcAft>
              <a:buClrTx/>
              <a:buSzTx/>
              <a:buFontTx/>
              <a:buNone/>
              <a:tabLst/>
              <a:defRPr/>
            </a:pPr>
            <a:r>
              <a:rPr lang="sv-SE" dirty="0"/>
              <a:t>Våldsförebyggande arbete innebär att göra insatser innan våldet har uppstått, innan någon har blivit utövare eller offer samt att förebygga att förövare återfaller i ett våldsbeteende. Våldspreventivt arbete kan bedrivas på flera olika sätt. </a:t>
            </a:r>
          </a:p>
          <a:p>
            <a:pPr marL="0" marR="0" lvl="0" indent="0" algn="l" defTabSz="914400" rtl="0" eaLnBrk="1" fontAlgn="auto" latinLnBrk="0" hangingPunct="1">
              <a:lnSpc>
                <a:spcPts val="1300"/>
              </a:lnSpc>
              <a:spcBef>
                <a:spcPts val="300"/>
              </a:spcBef>
              <a:spcAft>
                <a:spcPts val="900"/>
              </a:spcAft>
              <a:buClrTx/>
              <a:buSzTx/>
              <a:buFontTx/>
              <a:buNone/>
              <a:tabLst/>
              <a:defRPr/>
            </a:pPr>
            <a:endParaRPr lang="sv-SE" sz="1200" dirty="0"/>
          </a:p>
          <a:p>
            <a:pPr marL="0" marR="0" lvl="0" indent="0" algn="l" defTabSz="914400" rtl="0" eaLnBrk="1" fontAlgn="auto" latinLnBrk="0" hangingPunct="1">
              <a:lnSpc>
                <a:spcPts val="1300"/>
              </a:lnSpc>
              <a:spcBef>
                <a:spcPts val="300"/>
              </a:spcBef>
              <a:spcAft>
                <a:spcPts val="900"/>
              </a:spcAft>
              <a:buClrTx/>
              <a:buSzTx/>
              <a:buFontTx/>
              <a:buNone/>
              <a:tabLst/>
              <a:defRPr/>
            </a:pPr>
            <a:r>
              <a:rPr lang="sv-SE" b="1" dirty="0"/>
              <a:t>Universell prevention: </a:t>
            </a:r>
            <a:r>
              <a:rPr lang="sv-SE" dirty="0"/>
              <a:t>Insatser riktade till alla och tar inte hänsyn till skillnader mellan hög- och lågriskgrupper. Det kan exempelvis vara en insats som en fritidsledare genomför på fritidsgården och därför kommer alla besökare till nytta. Stödet handlar dels om promotion, d.v.s. att främja god hälsa och utveckling, och dels om prevention, d.v.s. att förebygga ohälsa och olika former av problem. </a:t>
            </a:r>
          </a:p>
          <a:p>
            <a:pPr marL="0" marR="0" lvl="0" indent="0" algn="l" defTabSz="914400" rtl="0" eaLnBrk="1" fontAlgn="auto" latinLnBrk="0" hangingPunct="1">
              <a:lnSpc>
                <a:spcPts val="1300"/>
              </a:lnSpc>
              <a:spcBef>
                <a:spcPts val="300"/>
              </a:spcBef>
              <a:spcAft>
                <a:spcPts val="900"/>
              </a:spcAft>
              <a:buClrTx/>
              <a:buSzTx/>
              <a:buFontTx/>
              <a:buNone/>
              <a:tabLst/>
              <a:defRPr/>
            </a:pPr>
            <a:endParaRPr lang="sv-SE" dirty="0"/>
          </a:p>
          <a:p>
            <a:r>
              <a:rPr lang="sv-SE" b="1" dirty="0"/>
              <a:t>Selektiv prevention: </a:t>
            </a:r>
            <a:r>
              <a:rPr lang="sv-SE" dirty="0"/>
              <a:t>Insatser riktade till riskgrupper eller individer som är särskilt utsatta för en eller flera riskfaktorer eller har begynnande problem. Exempelvis insatser för att förebygga hedersrelaterat våld och förtryck definieras som selektiv våldsprevention. </a:t>
            </a:r>
          </a:p>
          <a:p>
            <a:endParaRPr lang="sv-SE" dirty="0"/>
          </a:p>
          <a:p>
            <a:r>
              <a:rPr lang="sv-SE" b="1" dirty="0"/>
              <a:t>Indikerad prevention: </a:t>
            </a:r>
            <a:r>
              <a:rPr lang="sv-SE" dirty="0"/>
              <a:t>Insatser riktade till redan drabbade där problem har observerats. Det kan exempelvis handla om stöd och insats från socialtjänsten.</a:t>
            </a:r>
            <a:endParaRPr lang="sv-SE" sz="1200" dirty="0"/>
          </a:p>
          <a:p>
            <a:pPr marL="0" marR="0" lvl="0" indent="0" algn="l" defTabSz="914400" rtl="0" eaLnBrk="1" fontAlgn="auto" latinLnBrk="0" hangingPunct="1">
              <a:lnSpc>
                <a:spcPts val="1300"/>
              </a:lnSpc>
              <a:spcBef>
                <a:spcPts val="300"/>
              </a:spcBef>
              <a:spcAft>
                <a:spcPts val="900"/>
              </a:spcAft>
              <a:buClrTx/>
              <a:buSzTx/>
              <a:buFontTx/>
              <a:buNone/>
              <a:tabLst/>
              <a:defRPr/>
            </a:pPr>
            <a:endParaRPr lang="sv-SE" sz="1200" dirty="0"/>
          </a:p>
          <a:p>
            <a:pPr marL="0" marR="0" lvl="0" indent="0" algn="l" defTabSz="914400" rtl="0" eaLnBrk="1" fontAlgn="auto" latinLnBrk="0" hangingPunct="1">
              <a:lnSpc>
                <a:spcPts val="1300"/>
              </a:lnSpc>
              <a:spcBef>
                <a:spcPts val="300"/>
              </a:spcBef>
              <a:spcAft>
                <a:spcPts val="900"/>
              </a:spcAft>
              <a:buClrTx/>
              <a:buSzTx/>
              <a:buFontTx/>
              <a:buNone/>
              <a:tabLst/>
              <a:defRPr/>
            </a:pPr>
            <a:r>
              <a:rPr lang="sv-SE" sz="1200" dirty="0"/>
              <a:t>Se Kunskapsbanken för fördjupad information och hänvisningar.  </a:t>
            </a:r>
            <a:endParaRPr lang="sv-SE" sz="1200" kern="1200" dirty="0">
              <a:solidFill>
                <a:srgbClr val="000000"/>
              </a:solidFill>
              <a:effectLst/>
              <a:latin typeface="Gotham Rounded Light" pitchFamily="50" charset="0"/>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5</a:t>
            </a:fld>
            <a:endParaRPr lang="sv-SE"/>
          </a:p>
        </p:txBody>
      </p:sp>
    </p:spTree>
    <p:extLst>
      <p:ext uri="{BB962C8B-B14F-4D97-AF65-F5344CB8AC3E}">
        <p14:creationId xmlns:p14="http://schemas.microsoft.com/office/powerpoint/2010/main" val="4156844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43</a:t>
            </a:fld>
            <a:endParaRPr lang="sv-SE"/>
          </a:p>
        </p:txBody>
      </p:sp>
    </p:spTree>
    <p:extLst>
      <p:ext uri="{BB962C8B-B14F-4D97-AF65-F5344CB8AC3E}">
        <p14:creationId xmlns:p14="http://schemas.microsoft.com/office/powerpoint/2010/main" val="1312014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Låt deltagarna skapa en fiktiv verksamhet. Plats, storlek, personal, område mm. Fundera på riskfaktorer, kunskapsluckor och ta fram en handlingsplan.</a:t>
            </a:r>
          </a:p>
        </p:txBody>
      </p:sp>
      <p:sp>
        <p:nvSpPr>
          <p:cNvPr id="4" name="Platshållare för bildnummer 3"/>
          <p:cNvSpPr>
            <a:spLocks noGrp="1"/>
          </p:cNvSpPr>
          <p:nvPr>
            <p:ph type="sldNum" sz="quarter" idx="5"/>
          </p:nvPr>
        </p:nvSpPr>
        <p:spPr/>
        <p:txBody>
          <a:bodyPr/>
          <a:lstStyle/>
          <a:p>
            <a:fld id="{68845CB7-95BD-4603-A828-08FF1BF6BC5E}" type="slidenum">
              <a:rPr lang="sv-SE" smtClean="0"/>
              <a:t>44</a:t>
            </a:fld>
            <a:endParaRPr lang="sv-SE"/>
          </a:p>
        </p:txBody>
      </p:sp>
    </p:spTree>
    <p:extLst>
      <p:ext uri="{BB962C8B-B14F-4D97-AF65-F5344CB8AC3E}">
        <p14:creationId xmlns:p14="http://schemas.microsoft.com/office/powerpoint/2010/main" val="470602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Noto Sans" panose="020B0502040504020204" pitchFamily="34" charset="0"/>
                <a:cs typeface="Noto Sans" panose="020B0502040504020204" pitchFamily="34" charset="0"/>
              </a:rPr>
              <a:t>Visa detta som exempel.</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45</a:t>
            </a:fld>
            <a:endParaRPr lang="sv-SE"/>
          </a:p>
        </p:txBody>
      </p:sp>
    </p:spTree>
    <p:extLst>
      <p:ext uri="{BB962C8B-B14F-4D97-AF65-F5344CB8AC3E}">
        <p14:creationId xmlns:p14="http://schemas.microsoft.com/office/powerpoint/2010/main" val="325479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pPr>
            <a:r>
              <a:rPr lang="sv-SE" sz="1200" dirty="0"/>
              <a:t>För att tydliggöra uppgiften</a:t>
            </a:r>
          </a:p>
          <a:p>
            <a:endParaRPr lang="sv-SE" dirty="0"/>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46</a:t>
            </a:fld>
            <a:endParaRPr lang="sv-SE"/>
          </a:p>
        </p:txBody>
      </p:sp>
    </p:spTree>
    <p:extLst>
      <p:ext uri="{BB962C8B-B14F-4D97-AF65-F5344CB8AC3E}">
        <p14:creationId xmlns:p14="http://schemas.microsoft.com/office/powerpoint/2010/main" val="2399702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buFont typeface="Wingdings" panose="05000000000000000000" pitchFamily="2" charset="2"/>
              <a:buNone/>
            </a:pPr>
            <a:r>
              <a:rPr lang="sv-SE" sz="1200" dirty="0"/>
              <a:t>Förslag och förtydligande. När alla är klara redovisas handlingsplanen för övriga grupper.</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47</a:t>
            </a:fld>
            <a:endParaRPr lang="sv-SE"/>
          </a:p>
        </p:txBody>
      </p:sp>
    </p:spTree>
    <p:extLst>
      <p:ext uri="{BB962C8B-B14F-4D97-AF65-F5344CB8AC3E}">
        <p14:creationId xmlns:p14="http://schemas.microsoft.com/office/powerpoint/2010/main" val="2721688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Efter redovisningarna. En reflektionsrunda.</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48</a:t>
            </a:fld>
            <a:endParaRPr lang="sv-SE"/>
          </a:p>
        </p:txBody>
      </p:sp>
    </p:spTree>
    <p:extLst>
      <p:ext uri="{BB962C8B-B14F-4D97-AF65-F5344CB8AC3E}">
        <p14:creationId xmlns:p14="http://schemas.microsoft.com/office/powerpoint/2010/main" val="166282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Citat från yrkesverksam. Här kan ni ju diskutera huruvida det är ”det viktigaste”. Hur vet vi det? Alla unga?</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6</a:t>
            </a:fld>
            <a:endParaRPr lang="sv-SE"/>
          </a:p>
        </p:txBody>
      </p:sp>
    </p:spTree>
    <p:extLst>
      <p:ext uri="{BB962C8B-B14F-4D97-AF65-F5344CB8AC3E}">
        <p14:creationId xmlns:p14="http://schemas.microsoft.com/office/powerpoint/2010/main" val="349926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Citat från yrkesverksam. </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7</a:t>
            </a:fld>
            <a:endParaRPr lang="sv-SE"/>
          </a:p>
        </p:txBody>
      </p:sp>
    </p:spTree>
    <p:extLst>
      <p:ext uri="{BB962C8B-B14F-4D97-AF65-F5344CB8AC3E}">
        <p14:creationId xmlns:p14="http://schemas.microsoft.com/office/powerpoint/2010/main" val="146843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9</a:t>
            </a:fld>
            <a:endParaRPr lang="sv-SE"/>
          </a:p>
        </p:txBody>
      </p:sp>
    </p:spTree>
    <p:extLst>
      <p:ext uri="{BB962C8B-B14F-4D97-AF65-F5344CB8AC3E}">
        <p14:creationId xmlns:p14="http://schemas.microsoft.com/office/powerpoint/2010/main" val="3171609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pPr>
            <a:r>
              <a:rPr lang="sv-SE" altLang="sv-SE" b="0" dirty="0">
                <a:latin typeface="Verdana" pitchFamily="34" charset="0"/>
              </a:rPr>
              <a:t>Läs budskapen för deltagarna. Detta är huvudbudskapen för workshopen. </a:t>
            </a:r>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10</a:t>
            </a:fld>
            <a:endParaRPr lang="sv-SE"/>
          </a:p>
        </p:txBody>
      </p:sp>
    </p:spTree>
    <p:extLst>
      <p:ext uri="{BB962C8B-B14F-4D97-AF65-F5344CB8AC3E}">
        <p14:creationId xmlns:p14="http://schemas.microsoft.com/office/powerpoint/2010/main" val="1690991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Reflektionsrunda, en och en. Fånga upp några tankar från deltagarna. Alternativt bikupa. </a:t>
            </a:r>
            <a:r>
              <a:rPr lang="sv-SE" dirty="0" err="1"/>
              <a:t>Mindmap</a:t>
            </a:r>
            <a:r>
              <a:rPr lang="sv-SE" dirty="0"/>
              <a:t> </a:t>
            </a:r>
            <a:r>
              <a:rPr lang="sv-SE"/>
              <a:t>på tavlan.</a:t>
            </a:r>
            <a:endParaRPr lang="sv-SE" dirty="0"/>
          </a:p>
          <a:p>
            <a:endParaRPr lang="sv-SE" dirty="0"/>
          </a:p>
        </p:txBody>
      </p:sp>
      <p:sp>
        <p:nvSpPr>
          <p:cNvPr id="4" name="Platshållare för bildnummer 3"/>
          <p:cNvSpPr>
            <a:spLocks noGrp="1"/>
          </p:cNvSpPr>
          <p:nvPr>
            <p:ph type="sldNum" sz="quarter" idx="5"/>
          </p:nvPr>
        </p:nvSpPr>
        <p:spPr/>
        <p:txBody>
          <a:bodyPr/>
          <a:lstStyle/>
          <a:p>
            <a:fld id="{68845CB7-95BD-4603-A828-08FF1BF6BC5E}" type="slidenum">
              <a:rPr lang="sv-SE" smtClean="0"/>
              <a:t>11</a:t>
            </a:fld>
            <a:endParaRPr lang="sv-SE"/>
          </a:p>
        </p:txBody>
      </p:sp>
    </p:spTree>
    <p:extLst>
      <p:ext uri="{BB962C8B-B14F-4D97-AF65-F5344CB8AC3E}">
        <p14:creationId xmlns:p14="http://schemas.microsoft.com/office/powerpoint/2010/main" val="687071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19CF428-E227-09D2-01B2-85E3B9FBD3D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667BC53C-8E7B-188C-79F9-60BEA6C6BABA}"/>
              </a:ext>
            </a:extLst>
          </p:cNvPr>
          <p:cNvSpPr/>
          <p:nvPr userDrawn="1"/>
        </p:nvSpPr>
        <p:spPr>
          <a:xfrm>
            <a:off x="1" y="1189593"/>
            <a:ext cx="9766300" cy="19422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634BF223-95DC-97CA-F0A5-586801ABAB66}"/>
              </a:ext>
            </a:extLst>
          </p:cNvPr>
          <p:cNvSpPr/>
          <p:nvPr userDrawn="1"/>
        </p:nvSpPr>
        <p:spPr>
          <a:xfrm>
            <a:off x="0" y="3135529"/>
            <a:ext cx="6287386" cy="12383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A7C8DD3-5DE0-EBA6-03F8-18C3C04A0E5A}"/>
              </a:ext>
            </a:extLst>
          </p:cNvPr>
          <p:cNvSpPr>
            <a:spLocks noGrp="1"/>
          </p:cNvSpPr>
          <p:nvPr>
            <p:ph type="ctrTitle"/>
          </p:nvPr>
        </p:nvSpPr>
        <p:spPr>
          <a:xfrm>
            <a:off x="673398" y="1576680"/>
            <a:ext cx="8626546" cy="1364640"/>
          </a:xfrm>
        </p:spPr>
        <p:txBody>
          <a:bodyPr anchor="t" anchorCtr="0">
            <a:noAutofit/>
          </a:bodyPr>
          <a:lstStyle>
            <a:lvl1pPr algn="l">
              <a:lnSpc>
                <a:spcPts val="4700"/>
              </a:lnSpc>
              <a:defRPr sz="3900" cap="all" baseline="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34F9C828-5E68-BDCD-BF9F-28674A59B21C}"/>
              </a:ext>
            </a:extLst>
          </p:cNvPr>
          <p:cNvSpPr>
            <a:spLocks noGrp="1"/>
          </p:cNvSpPr>
          <p:nvPr>
            <p:ph type="subTitle" idx="1"/>
          </p:nvPr>
        </p:nvSpPr>
        <p:spPr>
          <a:xfrm>
            <a:off x="666310" y="3351283"/>
            <a:ext cx="5365898" cy="962510"/>
          </a:xfrm>
        </p:spPr>
        <p:txBody>
          <a:bodyPr/>
          <a:lstStyle>
            <a:lvl1pPr marL="0" indent="0" algn="l">
              <a:lnSpc>
                <a:spcPts val="3100"/>
              </a:lnSpc>
              <a:spcBef>
                <a:spcPts val="0"/>
              </a:spcBef>
              <a:buNone/>
              <a:defRPr sz="25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grpSp>
        <p:nvGrpSpPr>
          <p:cNvPr id="19" name="Grupp 18">
            <a:extLst>
              <a:ext uri="{FF2B5EF4-FFF2-40B4-BE49-F238E27FC236}">
                <a16:creationId xmlns:a16="http://schemas.microsoft.com/office/drawing/2014/main" id="{CBBDEC22-9205-3935-70F8-393FB5C62EFF}"/>
              </a:ext>
            </a:extLst>
          </p:cNvPr>
          <p:cNvGrpSpPr/>
          <p:nvPr userDrawn="1"/>
        </p:nvGrpSpPr>
        <p:grpSpPr>
          <a:xfrm>
            <a:off x="9763125" y="1"/>
            <a:ext cx="2437315" cy="2385695"/>
            <a:chOff x="9820275" y="1"/>
            <a:chExt cx="2437315" cy="2385695"/>
          </a:xfrm>
        </p:grpSpPr>
        <p:sp>
          <p:nvSpPr>
            <p:cNvPr id="10" name="Rektangel 9">
              <a:extLst>
                <a:ext uri="{FF2B5EF4-FFF2-40B4-BE49-F238E27FC236}">
                  <a16:creationId xmlns:a16="http://schemas.microsoft.com/office/drawing/2014/main" id="{7424D4FA-A042-DFCA-7270-F99D9C04CEF0}"/>
                </a:ext>
              </a:extLst>
            </p:cNvPr>
            <p:cNvSpPr/>
            <p:nvPr userDrawn="1"/>
          </p:nvSpPr>
          <p:spPr>
            <a:xfrm>
              <a:off x="9820275" y="1"/>
              <a:ext cx="1216186" cy="1192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BC9EDF40-A44F-D898-C997-8A51F57C8B3A}"/>
                </a:ext>
              </a:extLst>
            </p:cNvPr>
            <p:cNvSpPr/>
            <p:nvPr userDrawn="1"/>
          </p:nvSpPr>
          <p:spPr>
            <a:xfrm>
              <a:off x="11036461" y="1193504"/>
              <a:ext cx="1221129" cy="1192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0" name="Grupp 19">
            <a:extLst>
              <a:ext uri="{FF2B5EF4-FFF2-40B4-BE49-F238E27FC236}">
                <a16:creationId xmlns:a16="http://schemas.microsoft.com/office/drawing/2014/main" id="{27E839B9-A50E-9FAD-E77A-739EEFAB4AD9}"/>
              </a:ext>
            </a:extLst>
          </p:cNvPr>
          <p:cNvGrpSpPr/>
          <p:nvPr userDrawn="1"/>
        </p:nvGrpSpPr>
        <p:grpSpPr>
          <a:xfrm>
            <a:off x="10004550" y="5506831"/>
            <a:ext cx="2187614" cy="1110752"/>
            <a:chOff x="10004550" y="5506831"/>
            <a:chExt cx="2187614" cy="1110752"/>
          </a:xfrm>
        </p:grpSpPr>
        <p:grpSp>
          <p:nvGrpSpPr>
            <p:cNvPr id="14" name="Grupp 13">
              <a:extLst>
                <a:ext uri="{FF2B5EF4-FFF2-40B4-BE49-F238E27FC236}">
                  <a16:creationId xmlns:a16="http://schemas.microsoft.com/office/drawing/2014/main" id="{02AE90F3-B2B9-0A83-A221-B42514A5BBD5}"/>
                </a:ext>
              </a:extLst>
            </p:cNvPr>
            <p:cNvGrpSpPr/>
            <p:nvPr userDrawn="1"/>
          </p:nvGrpSpPr>
          <p:grpSpPr>
            <a:xfrm>
              <a:off x="10004550" y="5506831"/>
              <a:ext cx="2187614" cy="1110752"/>
              <a:chOff x="10042650" y="5506831"/>
              <a:chExt cx="2187614" cy="1110752"/>
            </a:xfrm>
          </p:grpSpPr>
          <p:sp>
            <p:nvSpPr>
              <p:cNvPr id="12" name="Rektangel 11">
                <a:extLst>
                  <a:ext uri="{FF2B5EF4-FFF2-40B4-BE49-F238E27FC236}">
                    <a16:creationId xmlns:a16="http://schemas.microsoft.com/office/drawing/2014/main" id="{4008FF59-607A-7CEA-5397-89948B6C54D3}"/>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45D60114-A1F9-195A-3A96-70FFA80E50FE}"/>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6" name="Bildobjekt 15">
              <a:extLst>
                <a:ext uri="{FF2B5EF4-FFF2-40B4-BE49-F238E27FC236}">
                  <a16:creationId xmlns:a16="http://schemas.microsoft.com/office/drawing/2014/main" id="{9F479DE9-8829-9C45-7088-423D9AC15E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9714" y="5807348"/>
              <a:ext cx="872413" cy="750898"/>
            </a:xfrm>
            <a:prstGeom prst="rect">
              <a:avLst/>
            </a:prstGeom>
          </p:spPr>
        </p:pic>
      </p:grpSp>
    </p:spTree>
    <p:extLst>
      <p:ext uri="{BB962C8B-B14F-4D97-AF65-F5344CB8AC3E}">
        <p14:creationId xmlns:p14="http://schemas.microsoft.com/office/powerpoint/2010/main" val="9340868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ED56D7-E104-E684-5FBE-34D6F7C7360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A9B96F99-2167-CE40-79AD-EF701202F7BF}"/>
              </a:ext>
            </a:extLst>
          </p:cNvPr>
          <p:cNvSpPr>
            <a:spLocks noGrp="1"/>
          </p:cNvSpPr>
          <p:nvPr>
            <p:ph type="dt" sz="half" idx="10"/>
          </p:nvPr>
        </p:nvSpPr>
        <p:spPr/>
        <p:txBody>
          <a:bodyPr/>
          <a:lstStyle/>
          <a:p>
            <a:fld id="{818D387E-1B8C-47F7-A691-AF93A36D11A7}" type="datetimeFigureOut">
              <a:rPr lang="sv-SE" smtClean="0"/>
              <a:t>2025-04-03</a:t>
            </a:fld>
            <a:endParaRPr lang="sv-SE"/>
          </a:p>
        </p:txBody>
      </p:sp>
      <p:sp>
        <p:nvSpPr>
          <p:cNvPr id="4" name="Platshållare för sidfot 3">
            <a:extLst>
              <a:ext uri="{FF2B5EF4-FFF2-40B4-BE49-F238E27FC236}">
                <a16:creationId xmlns:a16="http://schemas.microsoft.com/office/drawing/2014/main" id="{C19177B6-786B-57D4-11AD-EA66716CE31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CDECF01-EE0E-37A5-6C16-DE871FF105D7}"/>
              </a:ext>
            </a:extLst>
          </p:cNvPr>
          <p:cNvSpPr>
            <a:spLocks noGrp="1"/>
          </p:cNvSpPr>
          <p:nvPr>
            <p:ph type="sldNum" sz="quarter" idx="12"/>
          </p:nvPr>
        </p:nvSpPr>
        <p:spPr/>
        <p:txBody>
          <a:bodyPr/>
          <a:lstStyle/>
          <a:p>
            <a:fld id="{0F1750B8-4326-40B6-94EB-DE554860BEA0}" type="slidenum">
              <a:rPr lang="sv-SE" smtClean="0"/>
              <a:t>‹#›</a:t>
            </a:fld>
            <a:endParaRPr lang="sv-SE"/>
          </a:p>
        </p:txBody>
      </p:sp>
    </p:spTree>
    <p:extLst>
      <p:ext uri="{BB962C8B-B14F-4D97-AF65-F5344CB8AC3E}">
        <p14:creationId xmlns:p14="http://schemas.microsoft.com/office/powerpoint/2010/main" val="1689961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C435C2-8840-8084-ACEF-C6B17FB9B166}"/>
              </a:ext>
            </a:extLst>
          </p:cNvPr>
          <p:cNvSpPr>
            <a:spLocks noGrp="1"/>
          </p:cNvSpPr>
          <p:nvPr>
            <p:ph type="dt" sz="half" idx="10"/>
          </p:nvPr>
        </p:nvSpPr>
        <p:spPr/>
        <p:txBody>
          <a:bodyPr/>
          <a:lstStyle/>
          <a:p>
            <a:fld id="{818D387E-1B8C-47F7-A691-AF93A36D11A7}" type="datetimeFigureOut">
              <a:rPr lang="sv-SE" smtClean="0"/>
              <a:t>2025-04-03</a:t>
            </a:fld>
            <a:endParaRPr lang="sv-SE"/>
          </a:p>
        </p:txBody>
      </p:sp>
      <p:sp>
        <p:nvSpPr>
          <p:cNvPr id="3" name="Platshållare för sidfot 2">
            <a:extLst>
              <a:ext uri="{FF2B5EF4-FFF2-40B4-BE49-F238E27FC236}">
                <a16:creationId xmlns:a16="http://schemas.microsoft.com/office/drawing/2014/main" id="{D72B554F-196F-B03A-178E-CEC5E183A0E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E8EDF70-F376-A7DD-41C6-96F99B4B59C2}"/>
              </a:ext>
            </a:extLst>
          </p:cNvPr>
          <p:cNvSpPr>
            <a:spLocks noGrp="1"/>
          </p:cNvSpPr>
          <p:nvPr>
            <p:ph type="sldNum" sz="quarter" idx="12"/>
          </p:nvPr>
        </p:nvSpPr>
        <p:spPr/>
        <p:txBody>
          <a:bodyPr/>
          <a:lstStyle/>
          <a:p>
            <a:fld id="{0F1750B8-4326-40B6-94EB-DE554860BEA0}" type="slidenum">
              <a:rPr lang="sv-SE" smtClean="0"/>
              <a:t>‹#›</a:t>
            </a:fld>
            <a:endParaRPr lang="sv-SE"/>
          </a:p>
        </p:txBody>
      </p:sp>
    </p:spTree>
    <p:extLst>
      <p:ext uri="{BB962C8B-B14F-4D97-AF65-F5344CB8AC3E}">
        <p14:creationId xmlns:p14="http://schemas.microsoft.com/office/powerpoint/2010/main" val="232225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Varumärkeslöftet">
    <p:bg>
      <p:bgPr>
        <a:solidFill>
          <a:schemeClr val="tx2"/>
        </a:solid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555AE1F9-1227-264E-9BCE-E6C007988675}"/>
              </a:ext>
            </a:extLst>
          </p:cNvPr>
          <p:cNvSpPr txBox="1"/>
          <p:nvPr userDrawn="1"/>
        </p:nvSpPr>
        <p:spPr>
          <a:xfrm>
            <a:off x="5087938" y="2644170"/>
            <a:ext cx="6768548" cy="1477328"/>
          </a:xfrm>
          <a:prstGeom prst="rect">
            <a:avLst/>
          </a:prstGeom>
          <a:noFill/>
        </p:spPr>
        <p:txBody>
          <a:bodyPr wrap="square" rtlCol="0">
            <a:spAutoFit/>
          </a:bodyPr>
          <a:lstStyle/>
          <a:p>
            <a:r>
              <a:rPr lang="sv-SE" sz="3000" baseline="0" dirty="0">
                <a:solidFill>
                  <a:schemeClr val="bg1"/>
                </a:solidFill>
                <a:latin typeface="Arial" panose="020B0604020202020204" pitchFamily="34" charset="0"/>
                <a:cs typeface="Arial" panose="020B0604020202020204" pitchFamily="34" charset="0"/>
              </a:rPr>
              <a:t>Genom </a:t>
            </a:r>
            <a:r>
              <a:rPr lang="sv-SE" sz="3000" b="1" i="0" baseline="0" dirty="0">
                <a:solidFill>
                  <a:schemeClr val="bg1"/>
                </a:solidFill>
                <a:latin typeface="Arial" panose="020B0604020202020204" pitchFamily="34" charset="0"/>
                <a:cs typeface="Arial" panose="020B0604020202020204" pitchFamily="34" charset="0"/>
              </a:rPr>
              <a:t>kunskap</a:t>
            </a:r>
            <a:r>
              <a:rPr lang="sv-SE" sz="3000" baseline="0" dirty="0">
                <a:solidFill>
                  <a:schemeClr val="bg1"/>
                </a:solidFill>
                <a:latin typeface="Arial" panose="020B0604020202020204" pitchFamily="34" charset="0"/>
                <a:cs typeface="Arial" panose="020B0604020202020204" pitchFamily="34" charset="0"/>
              </a:rPr>
              <a:t> och </a:t>
            </a:r>
            <a:r>
              <a:rPr lang="sv-SE" sz="3000" b="1" i="0" baseline="0" dirty="0">
                <a:solidFill>
                  <a:schemeClr val="bg1"/>
                </a:solidFill>
                <a:latin typeface="Arial" panose="020B0604020202020204" pitchFamily="34" charset="0"/>
                <a:cs typeface="Arial" panose="020B0604020202020204" pitchFamily="34" charset="0"/>
              </a:rPr>
              <a:t>stöd</a:t>
            </a:r>
            <a:r>
              <a:rPr lang="sv-SE" sz="3000" baseline="0" dirty="0">
                <a:solidFill>
                  <a:schemeClr val="bg1"/>
                </a:solidFill>
                <a:latin typeface="Arial" panose="020B0604020202020204" pitchFamily="34" charset="0"/>
                <a:cs typeface="Arial" panose="020B0604020202020204" pitchFamily="34" charset="0"/>
              </a:rPr>
              <a:t> gör vi </a:t>
            </a:r>
            <a:br>
              <a:rPr lang="sv-SE" sz="3000" baseline="0" dirty="0">
                <a:solidFill>
                  <a:schemeClr val="bg1"/>
                </a:solidFill>
                <a:latin typeface="Arial" panose="020B0604020202020204" pitchFamily="34" charset="0"/>
                <a:cs typeface="Arial" panose="020B0604020202020204" pitchFamily="34" charset="0"/>
              </a:rPr>
            </a:br>
            <a:r>
              <a:rPr lang="sv-SE" sz="3000" b="1" i="0" baseline="0" dirty="0">
                <a:solidFill>
                  <a:schemeClr val="bg1"/>
                </a:solidFill>
                <a:latin typeface="Arial" panose="020B0604020202020204" pitchFamily="34" charset="0"/>
                <a:cs typeface="Arial" panose="020B0604020202020204" pitchFamily="34" charset="0"/>
              </a:rPr>
              <a:t>nytta</a:t>
            </a:r>
            <a:r>
              <a:rPr lang="sv-SE" sz="3000" baseline="0" dirty="0">
                <a:solidFill>
                  <a:schemeClr val="bg1"/>
                </a:solidFill>
                <a:latin typeface="Arial" panose="020B0604020202020204" pitchFamily="34" charset="0"/>
                <a:cs typeface="Arial" panose="020B0604020202020204" pitchFamily="34" charset="0"/>
              </a:rPr>
              <a:t> för </a:t>
            </a:r>
            <a:r>
              <a:rPr lang="sv-SE" sz="3000" b="1" i="0" baseline="0" dirty="0">
                <a:solidFill>
                  <a:schemeClr val="bg1"/>
                </a:solidFill>
                <a:latin typeface="Arial" panose="020B0604020202020204" pitchFamily="34" charset="0"/>
                <a:cs typeface="Arial" panose="020B0604020202020204" pitchFamily="34" charset="0"/>
              </a:rPr>
              <a:t>Sveriges unga</a:t>
            </a:r>
            <a:r>
              <a:rPr lang="sv-SE" sz="3000" baseline="0" dirty="0">
                <a:solidFill>
                  <a:schemeClr val="bg1"/>
                </a:solidFill>
                <a:latin typeface="Arial" panose="020B0604020202020204" pitchFamily="34" charset="0"/>
                <a:cs typeface="Arial" panose="020B0604020202020204" pitchFamily="34" charset="0"/>
              </a:rPr>
              <a:t> och för det </a:t>
            </a:r>
            <a:r>
              <a:rPr lang="sv-SE" sz="3000" b="1" i="0" baseline="0" dirty="0">
                <a:solidFill>
                  <a:schemeClr val="bg1"/>
                </a:solidFill>
                <a:latin typeface="Arial" panose="020B0604020202020204" pitchFamily="34" charset="0"/>
                <a:cs typeface="Arial" panose="020B0604020202020204" pitchFamily="34" charset="0"/>
              </a:rPr>
              <a:t>svenska civilsamhället</a:t>
            </a:r>
          </a:p>
        </p:txBody>
      </p:sp>
      <p:pic>
        <p:nvPicPr>
          <p:cNvPr id="8" name="Bildobjekt 7">
            <a:extLst>
              <a:ext uri="{FF2B5EF4-FFF2-40B4-BE49-F238E27FC236}">
                <a16:creationId xmlns:a16="http://schemas.microsoft.com/office/drawing/2014/main" id="{B4B37854-8818-034F-9A56-7B67FDBC5881}"/>
              </a:ext>
            </a:extLst>
          </p:cNvPr>
          <p:cNvPicPr>
            <a:picLocks noChangeAspect="1"/>
          </p:cNvPicPr>
          <p:nvPr userDrawn="1"/>
        </p:nvPicPr>
        <p:blipFill>
          <a:blip r:embed="rId2"/>
          <a:stretch>
            <a:fillRect/>
          </a:stretch>
        </p:blipFill>
        <p:spPr>
          <a:xfrm>
            <a:off x="980661" y="2413000"/>
            <a:ext cx="3810000" cy="2032000"/>
          </a:xfrm>
          <a:prstGeom prst="rect">
            <a:avLst/>
          </a:prstGeom>
        </p:spPr>
      </p:pic>
    </p:spTree>
    <p:extLst>
      <p:ext uri="{BB962C8B-B14F-4D97-AF65-F5344CB8AC3E}">
        <p14:creationId xmlns:p14="http://schemas.microsoft.com/office/powerpoint/2010/main" val="267673346"/>
      </p:ext>
    </p:extLst>
  </p:cSld>
  <p:clrMapOvr>
    <a:masterClrMapping/>
  </p:clrMapOvr>
  <p:extLst>
    <p:ext uri="{DCECCB84-F9BA-43D5-87BE-67443E8EF086}">
      <p15:sldGuideLst xmlns:p15="http://schemas.microsoft.com/office/powerpoint/2012/main">
        <p15:guide id="1" pos="318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Rubrik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19CF428-E227-09D2-01B2-85E3B9FBD3D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634BF223-95DC-97CA-F0A5-586801ABAB66}"/>
              </a:ext>
            </a:extLst>
          </p:cNvPr>
          <p:cNvSpPr/>
          <p:nvPr userDrawn="1"/>
        </p:nvSpPr>
        <p:spPr>
          <a:xfrm>
            <a:off x="-28353" y="1338449"/>
            <a:ext cx="6478771" cy="55514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A7C8DD3-5DE0-EBA6-03F8-18C3C04A0E5A}"/>
              </a:ext>
            </a:extLst>
          </p:cNvPr>
          <p:cNvSpPr>
            <a:spLocks noGrp="1"/>
          </p:cNvSpPr>
          <p:nvPr>
            <p:ph type="ctrTitle"/>
          </p:nvPr>
        </p:nvSpPr>
        <p:spPr>
          <a:xfrm>
            <a:off x="673397" y="2179192"/>
            <a:ext cx="5365895" cy="2472629"/>
          </a:xfrm>
        </p:spPr>
        <p:txBody>
          <a:bodyPr anchor="t" anchorCtr="0">
            <a:noAutofit/>
          </a:bodyPr>
          <a:lstStyle>
            <a:lvl1pPr algn="l">
              <a:lnSpc>
                <a:spcPts val="4500"/>
              </a:lnSpc>
              <a:defRPr sz="3700" cap="none" baseline="0">
                <a:solidFill>
                  <a:schemeClr val="bg2"/>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34F9C828-5E68-BDCD-BF9F-28674A59B21C}"/>
              </a:ext>
            </a:extLst>
          </p:cNvPr>
          <p:cNvSpPr>
            <a:spLocks noGrp="1"/>
          </p:cNvSpPr>
          <p:nvPr>
            <p:ph type="subTitle" idx="1"/>
          </p:nvPr>
        </p:nvSpPr>
        <p:spPr>
          <a:xfrm>
            <a:off x="666310" y="4673087"/>
            <a:ext cx="5365898" cy="1252796"/>
          </a:xfrm>
        </p:spPr>
        <p:txBody>
          <a:bodyPr/>
          <a:lstStyle>
            <a:lvl1pPr marL="0" indent="0" algn="l">
              <a:lnSpc>
                <a:spcPts val="3100"/>
              </a:lnSpc>
              <a:spcBef>
                <a:spcPts val="0"/>
              </a:spcBef>
              <a:buNone/>
              <a:defRPr sz="2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10" name="Rektangel 9">
            <a:extLst>
              <a:ext uri="{FF2B5EF4-FFF2-40B4-BE49-F238E27FC236}">
                <a16:creationId xmlns:a16="http://schemas.microsoft.com/office/drawing/2014/main" id="{7424D4FA-A042-DFCA-7270-F99D9C04CEF0}"/>
              </a:ext>
            </a:extLst>
          </p:cNvPr>
          <p:cNvSpPr/>
          <p:nvPr userDrawn="1"/>
        </p:nvSpPr>
        <p:spPr>
          <a:xfrm>
            <a:off x="5073212" y="0"/>
            <a:ext cx="1377207" cy="13445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7" name="Grupp 6">
            <a:extLst>
              <a:ext uri="{FF2B5EF4-FFF2-40B4-BE49-F238E27FC236}">
                <a16:creationId xmlns:a16="http://schemas.microsoft.com/office/drawing/2014/main" id="{7AC6379A-66C9-E78C-CD5F-F87862457306}"/>
              </a:ext>
            </a:extLst>
          </p:cNvPr>
          <p:cNvGrpSpPr/>
          <p:nvPr userDrawn="1"/>
        </p:nvGrpSpPr>
        <p:grpSpPr>
          <a:xfrm>
            <a:off x="10004550" y="5506831"/>
            <a:ext cx="2187614" cy="1110752"/>
            <a:chOff x="10004550" y="5506831"/>
            <a:chExt cx="2187614" cy="1110752"/>
          </a:xfrm>
        </p:grpSpPr>
        <p:grpSp>
          <p:nvGrpSpPr>
            <p:cNvPr id="8" name="Grupp 7">
              <a:extLst>
                <a:ext uri="{FF2B5EF4-FFF2-40B4-BE49-F238E27FC236}">
                  <a16:creationId xmlns:a16="http://schemas.microsoft.com/office/drawing/2014/main" id="{EB451151-A2EF-478A-30C6-424FF3C0E5A4}"/>
                </a:ext>
              </a:extLst>
            </p:cNvPr>
            <p:cNvGrpSpPr/>
            <p:nvPr userDrawn="1"/>
          </p:nvGrpSpPr>
          <p:grpSpPr>
            <a:xfrm>
              <a:off x="10004550" y="5506831"/>
              <a:ext cx="2187614" cy="1110752"/>
              <a:chOff x="10042650" y="5506831"/>
              <a:chExt cx="2187614" cy="1110752"/>
            </a:xfrm>
          </p:grpSpPr>
          <p:sp>
            <p:nvSpPr>
              <p:cNvPr id="19" name="Rektangel 18">
                <a:extLst>
                  <a:ext uri="{FF2B5EF4-FFF2-40B4-BE49-F238E27FC236}">
                    <a16:creationId xmlns:a16="http://schemas.microsoft.com/office/drawing/2014/main" id="{3A5D19F8-5708-244A-39E3-6BFE71044D6C}"/>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6C5AC8B3-5CE8-F254-111D-4C9AA5D0FEC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5" name="Bildobjekt 14">
              <a:extLst>
                <a:ext uri="{FF2B5EF4-FFF2-40B4-BE49-F238E27FC236}">
                  <a16:creationId xmlns:a16="http://schemas.microsoft.com/office/drawing/2014/main" id="{98C8B46E-04C9-3108-3E77-94C5EC7242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09714" y="5807348"/>
              <a:ext cx="872413" cy="750898"/>
            </a:xfrm>
            <a:prstGeom prst="rect">
              <a:avLst/>
            </a:prstGeom>
          </p:spPr>
        </p:pic>
      </p:grpSp>
      <p:pic>
        <p:nvPicPr>
          <p:cNvPr id="4" name="Bildobjekt 3" descr="En bild som visar person, personer&#10;&#10;Automatiskt genererad beskrivning">
            <a:extLst>
              <a:ext uri="{FF2B5EF4-FFF2-40B4-BE49-F238E27FC236}">
                <a16:creationId xmlns:a16="http://schemas.microsoft.com/office/drawing/2014/main" id="{D1213076-E133-A1E9-EBD4-347064F11E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9632" y="0"/>
            <a:ext cx="5736336" cy="4322064"/>
          </a:xfrm>
          <a:prstGeom prst="rect">
            <a:avLst/>
          </a:prstGeom>
        </p:spPr>
      </p:pic>
    </p:spTree>
    <p:extLst>
      <p:ext uri="{BB962C8B-B14F-4D97-AF65-F5344CB8AC3E}">
        <p14:creationId xmlns:p14="http://schemas.microsoft.com/office/powerpoint/2010/main" val="2256318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9B276879-CE99-3C92-CE15-EB475BC8ADA1}"/>
              </a:ext>
            </a:extLst>
          </p:cNvPr>
          <p:cNvSpPr>
            <a:spLocks noGrp="1"/>
          </p:cNvSpPr>
          <p:nvPr>
            <p:ph type="pic" sz="quarter" idx="10"/>
          </p:nvPr>
        </p:nvSpPr>
        <p:spPr>
          <a:xfrm>
            <a:off x="0" y="0"/>
            <a:ext cx="12214225" cy="6877050"/>
          </a:xfrm>
          <a:solidFill>
            <a:schemeClr val="bg1">
              <a:lumMod val="75000"/>
            </a:schemeClr>
          </a:solidFill>
        </p:spPr>
        <p:txBody>
          <a:bodyPr tIns="252000"/>
          <a:lstStyle>
            <a:lvl1pPr marL="0" indent="0" algn="ctr">
              <a:buNone/>
              <a:defRPr sz="2000"/>
            </a:lvl1pPr>
          </a:lstStyle>
          <a:p>
            <a:endParaRPr lang="sv-SE"/>
          </a:p>
        </p:txBody>
      </p:sp>
      <p:sp>
        <p:nvSpPr>
          <p:cNvPr id="2" name="Rubrik 1">
            <a:extLst>
              <a:ext uri="{FF2B5EF4-FFF2-40B4-BE49-F238E27FC236}">
                <a16:creationId xmlns:a16="http://schemas.microsoft.com/office/drawing/2014/main" id="{D324EBB9-D0AE-3645-1B6C-8BDBA420316C}"/>
              </a:ext>
            </a:extLst>
          </p:cNvPr>
          <p:cNvSpPr>
            <a:spLocks noGrp="1"/>
          </p:cNvSpPr>
          <p:nvPr>
            <p:ph type="title"/>
          </p:nvPr>
        </p:nvSpPr>
        <p:spPr>
          <a:xfrm>
            <a:off x="1244600" y="1773238"/>
            <a:ext cx="9690100" cy="2852737"/>
          </a:xfrm>
        </p:spPr>
        <p:txBody>
          <a:bodyPr anchor="ctr" anchorCtr="0"/>
          <a:lstStyle>
            <a:lvl1pPr algn="ctr">
              <a:lnSpc>
                <a:spcPts val="8500"/>
              </a:lnSpc>
              <a:defRPr sz="4600">
                <a:solidFill>
                  <a:schemeClr val="bg1"/>
                </a:solidFill>
              </a:defRPr>
            </a:lvl1pPr>
          </a:lstStyle>
          <a:p>
            <a:r>
              <a:rPr lang="sv-SE"/>
              <a:t>Klicka här för att ändra mall för rubrikformat</a:t>
            </a:r>
          </a:p>
        </p:txBody>
      </p:sp>
      <p:sp>
        <p:nvSpPr>
          <p:cNvPr id="12" name="Platshållare för text 11">
            <a:extLst>
              <a:ext uri="{FF2B5EF4-FFF2-40B4-BE49-F238E27FC236}">
                <a16:creationId xmlns:a16="http://schemas.microsoft.com/office/drawing/2014/main" id="{C41E4317-22E2-7FD7-5553-3A132160EAD1}"/>
              </a:ext>
            </a:extLst>
          </p:cNvPr>
          <p:cNvSpPr>
            <a:spLocks noGrp="1"/>
          </p:cNvSpPr>
          <p:nvPr>
            <p:ph type="body" sz="quarter" idx="11" hasCustomPrompt="1"/>
          </p:nvPr>
        </p:nvSpPr>
        <p:spPr>
          <a:xfrm>
            <a:off x="-412" y="-19050"/>
            <a:ext cx="3734212" cy="1225550"/>
          </a:xfrm>
          <a:solidFill>
            <a:schemeClr val="accent1"/>
          </a:solidFill>
        </p:spPr>
        <p:txBody>
          <a:bodyPr lIns="738000" tIns="288000" anchor="ctr" anchorCtr="0"/>
          <a:lstStyle>
            <a:lvl1pPr marL="0" indent="0" algn="l">
              <a:buNone/>
              <a:defRPr sz="6000" b="1" cap="all" baseline="0">
                <a:solidFill>
                  <a:schemeClr val="tx2"/>
                </a:solidFill>
              </a:defRPr>
            </a:lvl1pPr>
          </a:lstStyle>
          <a:p>
            <a:pPr lvl="0"/>
            <a:r>
              <a:rPr lang="sv-SE" dirty="0"/>
              <a:t>Del x</a:t>
            </a:r>
          </a:p>
        </p:txBody>
      </p:sp>
    </p:spTree>
    <p:extLst>
      <p:ext uri="{BB962C8B-B14F-4D97-AF65-F5344CB8AC3E}">
        <p14:creationId xmlns:p14="http://schemas.microsoft.com/office/powerpoint/2010/main" val="1744938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19CF428-E227-09D2-01B2-85E3B9FBD3D1}"/>
              </a:ext>
            </a:extLst>
          </p:cNvPr>
          <p:cNvSpPr/>
          <p:nvPr userDrawn="1"/>
        </p:nvSpPr>
        <p:spPr>
          <a:xfrm>
            <a:off x="0" y="-6350"/>
            <a:ext cx="12192000" cy="6864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FA7C8DD3-5DE0-EBA6-03F8-18C3C04A0E5A}"/>
              </a:ext>
            </a:extLst>
          </p:cNvPr>
          <p:cNvSpPr>
            <a:spLocks noGrp="1"/>
          </p:cNvSpPr>
          <p:nvPr>
            <p:ph type="ctrTitle"/>
          </p:nvPr>
        </p:nvSpPr>
        <p:spPr>
          <a:xfrm>
            <a:off x="0" y="1329138"/>
            <a:ext cx="6597649" cy="3261912"/>
          </a:xfrm>
          <a:solidFill>
            <a:schemeClr val="tx2">
              <a:alpha val="90000"/>
            </a:schemeClr>
          </a:solidFill>
        </p:spPr>
        <p:txBody>
          <a:bodyPr lIns="756000" tIns="0" bIns="0" anchor="ctr" anchorCtr="0">
            <a:noAutofit/>
          </a:bodyPr>
          <a:lstStyle>
            <a:lvl1pPr algn="l">
              <a:lnSpc>
                <a:spcPts val="4500"/>
              </a:lnSpc>
              <a:defRPr sz="3700" b="0" i="1" cap="none" baseline="0">
                <a:solidFill>
                  <a:schemeClr val="bg1"/>
                </a:solidFill>
              </a:defRPr>
            </a:lvl1pPr>
          </a:lstStyle>
          <a:p>
            <a:r>
              <a:rPr lang="sv-SE" dirty="0"/>
              <a:t>Klicka här för att ändra mall för rubrikformat</a:t>
            </a:r>
          </a:p>
        </p:txBody>
      </p:sp>
      <p:grpSp>
        <p:nvGrpSpPr>
          <p:cNvPr id="17" name="Grupp 16">
            <a:extLst>
              <a:ext uri="{FF2B5EF4-FFF2-40B4-BE49-F238E27FC236}">
                <a16:creationId xmlns:a16="http://schemas.microsoft.com/office/drawing/2014/main" id="{3F78347B-5FAB-098F-1E66-A63FFD63337F}"/>
              </a:ext>
            </a:extLst>
          </p:cNvPr>
          <p:cNvGrpSpPr/>
          <p:nvPr userDrawn="1"/>
        </p:nvGrpSpPr>
        <p:grpSpPr>
          <a:xfrm>
            <a:off x="0" y="-15433"/>
            <a:ext cx="1377207" cy="1344571"/>
            <a:chOff x="1402912" y="0"/>
            <a:chExt cx="1377207" cy="1344571"/>
          </a:xfrm>
        </p:grpSpPr>
        <p:sp>
          <p:nvSpPr>
            <p:cNvPr id="10" name="Rektangel 9">
              <a:extLst>
                <a:ext uri="{FF2B5EF4-FFF2-40B4-BE49-F238E27FC236}">
                  <a16:creationId xmlns:a16="http://schemas.microsoft.com/office/drawing/2014/main" id="{7424D4FA-A042-DFCA-7270-F99D9C04CEF0}"/>
                </a:ext>
              </a:extLst>
            </p:cNvPr>
            <p:cNvSpPr/>
            <p:nvPr userDrawn="1"/>
          </p:nvSpPr>
          <p:spPr>
            <a:xfrm>
              <a:off x="1402912" y="0"/>
              <a:ext cx="1377207" cy="1344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6DB50E5E-C274-1905-4E4C-AFF7FB8AAF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659" t="20322" r="36008" b="62319"/>
            <a:stretch/>
          </p:blipFill>
          <p:spPr>
            <a:xfrm>
              <a:off x="1587500" y="234949"/>
              <a:ext cx="1003300" cy="787401"/>
            </a:xfrm>
            <a:prstGeom prst="rect">
              <a:avLst/>
            </a:prstGeom>
          </p:spPr>
        </p:pic>
      </p:grpSp>
      <p:grpSp>
        <p:nvGrpSpPr>
          <p:cNvPr id="22" name="Grupp 21">
            <a:extLst>
              <a:ext uri="{FF2B5EF4-FFF2-40B4-BE49-F238E27FC236}">
                <a16:creationId xmlns:a16="http://schemas.microsoft.com/office/drawing/2014/main" id="{B9B9E89D-2DE2-8337-7361-A1AE52C3A0E6}"/>
              </a:ext>
            </a:extLst>
          </p:cNvPr>
          <p:cNvGrpSpPr/>
          <p:nvPr userDrawn="1"/>
        </p:nvGrpSpPr>
        <p:grpSpPr>
          <a:xfrm>
            <a:off x="10004550" y="5506831"/>
            <a:ext cx="2187614" cy="1110752"/>
            <a:chOff x="10004550" y="5506831"/>
            <a:chExt cx="2187614" cy="1110752"/>
          </a:xfrm>
        </p:grpSpPr>
        <p:grpSp>
          <p:nvGrpSpPr>
            <p:cNvPr id="23" name="Grupp 22">
              <a:extLst>
                <a:ext uri="{FF2B5EF4-FFF2-40B4-BE49-F238E27FC236}">
                  <a16:creationId xmlns:a16="http://schemas.microsoft.com/office/drawing/2014/main" id="{1D73CD60-83F2-7AF3-C686-98503D65C518}"/>
                </a:ext>
              </a:extLst>
            </p:cNvPr>
            <p:cNvGrpSpPr/>
            <p:nvPr userDrawn="1"/>
          </p:nvGrpSpPr>
          <p:grpSpPr>
            <a:xfrm>
              <a:off x="10004550" y="5506831"/>
              <a:ext cx="2187614" cy="1110752"/>
              <a:chOff x="10042650" y="5506831"/>
              <a:chExt cx="2187614" cy="1110752"/>
            </a:xfrm>
          </p:grpSpPr>
          <p:sp>
            <p:nvSpPr>
              <p:cNvPr id="25" name="Rektangel 24">
                <a:extLst>
                  <a:ext uri="{FF2B5EF4-FFF2-40B4-BE49-F238E27FC236}">
                    <a16:creationId xmlns:a16="http://schemas.microsoft.com/office/drawing/2014/main" id="{AF64957C-C328-8B18-F10F-8E096F5D4021}"/>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a:extLst>
                  <a:ext uri="{FF2B5EF4-FFF2-40B4-BE49-F238E27FC236}">
                    <a16:creationId xmlns:a16="http://schemas.microsoft.com/office/drawing/2014/main" id="{586EC94B-43EF-AC67-156D-CB60D77138B1}"/>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4" name="Bildobjekt 23">
              <a:extLst>
                <a:ext uri="{FF2B5EF4-FFF2-40B4-BE49-F238E27FC236}">
                  <a16:creationId xmlns:a16="http://schemas.microsoft.com/office/drawing/2014/main" id="{62A026ED-7435-9BF4-A33F-77DB932A7A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09714" y="5807348"/>
              <a:ext cx="872413" cy="750898"/>
            </a:xfrm>
            <a:prstGeom prst="rect">
              <a:avLst/>
            </a:prstGeom>
          </p:spPr>
        </p:pic>
      </p:grpSp>
    </p:spTree>
    <p:extLst>
      <p:ext uri="{BB962C8B-B14F-4D97-AF65-F5344CB8AC3E}">
        <p14:creationId xmlns:p14="http://schemas.microsoft.com/office/powerpoint/2010/main" val="2837036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vsnittsrubrik">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9B276879-CE99-3C92-CE15-EB475BC8ADA1}"/>
              </a:ext>
            </a:extLst>
          </p:cNvPr>
          <p:cNvSpPr>
            <a:spLocks noGrp="1"/>
          </p:cNvSpPr>
          <p:nvPr>
            <p:ph type="pic" sz="quarter" idx="10"/>
          </p:nvPr>
        </p:nvSpPr>
        <p:spPr>
          <a:xfrm>
            <a:off x="0" y="0"/>
            <a:ext cx="12214225" cy="6877050"/>
          </a:xfrm>
          <a:solidFill>
            <a:schemeClr val="bg1">
              <a:lumMod val="75000"/>
            </a:schemeClr>
          </a:solidFill>
        </p:spPr>
        <p:txBody>
          <a:bodyPr tIns="252000"/>
          <a:lstStyle>
            <a:lvl1pPr marL="0" indent="0" algn="ctr">
              <a:buNone/>
              <a:defRPr sz="2000"/>
            </a:lvl1pPr>
          </a:lstStyle>
          <a:p>
            <a:endParaRPr lang="sv-SE"/>
          </a:p>
        </p:txBody>
      </p:sp>
      <p:sp>
        <p:nvSpPr>
          <p:cNvPr id="12" name="Platshållare för text 11">
            <a:extLst>
              <a:ext uri="{FF2B5EF4-FFF2-40B4-BE49-F238E27FC236}">
                <a16:creationId xmlns:a16="http://schemas.microsoft.com/office/drawing/2014/main" id="{C41E4317-22E2-7FD7-5553-3A132160EAD1}"/>
              </a:ext>
            </a:extLst>
          </p:cNvPr>
          <p:cNvSpPr>
            <a:spLocks noGrp="1"/>
          </p:cNvSpPr>
          <p:nvPr>
            <p:ph type="body" sz="quarter" idx="11" hasCustomPrompt="1"/>
          </p:nvPr>
        </p:nvSpPr>
        <p:spPr>
          <a:xfrm>
            <a:off x="-413" y="-19050"/>
            <a:ext cx="4214603" cy="1225550"/>
          </a:xfrm>
          <a:solidFill>
            <a:schemeClr val="accent4"/>
          </a:solidFill>
        </p:spPr>
        <p:txBody>
          <a:bodyPr lIns="0" tIns="108000" rIns="0" anchor="ctr" anchorCtr="0"/>
          <a:lstStyle>
            <a:lvl1pPr marL="0" indent="0" algn="ctr">
              <a:lnSpc>
                <a:spcPts val="4400"/>
              </a:lnSpc>
              <a:buNone/>
              <a:defRPr sz="3800" b="1" cap="none" baseline="0">
                <a:solidFill>
                  <a:schemeClr val="bg2"/>
                </a:solidFill>
              </a:defRPr>
            </a:lvl1pPr>
          </a:lstStyle>
          <a:p>
            <a:pPr lvl="0"/>
            <a:r>
              <a:rPr lang="sv-SE" dirty="0"/>
              <a:t>Text</a:t>
            </a:r>
          </a:p>
        </p:txBody>
      </p:sp>
      <p:sp>
        <p:nvSpPr>
          <p:cNvPr id="6" name="Platshållare för text 5">
            <a:extLst>
              <a:ext uri="{FF2B5EF4-FFF2-40B4-BE49-F238E27FC236}">
                <a16:creationId xmlns:a16="http://schemas.microsoft.com/office/drawing/2014/main" id="{04C2DF3E-CFB9-3E7E-1823-D6359FABEE5A}"/>
              </a:ext>
            </a:extLst>
          </p:cNvPr>
          <p:cNvSpPr>
            <a:spLocks noGrp="1"/>
          </p:cNvSpPr>
          <p:nvPr>
            <p:ph type="body" sz="quarter" idx="12" hasCustomPrompt="1"/>
          </p:nvPr>
        </p:nvSpPr>
        <p:spPr>
          <a:xfrm>
            <a:off x="1193069" y="2560416"/>
            <a:ext cx="3760594" cy="1757142"/>
          </a:xfrm>
        </p:spPr>
        <p:txBody>
          <a:bodyPr/>
          <a:lstStyle>
            <a:lvl1pPr marL="0" indent="0" algn="ctr">
              <a:buNone/>
              <a:defRPr sz="2600" b="0" i="1">
                <a:solidFill>
                  <a:schemeClr val="bg1"/>
                </a:solidFill>
              </a:defRPr>
            </a:lvl1pPr>
          </a:lstStyle>
          <a:p>
            <a:pPr lvl="0"/>
            <a:r>
              <a:rPr lang="sv-SE" dirty="0"/>
              <a:t>Kursiv text</a:t>
            </a:r>
          </a:p>
        </p:txBody>
      </p:sp>
      <p:sp>
        <p:nvSpPr>
          <p:cNvPr id="7" name="Platshållare för text 5">
            <a:extLst>
              <a:ext uri="{FF2B5EF4-FFF2-40B4-BE49-F238E27FC236}">
                <a16:creationId xmlns:a16="http://schemas.microsoft.com/office/drawing/2014/main" id="{267836A1-1681-F042-665B-111B998D495E}"/>
              </a:ext>
            </a:extLst>
          </p:cNvPr>
          <p:cNvSpPr>
            <a:spLocks noGrp="1"/>
          </p:cNvSpPr>
          <p:nvPr>
            <p:ph type="body" sz="quarter" idx="13" hasCustomPrompt="1"/>
          </p:nvPr>
        </p:nvSpPr>
        <p:spPr>
          <a:xfrm>
            <a:off x="6727177" y="2560416"/>
            <a:ext cx="3760594" cy="1757142"/>
          </a:xfrm>
        </p:spPr>
        <p:txBody>
          <a:bodyPr/>
          <a:lstStyle>
            <a:lvl1pPr marL="0" indent="0" algn="ctr">
              <a:buNone/>
              <a:defRPr sz="2600" b="0" i="1">
                <a:solidFill>
                  <a:schemeClr val="bg1"/>
                </a:solidFill>
              </a:defRPr>
            </a:lvl1pPr>
          </a:lstStyle>
          <a:p>
            <a:pPr lvl="0"/>
            <a:r>
              <a:rPr lang="sv-SE" dirty="0"/>
              <a:t>Kursiv text</a:t>
            </a:r>
          </a:p>
        </p:txBody>
      </p:sp>
      <p:sp>
        <p:nvSpPr>
          <p:cNvPr id="8" name="Platshållare för text 5">
            <a:extLst>
              <a:ext uri="{FF2B5EF4-FFF2-40B4-BE49-F238E27FC236}">
                <a16:creationId xmlns:a16="http://schemas.microsoft.com/office/drawing/2014/main" id="{AA5285B2-7171-131C-D664-6A104B1F1C81}"/>
              </a:ext>
            </a:extLst>
          </p:cNvPr>
          <p:cNvSpPr>
            <a:spLocks noGrp="1"/>
          </p:cNvSpPr>
          <p:nvPr>
            <p:ph type="body" sz="quarter" idx="14" hasCustomPrompt="1"/>
          </p:nvPr>
        </p:nvSpPr>
        <p:spPr>
          <a:xfrm>
            <a:off x="4190711" y="4707268"/>
            <a:ext cx="3760594" cy="1757142"/>
          </a:xfrm>
        </p:spPr>
        <p:txBody>
          <a:bodyPr/>
          <a:lstStyle>
            <a:lvl1pPr marL="0" indent="0" algn="ctr">
              <a:buNone/>
              <a:defRPr sz="2600" b="0" i="1">
                <a:solidFill>
                  <a:schemeClr val="bg1"/>
                </a:solidFill>
              </a:defRPr>
            </a:lvl1pPr>
          </a:lstStyle>
          <a:p>
            <a:pPr lvl="0"/>
            <a:r>
              <a:rPr lang="sv-SE" dirty="0"/>
              <a:t>Kursiv text</a:t>
            </a:r>
          </a:p>
        </p:txBody>
      </p:sp>
    </p:spTree>
    <p:extLst>
      <p:ext uri="{BB962C8B-B14F-4D97-AF65-F5344CB8AC3E}">
        <p14:creationId xmlns:p14="http://schemas.microsoft.com/office/powerpoint/2010/main" val="103892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EFC8293-D874-5694-C24B-95055938DE6D}"/>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86C59FF4-9EEC-973E-6E62-3D72EEC05CE0}"/>
              </a:ext>
            </a:extLst>
          </p:cNvPr>
          <p:cNvSpPr>
            <a:spLocks noGrp="1"/>
          </p:cNvSpPr>
          <p:nvPr>
            <p:ph type="title"/>
          </p:nvPr>
        </p:nvSpPr>
        <p:spPr>
          <a:xfrm>
            <a:off x="710979" y="512622"/>
            <a:ext cx="7987748" cy="1325563"/>
          </a:xfrm>
        </p:spPr>
        <p:txBody>
          <a:bodyPr anchor="b" anchorCtr="0"/>
          <a:lstStyle>
            <a:lvl1pPr>
              <a:lnSpc>
                <a:spcPts val="4400"/>
              </a:lnSpc>
              <a:defRPr sz="3600">
                <a:solidFill>
                  <a:schemeClr val="bg2"/>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44ED42CD-D22A-2644-3742-1C14E164E526}"/>
              </a:ext>
            </a:extLst>
          </p:cNvPr>
          <p:cNvSpPr>
            <a:spLocks noGrp="1"/>
          </p:cNvSpPr>
          <p:nvPr>
            <p:ph idx="1"/>
          </p:nvPr>
        </p:nvSpPr>
        <p:spPr>
          <a:xfrm>
            <a:off x="710979" y="2008158"/>
            <a:ext cx="7987748" cy="3288361"/>
          </a:xfrm>
        </p:spPr>
        <p:txBody>
          <a:bodyPr/>
          <a:lstStyle>
            <a:lvl1pPr marL="255588" indent="-255588">
              <a:lnSpc>
                <a:spcPts val="2300"/>
              </a:lnSpc>
              <a:buFont typeface="Arial" panose="020B0604020202020204" pitchFamily="34" charset="0"/>
              <a:buChar char="•"/>
              <a:defRPr sz="1800">
                <a:solidFill>
                  <a:schemeClr val="tx2"/>
                </a:solidFill>
              </a:defRPr>
            </a:lvl1pPr>
            <a:lvl2pPr marL="457200" indent="-200025">
              <a:lnSpc>
                <a:spcPts val="2200"/>
              </a:lnSpc>
              <a:defRPr sz="1800">
                <a:solidFill>
                  <a:schemeClr val="tx2"/>
                </a:solidFill>
              </a:defRPr>
            </a:lvl2pPr>
          </a:lstStyle>
          <a:p>
            <a:pPr lvl="0"/>
            <a:r>
              <a:rPr lang="sv-SE" dirty="0"/>
              <a:t>Klicka här för att ändra format på bakgrundstexten</a:t>
            </a:r>
          </a:p>
          <a:p>
            <a:pPr lvl="1"/>
            <a:r>
              <a:rPr lang="sv-SE" dirty="0"/>
              <a:t>Nivå två</a:t>
            </a:r>
          </a:p>
        </p:txBody>
      </p:sp>
      <p:grpSp>
        <p:nvGrpSpPr>
          <p:cNvPr id="15" name="Grupp 14">
            <a:extLst>
              <a:ext uri="{FF2B5EF4-FFF2-40B4-BE49-F238E27FC236}">
                <a16:creationId xmlns:a16="http://schemas.microsoft.com/office/drawing/2014/main" id="{DF4B49DC-F708-959D-B6D1-F404DEC8C966}"/>
              </a:ext>
            </a:extLst>
          </p:cNvPr>
          <p:cNvGrpSpPr/>
          <p:nvPr userDrawn="1"/>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ADF9C1B8-62F7-F20D-FE07-87CF038B60B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A9580D3-68D7-4288-DA3C-ABC0F8BEB839}"/>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ACCFEDD9-28C8-44A7-3CA7-19AA0DD8BCF0}"/>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44E6305B-E1F7-3E45-47DD-E61A37E490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6462" y="5807348"/>
              <a:ext cx="872413" cy="750898"/>
            </a:xfrm>
            <a:prstGeom prst="rect">
              <a:avLst/>
            </a:prstGeom>
          </p:spPr>
        </p:pic>
      </p:grpSp>
    </p:spTree>
    <p:extLst>
      <p:ext uri="{BB962C8B-B14F-4D97-AF65-F5344CB8AC3E}">
        <p14:creationId xmlns:p14="http://schemas.microsoft.com/office/powerpoint/2010/main" val="273876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EFC8293-D874-5694-C24B-95055938DE6D}"/>
              </a:ext>
            </a:extLst>
          </p:cNvPr>
          <p:cNvSpPr/>
          <p:nvPr userDrawn="1"/>
        </p:nvSpPr>
        <p:spPr>
          <a:xfrm>
            <a:off x="0" y="-15433"/>
            <a:ext cx="12192000" cy="68734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44ED42CD-D22A-2644-3742-1C14E164E526}"/>
              </a:ext>
            </a:extLst>
          </p:cNvPr>
          <p:cNvSpPr>
            <a:spLocks noGrp="1"/>
          </p:cNvSpPr>
          <p:nvPr>
            <p:ph idx="1"/>
          </p:nvPr>
        </p:nvSpPr>
        <p:spPr>
          <a:xfrm>
            <a:off x="710979" y="850392"/>
            <a:ext cx="6441188" cy="4083115"/>
          </a:xfrm>
        </p:spPr>
        <p:txBody>
          <a:bodyPr/>
          <a:lstStyle>
            <a:lvl1pPr marL="255588" indent="-255588">
              <a:lnSpc>
                <a:spcPts val="2300"/>
              </a:lnSpc>
              <a:buFont typeface="Arial" panose="020B0604020202020204" pitchFamily="34" charset="0"/>
              <a:buChar char="•"/>
              <a:defRPr sz="1800">
                <a:solidFill>
                  <a:schemeClr val="tx2"/>
                </a:solidFill>
              </a:defRPr>
            </a:lvl1pPr>
            <a:lvl2pPr marL="457200" indent="-200025">
              <a:lnSpc>
                <a:spcPts val="2200"/>
              </a:lnSpc>
              <a:defRPr sz="1800">
                <a:solidFill>
                  <a:schemeClr val="tx2"/>
                </a:solidFill>
              </a:defRPr>
            </a:lvl2pPr>
          </a:lstStyle>
          <a:p>
            <a:pPr lvl="0"/>
            <a:r>
              <a:rPr lang="sv-SE" dirty="0"/>
              <a:t>Klicka här för att ändra format på bakgrundstexten</a:t>
            </a:r>
          </a:p>
          <a:p>
            <a:pPr lvl="1"/>
            <a:r>
              <a:rPr lang="sv-SE" dirty="0"/>
              <a:t>Nivå två</a:t>
            </a:r>
          </a:p>
        </p:txBody>
      </p:sp>
      <p:sp>
        <p:nvSpPr>
          <p:cNvPr id="17" name="Platshållare för innehåll 16">
            <a:extLst>
              <a:ext uri="{FF2B5EF4-FFF2-40B4-BE49-F238E27FC236}">
                <a16:creationId xmlns:a16="http://schemas.microsoft.com/office/drawing/2014/main" id="{B9062307-E9F1-7445-56E5-668A32BF787A}"/>
              </a:ext>
            </a:extLst>
          </p:cNvPr>
          <p:cNvSpPr>
            <a:spLocks noGrp="1"/>
          </p:cNvSpPr>
          <p:nvPr>
            <p:ph sz="quarter" idx="10" hasCustomPrompt="1"/>
          </p:nvPr>
        </p:nvSpPr>
        <p:spPr>
          <a:xfrm>
            <a:off x="7721600" y="1149350"/>
            <a:ext cx="3473450" cy="3168650"/>
          </a:xfrm>
        </p:spPr>
        <p:txBody>
          <a:bodyPr/>
          <a:lstStyle>
            <a:lvl1pPr marL="0" indent="0">
              <a:lnSpc>
                <a:spcPts val="3200"/>
              </a:lnSpc>
              <a:spcBef>
                <a:spcPts val="0"/>
              </a:spcBef>
              <a:buNone/>
              <a:defRPr sz="2600" i="1">
                <a:solidFill>
                  <a:schemeClr val="bg2"/>
                </a:solidFill>
              </a:defRPr>
            </a:lvl1pPr>
          </a:lstStyle>
          <a:p>
            <a:pPr lvl="0"/>
            <a:r>
              <a:rPr lang="sv-SE" dirty="0"/>
              <a:t>Text</a:t>
            </a:r>
          </a:p>
        </p:txBody>
      </p:sp>
      <p:grpSp>
        <p:nvGrpSpPr>
          <p:cNvPr id="18" name="Grupp 17">
            <a:extLst>
              <a:ext uri="{FF2B5EF4-FFF2-40B4-BE49-F238E27FC236}">
                <a16:creationId xmlns:a16="http://schemas.microsoft.com/office/drawing/2014/main" id="{57D52C9A-44B5-A3EF-C448-878F01938909}"/>
              </a:ext>
            </a:extLst>
          </p:cNvPr>
          <p:cNvGrpSpPr/>
          <p:nvPr userDrawn="1"/>
        </p:nvGrpSpPr>
        <p:grpSpPr>
          <a:xfrm>
            <a:off x="10004550" y="5506831"/>
            <a:ext cx="2187614" cy="1110752"/>
            <a:chOff x="10004550" y="5506831"/>
            <a:chExt cx="2187614" cy="1110752"/>
          </a:xfrm>
        </p:grpSpPr>
        <p:grpSp>
          <p:nvGrpSpPr>
            <p:cNvPr id="19" name="Grupp 18">
              <a:extLst>
                <a:ext uri="{FF2B5EF4-FFF2-40B4-BE49-F238E27FC236}">
                  <a16:creationId xmlns:a16="http://schemas.microsoft.com/office/drawing/2014/main" id="{04BFA930-10B9-2975-4B86-5F1945F2720A}"/>
                </a:ext>
              </a:extLst>
            </p:cNvPr>
            <p:cNvGrpSpPr/>
            <p:nvPr userDrawn="1"/>
          </p:nvGrpSpPr>
          <p:grpSpPr>
            <a:xfrm>
              <a:off x="10004550" y="5506831"/>
              <a:ext cx="2187614" cy="1110752"/>
              <a:chOff x="10042650" y="5506831"/>
              <a:chExt cx="2187614" cy="1110752"/>
            </a:xfrm>
          </p:grpSpPr>
          <p:sp>
            <p:nvSpPr>
              <p:cNvPr id="21" name="Rektangel 20">
                <a:extLst>
                  <a:ext uri="{FF2B5EF4-FFF2-40B4-BE49-F238E27FC236}">
                    <a16:creationId xmlns:a16="http://schemas.microsoft.com/office/drawing/2014/main" id="{95F2CDC6-F360-75A5-CF81-D34A209721A6}"/>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a:extLst>
                  <a:ext uri="{FF2B5EF4-FFF2-40B4-BE49-F238E27FC236}">
                    <a16:creationId xmlns:a16="http://schemas.microsoft.com/office/drawing/2014/main" id="{5B174F70-A145-287D-49E3-FE8F59459A3C}"/>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0" name="Bildobjekt 19">
              <a:extLst>
                <a:ext uri="{FF2B5EF4-FFF2-40B4-BE49-F238E27FC236}">
                  <a16:creationId xmlns:a16="http://schemas.microsoft.com/office/drawing/2014/main" id="{488272CF-FCB2-AA8A-EEE7-DF1B6BBEBA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96462" y="5807348"/>
              <a:ext cx="872413" cy="750898"/>
            </a:xfrm>
            <a:prstGeom prst="rect">
              <a:avLst/>
            </a:prstGeom>
          </p:spPr>
        </p:pic>
      </p:grpSp>
    </p:spTree>
    <p:extLst>
      <p:ext uri="{BB962C8B-B14F-4D97-AF65-F5344CB8AC3E}">
        <p14:creationId xmlns:p14="http://schemas.microsoft.com/office/powerpoint/2010/main" val="2770172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vsnittsrubrik">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9B276879-CE99-3C92-CE15-EB475BC8ADA1}"/>
              </a:ext>
            </a:extLst>
          </p:cNvPr>
          <p:cNvSpPr>
            <a:spLocks noGrp="1"/>
          </p:cNvSpPr>
          <p:nvPr>
            <p:ph type="pic" sz="quarter" idx="10"/>
          </p:nvPr>
        </p:nvSpPr>
        <p:spPr>
          <a:xfrm>
            <a:off x="0" y="0"/>
            <a:ext cx="12214225" cy="6877050"/>
          </a:xfrm>
          <a:solidFill>
            <a:schemeClr val="bg1">
              <a:lumMod val="75000"/>
            </a:schemeClr>
          </a:solidFill>
        </p:spPr>
        <p:txBody>
          <a:bodyPr tIns="252000"/>
          <a:lstStyle>
            <a:lvl1pPr marL="0" indent="0" algn="ctr">
              <a:buNone/>
              <a:defRPr sz="2000"/>
            </a:lvl1pPr>
          </a:lstStyle>
          <a:p>
            <a:endParaRPr lang="sv-SE"/>
          </a:p>
        </p:txBody>
      </p:sp>
      <p:sp>
        <p:nvSpPr>
          <p:cNvPr id="2" name="Rubrik 1">
            <a:extLst>
              <a:ext uri="{FF2B5EF4-FFF2-40B4-BE49-F238E27FC236}">
                <a16:creationId xmlns:a16="http://schemas.microsoft.com/office/drawing/2014/main" id="{D324EBB9-D0AE-3645-1B6C-8BDBA420316C}"/>
              </a:ext>
            </a:extLst>
          </p:cNvPr>
          <p:cNvSpPr>
            <a:spLocks noGrp="1"/>
          </p:cNvSpPr>
          <p:nvPr>
            <p:ph type="title"/>
          </p:nvPr>
        </p:nvSpPr>
        <p:spPr>
          <a:xfrm>
            <a:off x="1244600" y="1957388"/>
            <a:ext cx="9690100" cy="2852737"/>
          </a:xfrm>
        </p:spPr>
        <p:txBody>
          <a:bodyPr anchor="ctr" anchorCtr="0"/>
          <a:lstStyle>
            <a:lvl1pPr algn="ctr">
              <a:lnSpc>
                <a:spcPts val="4200"/>
              </a:lnSpc>
              <a:defRPr sz="3600" i="1">
                <a:solidFill>
                  <a:schemeClr val="bg1"/>
                </a:solidFill>
              </a:defRPr>
            </a:lvl1pPr>
          </a:lstStyle>
          <a:p>
            <a:r>
              <a:rPr lang="sv-SE"/>
              <a:t>Klicka här för att ändra mall för rubrikformat</a:t>
            </a:r>
          </a:p>
        </p:txBody>
      </p:sp>
      <p:sp>
        <p:nvSpPr>
          <p:cNvPr id="3" name="Platshållare för text 11">
            <a:extLst>
              <a:ext uri="{FF2B5EF4-FFF2-40B4-BE49-F238E27FC236}">
                <a16:creationId xmlns:a16="http://schemas.microsoft.com/office/drawing/2014/main" id="{315140F5-444E-E2A6-E2A2-3CBF67E03D6A}"/>
              </a:ext>
            </a:extLst>
          </p:cNvPr>
          <p:cNvSpPr>
            <a:spLocks noGrp="1"/>
          </p:cNvSpPr>
          <p:nvPr>
            <p:ph type="body" sz="quarter" idx="11" hasCustomPrompt="1"/>
          </p:nvPr>
        </p:nvSpPr>
        <p:spPr>
          <a:xfrm>
            <a:off x="-413" y="-19050"/>
            <a:ext cx="4214603" cy="1225550"/>
          </a:xfrm>
          <a:solidFill>
            <a:schemeClr val="accent4"/>
          </a:solidFill>
        </p:spPr>
        <p:txBody>
          <a:bodyPr lIns="0" tIns="108000" rIns="0" anchor="ctr" anchorCtr="0"/>
          <a:lstStyle>
            <a:lvl1pPr marL="0" indent="0" algn="ctr">
              <a:lnSpc>
                <a:spcPts val="4400"/>
              </a:lnSpc>
              <a:buNone/>
              <a:defRPr sz="3800" b="1" cap="none" baseline="0">
                <a:solidFill>
                  <a:schemeClr val="bg2"/>
                </a:solidFill>
              </a:defRPr>
            </a:lvl1pPr>
          </a:lstStyle>
          <a:p>
            <a:pPr lvl="0"/>
            <a:r>
              <a:rPr lang="sv-SE" dirty="0"/>
              <a:t>Text</a:t>
            </a:r>
          </a:p>
        </p:txBody>
      </p:sp>
    </p:spTree>
    <p:extLst>
      <p:ext uri="{BB962C8B-B14F-4D97-AF65-F5344CB8AC3E}">
        <p14:creationId xmlns:p14="http://schemas.microsoft.com/office/powerpoint/2010/main" val="2936971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1FEE07E-3A54-E753-ACAF-9C8DDB4AFDE6}"/>
              </a:ext>
            </a:extLst>
          </p:cNvPr>
          <p:cNvSpPr/>
          <p:nvPr userDrawn="1"/>
        </p:nvSpPr>
        <p:spPr>
          <a:xfrm>
            <a:off x="0" y="-6350"/>
            <a:ext cx="12192000" cy="6864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E3A2A7A5-3E9B-267B-DB78-AD635867C3FC}"/>
              </a:ext>
            </a:extLst>
          </p:cNvPr>
          <p:cNvSpPr/>
          <p:nvPr userDrawn="1"/>
        </p:nvSpPr>
        <p:spPr>
          <a:xfrm>
            <a:off x="4578351" y="-15433"/>
            <a:ext cx="7613649" cy="5521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C4223D4D-3652-AF51-BFDB-2F604C9F6BF2}"/>
              </a:ext>
            </a:extLst>
          </p:cNvPr>
          <p:cNvSpPr>
            <a:spLocks noGrp="1"/>
          </p:cNvSpPr>
          <p:nvPr>
            <p:ph type="ctrTitle"/>
          </p:nvPr>
        </p:nvSpPr>
        <p:spPr>
          <a:xfrm>
            <a:off x="0" y="1329138"/>
            <a:ext cx="6597649" cy="3261912"/>
          </a:xfrm>
          <a:solidFill>
            <a:schemeClr val="tx2">
              <a:alpha val="90000"/>
            </a:schemeClr>
          </a:solidFill>
        </p:spPr>
        <p:txBody>
          <a:bodyPr lIns="756000" tIns="0" bIns="0" anchor="ctr" anchorCtr="0">
            <a:noAutofit/>
          </a:bodyPr>
          <a:lstStyle>
            <a:lvl1pPr algn="l">
              <a:lnSpc>
                <a:spcPts val="4500"/>
              </a:lnSpc>
              <a:defRPr sz="3700" b="0" i="1" cap="none" baseline="0">
                <a:solidFill>
                  <a:schemeClr val="bg1"/>
                </a:solidFill>
              </a:defRPr>
            </a:lvl1pPr>
          </a:lstStyle>
          <a:p>
            <a:r>
              <a:rPr lang="sv-SE" dirty="0"/>
              <a:t>Klicka här för att ändra mall för rubrikformat</a:t>
            </a:r>
          </a:p>
        </p:txBody>
      </p:sp>
      <p:grpSp>
        <p:nvGrpSpPr>
          <p:cNvPr id="10" name="Grupp 9">
            <a:extLst>
              <a:ext uri="{FF2B5EF4-FFF2-40B4-BE49-F238E27FC236}">
                <a16:creationId xmlns:a16="http://schemas.microsoft.com/office/drawing/2014/main" id="{26CD0360-13AA-5080-6338-7E950D3C699D}"/>
              </a:ext>
            </a:extLst>
          </p:cNvPr>
          <p:cNvGrpSpPr/>
          <p:nvPr userDrawn="1"/>
        </p:nvGrpSpPr>
        <p:grpSpPr>
          <a:xfrm>
            <a:off x="0" y="-15433"/>
            <a:ext cx="1377207" cy="1344571"/>
            <a:chOff x="1402912" y="0"/>
            <a:chExt cx="1377207" cy="1344571"/>
          </a:xfrm>
        </p:grpSpPr>
        <p:sp>
          <p:nvSpPr>
            <p:cNvPr id="11" name="Rektangel 10">
              <a:extLst>
                <a:ext uri="{FF2B5EF4-FFF2-40B4-BE49-F238E27FC236}">
                  <a16:creationId xmlns:a16="http://schemas.microsoft.com/office/drawing/2014/main" id="{D42F0F71-372F-B9FD-886E-903D3B4644D2}"/>
                </a:ext>
              </a:extLst>
            </p:cNvPr>
            <p:cNvSpPr/>
            <p:nvPr userDrawn="1"/>
          </p:nvSpPr>
          <p:spPr>
            <a:xfrm>
              <a:off x="1402912" y="0"/>
              <a:ext cx="1377207" cy="1344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7A2E1719-9B74-182B-D0B9-CC2F9C614D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659" t="20322" r="36008" b="62319"/>
            <a:stretch/>
          </p:blipFill>
          <p:spPr>
            <a:xfrm>
              <a:off x="1587500" y="234949"/>
              <a:ext cx="1003300" cy="787401"/>
            </a:xfrm>
            <a:prstGeom prst="rect">
              <a:avLst/>
            </a:prstGeom>
          </p:spPr>
        </p:pic>
      </p:grpSp>
      <p:grpSp>
        <p:nvGrpSpPr>
          <p:cNvPr id="13" name="Grupp 12">
            <a:extLst>
              <a:ext uri="{FF2B5EF4-FFF2-40B4-BE49-F238E27FC236}">
                <a16:creationId xmlns:a16="http://schemas.microsoft.com/office/drawing/2014/main" id="{F1191AEE-F008-51D5-0052-28BCE84BED82}"/>
              </a:ext>
            </a:extLst>
          </p:cNvPr>
          <p:cNvGrpSpPr/>
          <p:nvPr userDrawn="1"/>
        </p:nvGrpSpPr>
        <p:grpSpPr>
          <a:xfrm>
            <a:off x="10004550" y="5506831"/>
            <a:ext cx="2187614" cy="1110752"/>
            <a:chOff x="10004550" y="5506831"/>
            <a:chExt cx="2187614" cy="1110752"/>
          </a:xfrm>
        </p:grpSpPr>
        <p:grpSp>
          <p:nvGrpSpPr>
            <p:cNvPr id="14" name="Grupp 13">
              <a:extLst>
                <a:ext uri="{FF2B5EF4-FFF2-40B4-BE49-F238E27FC236}">
                  <a16:creationId xmlns:a16="http://schemas.microsoft.com/office/drawing/2014/main" id="{3F880C8C-6FC9-3A51-4E1F-D2A4602388F2}"/>
                </a:ext>
              </a:extLst>
            </p:cNvPr>
            <p:cNvGrpSpPr/>
            <p:nvPr userDrawn="1"/>
          </p:nvGrpSpPr>
          <p:grpSpPr>
            <a:xfrm>
              <a:off x="10004550" y="5506831"/>
              <a:ext cx="2187614" cy="1110752"/>
              <a:chOff x="10042650" y="5506831"/>
              <a:chExt cx="2187614" cy="1110752"/>
            </a:xfrm>
          </p:grpSpPr>
          <p:sp>
            <p:nvSpPr>
              <p:cNvPr id="16" name="Rektangel 15">
                <a:extLst>
                  <a:ext uri="{FF2B5EF4-FFF2-40B4-BE49-F238E27FC236}">
                    <a16:creationId xmlns:a16="http://schemas.microsoft.com/office/drawing/2014/main" id="{842A9A62-B3E1-54BD-0E6F-2B2C91BBE716}"/>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6315E2AD-2D5C-3537-9EFA-709C410F193F}"/>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5" name="Bildobjekt 14">
              <a:extLst>
                <a:ext uri="{FF2B5EF4-FFF2-40B4-BE49-F238E27FC236}">
                  <a16:creationId xmlns:a16="http://schemas.microsoft.com/office/drawing/2014/main" id="{07D23F83-4655-7672-CF52-D83C5FADFC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5682" y="5807348"/>
              <a:ext cx="872413" cy="750898"/>
            </a:xfrm>
            <a:prstGeom prst="rect">
              <a:avLst/>
            </a:prstGeom>
          </p:spPr>
        </p:pic>
      </p:grpSp>
    </p:spTree>
    <p:extLst>
      <p:ext uri="{BB962C8B-B14F-4D97-AF65-F5344CB8AC3E}">
        <p14:creationId xmlns:p14="http://schemas.microsoft.com/office/powerpoint/2010/main" val="62387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20976A-6072-4C62-05C5-EA7804D91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9ED74227-AE9D-B31D-F1F0-99C5DDDB1FE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69AD1436-3637-CE32-D883-623F6402EB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D387E-1B8C-47F7-A691-AF93A36D11A7}" type="datetimeFigureOut">
              <a:rPr lang="sv-SE" smtClean="0"/>
              <a:t>2025-04-03</a:t>
            </a:fld>
            <a:endParaRPr lang="sv-SE"/>
          </a:p>
        </p:txBody>
      </p:sp>
      <p:sp>
        <p:nvSpPr>
          <p:cNvPr id="5" name="Platshållare för sidfot 4">
            <a:extLst>
              <a:ext uri="{FF2B5EF4-FFF2-40B4-BE49-F238E27FC236}">
                <a16:creationId xmlns:a16="http://schemas.microsoft.com/office/drawing/2014/main" id="{3510C1F1-3BC2-1380-0FBD-37331A464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3B775DE3-8ACD-0916-195C-F9ACBE2CFC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750B8-4326-40B6-94EB-DE554860BEA0}" type="slidenum">
              <a:rPr lang="sv-SE" smtClean="0"/>
              <a:t>‹#›</a:t>
            </a:fld>
            <a:endParaRPr lang="sv-SE"/>
          </a:p>
        </p:txBody>
      </p:sp>
    </p:spTree>
    <p:extLst>
      <p:ext uri="{BB962C8B-B14F-4D97-AF65-F5344CB8AC3E}">
        <p14:creationId xmlns:p14="http://schemas.microsoft.com/office/powerpoint/2010/main" val="49040431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1" r:id="rId3"/>
    <p:sldLayoutId id="2147483657" r:id="rId4"/>
    <p:sldLayoutId id="2147483658" r:id="rId5"/>
    <p:sldLayoutId id="2147483650" r:id="rId6"/>
    <p:sldLayoutId id="2147483660" r:id="rId7"/>
    <p:sldLayoutId id="2147483661" r:id="rId8"/>
    <p:sldLayoutId id="2147483659" r:id="rId9"/>
    <p:sldLayoutId id="2147483654" r:id="rId10"/>
    <p:sldLayoutId id="2147483655" r:id="rId11"/>
    <p:sldLayoutId id="2147483662"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Noto Sans" panose="020B0502040504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www.regeringen.se/contentassets/27340f3a96404791bf2c2b6011f98778/sou-2022_70_volym-1.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roks.se/hittaenjour"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hyperlink" Target="https://www.hedersfortryck.s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B3F243-ADB9-B829-4E1E-1B60E0B95A8F}"/>
              </a:ext>
            </a:extLst>
          </p:cNvPr>
          <p:cNvSpPr>
            <a:spLocks noGrp="1"/>
          </p:cNvSpPr>
          <p:nvPr>
            <p:ph type="ctrTitle"/>
          </p:nvPr>
        </p:nvSpPr>
        <p:spPr>
          <a:xfrm>
            <a:off x="673397" y="1576680"/>
            <a:ext cx="9023495" cy="1373777"/>
          </a:xfrm>
        </p:spPr>
        <p:txBody>
          <a:bodyPr/>
          <a:lstStyle/>
          <a:p>
            <a:r>
              <a:rPr lang="sv-SE" sz="4400" dirty="0"/>
              <a:t>våldsprevention </a:t>
            </a:r>
          </a:p>
        </p:txBody>
      </p:sp>
      <p:sp>
        <p:nvSpPr>
          <p:cNvPr id="3" name="Underrubrik 2">
            <a:extLst>
              <a:ext uri="{FF2B5EF4-FFF2-40B4-BE49-F238E27FC236}">
                <a16:creationId xmlns:a16="http://schemas.microsoft.com/office/drawing/2014/main" id="{04EDB188-C5DC-8682-CFA8-F8DCD00B7326}"/>
              </a:ext>
            </a:extLst>
          </p:cNvPr>
          <p:cNvSpPr>
            <a:spLocks noGrp="1"/>
          </p:cNvSpPr>
          <p:nvPr>
            <p:ph type="subTitle" idx="1"/>
          </p:nvPr>
        </p:nvSpPr>
        <p:spPr>
          <a:xfrm flipH="1" flipV="1">
            <a:off x="-4252511" y="3533108"/>
            <a:ext cx="138256" cy="45719"/>
          </a:xfrm>
        </p:spPr>
        <p:txBody>
          <a:bodyPr/>
          <a:lstStyle/>
          <a:p>
            <a:endParaRPr lang="sv-SE" dirty="0"/>
          </a:p>
        </p:txBody>
      </p:sp>
      <p:pic>
        <p:nvPicPr>
          <p:cNvPr id="1026" name="Picture 2" descr="Fritidsledarskolorna">
            <a:extLst>
              <a:ext uri="{FF2B5EF4-FFF2-40B4-BE49-F238E27FC236}">
                <a16:creationId xmlns:a16="http://schemas.microsoft.com/office/drawing/2014/main" id="{8F1DECE9-023B-52A3-7493-DA1F32761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24" y="3221595"/>
            <a:ext cx="5111827" cy="116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86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tshållare för bild 17" descr="En bild som visar utomhus, silhuett&#10;&#10;Automatiskt genererad beskrivning">
            <a:extLst>
              <a:ext uri="{FF2B5EF4-FFF2-40B4-BE49-F238E27FC236}">
                <a16:creationId xmlns:a16="http://schemas.microsoft.com/office/drawing/2014/main" id="{BF0CE971-CDC8-FB8D-981E-87B2C203032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a:xfrm>
            <a:off x="1" y="0"/>
            <a:ext cx="12192000" cy="6877050"/>
          </a:xfrm>
        </p:spPr>
      </p:pic>
      <p:grpSp>
        <p:nvGrpSpPr>
          <p:cNvPr id="19" name="Grupp 18">
            <a:extLst>
              <a:ext uri="{FF2B5EF4-FFF2-40B4-BE49-F238E27FC236}">
                <a16:creationId xmlns:a16="http://schemas.microsoft.com/office/drawing/2014/main" id="{2055151E-927B-ECE8-43CE-40889B673FC5}"/>
              </a:ext>
            </a:extLst>
          </p:cNvPr>
          <p:cNvGrpSpPr/>
          <p:nvPr/>
        </p:nvGrpSpPr>
        <p:grpSpPr>
          <a:xfrm>
            <a:off x="10004550" y="5506831"/>
            <a:ext cx="2187614" cy="1110752"/>
            <a:chOff x="10004550" y="5506831"/>
            <a:chExt cx="2187614" cy="1110752"/>
          </a:xfrm>
        </p:grpSpPr>
        <p:grpSp>
          <p:nvGrpSpPr>
            <p:cNvPr id="20" name="Grupp 19">
              <a:extLst>
                <a:ext uri="{FF2B5EF4-FFF2-40B4-BE49-F238E27FC236}">
                  <a16:creationId xmlns:a16="http://schemas.microsoft.com/office/drawing/2014/main" id="{EDC11F9A-FB55-0640-7E6E-F1A0DA6DBDAA}"/>
                </a:ext>
              </a:extLst>
            </p:cNvPr>
            <p:cNvGrpSpPr/>
            <p:nvPr userDrawn="1"/>
          </p:nvGrpSpPr>
          <p:grpSpPr>
            <a:xfrm>
              <a:off x="10004550" y="5506831"/>
              <a:ext cx="2187614" cy="1110752"/>
              <a:chOff x="10042650" y="5506831"/>
              <a:chExt cx="2187614" cy="1110752"/>
            </a:xfrm>
          </p:grpSpPr>
          <p:sp>
            <p:nvSpPr>
              <p:cNvPr id="22" name="Rektangel 21">
                <a:extLst>
                  <a:ext uri="{FF2B5EF4-FFF2-40B4-BE49-F238E27FC236}">
                    <a16:creationId xmlns:a16="http://schemas.microsoft.com/office/drawing/2014/main" id="{486AC09E-6792-D7C7-FF90-83048BF8572B}"/>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ktangel 22">
                <a:extLst>
                  <a:ext uri="{FF2B5EF4-FFF2-40B4-BE49-F238E27FC236}">
                    <a16:creationId xmlns:a16="http://schemas.microsoft.com/office/drawing/2014/main" id="{A1E7E668-A3B2-44DA-2E72-C475044DE7FB}"/>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Bildobjekt 20">
              <a:extLst>
                <a:ext uri="{FF2B5EF4-FFF2-40B4-BE49-F238E27FC236}">
                  <a16:creationId xmlns:a16="http://schemas.microsoft.com/office/drawing/2014/main" id="{766FB798-38A5-E68A-DA21-4E02C71E93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
        <p:nvSpPr>
          <p:cNvPr id="8" name="Platshållare för text 3">
            <a:extLst>
              <a:ext uri="{FF2B5EF4-FFF2-40B4-BE49-F238E27FC236}">
                <a16:creationId xmlns:a16="http://schemas.microsoft.com/office/drawing/2014/main" id="{5CE2B8DC-F797-F731-BECA-B27F81D2A35C}"/>
              </a:ext>
            </a:extLst>
          </p:cNvPr>
          <p:cNvSpPr txBox="1">
            <a:spLocks/>
          </p:cNvSpPr>
          <p:nvPr/>
        </p:nvSpPr>
        <p:spPr>
          <a:xfrm>
            <a:off x="1158021" y="1925415"/>
            <a:ext cx="4539822" cy="19320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600" b="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sv-SE" i="0" dirty="0"/>
              <a:t>Du ska veta hur du bör</a:t>
            </a:r>
          </a:p>
          <a:p>
            <a:pPr algn="l"/>
            <a:r>
              <a:rPr lang="sv-SE" i="0" dirty="0"/>
              <a:t>agera om du misstänker</a:t>
            </a:r>
          </a:p>
          <a:p>
            <a:pPr algn="l"/>
            <a:r>
              <a:rPr lang="sv-SE" i="0" dirty="0"/>
              <a:t>eller upptäcker våld</a:t>
            </a:r>
          </a:p>
        </p:txBody>
      </p:sp>
      <p:sp>
        <p:nvSpPr>
          <p:cNvPr id="9" name="Platshållare för text 4">
            <a:extLst>
              <a:ext uri="{FF2B5EF4-FFF2-40B4-BE49-F238E27FC236}">
                <a16:creationId xmlns:a16="http://schemas.microsoft.com/office/drawing/2014/main" id="{ED12A452-9E31-D872-74B9-023389785325}"/>
              </a:ext>
            </a:extLst>
          </p:cNvPr>
          <p:cNvSpPr txBox="1">
            <a:spLocks/>
          </p:cNvSpPr>
          <p:nvPr/>
        </p:nvSpPr>
        <p:spPr>
          <a:xfrm>
            <a:off x="7064625" y="1925415"/>
            <a:ext cx="3760594" cy="17571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600" b="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sv-SE" i="0" dirty="0"/>
              <a:t>Det är viktigt att</a:t>
            </a:r>
          </a:p>
          <a:p>
            <a:pPr algn="l">
              <a:tabLst>
                <a:tab pos="2665413" algn="l"/>
              </a:tabLst>
            </a:pPr>
            <a:r>
              <a:rPr lang="sv-SE" i="0" dirty="0"/>
              <a:t>ha kunskap om</a:t>
            </a:r>
          </a:p>
          <a:p>
            <a:pPr algn="l"/>
            <a:r>
              <a:rPr lang="sv-SE" i="0" dirty="0"/>
              <a:t>våldets uttryck</a:t>
            </a:r>
          </a:p>
        </p:txBody>
      </p:sp>
      <p:sp>
        <p:nvSpPr>
          <p:cNvPr id="10" name="Platshållare för text 5">
            <a:extLst>
              <a:ext uri="{FF2B5EF4-FFF2-40B4-BE49-F238E27FC236}">
                <a16:creationId xmlns:a16="http://schemas.microsoft.com/office/drawing/2014/main" id="{48E985ED-18ED-99E0-6A23-E418BB99A79F}"/>
              </a:ext>
            </a:extLst>
          </p:cNvPr>
          <p:cNvSpPr txBox="1">
            <a:spLocks/>
          </p:cNvSpPr>
          <p:nvPr/>
        </p:nvSpPr>
        <p:spPr>
          <a:xfrm>
            <a:off x="3848258" y="4628260"/>
            <a:ext cx="3760594" cy="17571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600" b="0" i="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i="0" dirty="0"/>
              <a:t>Du kan göra skillnad!</a:t>
            </a:r>
          </a:p>
        </p:txBody>
      </p:sp>
    </p:spTree>
    <p:extLst>
      <p:ext uri="{BB962C8B-B14F-4D97-AF65-F5344CB8AC3E}">
        <p14:creationId xmlns:p14="http://schemas.microsoft.com/office/powerpoint/2010/main" val="2126653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42AFF917-62DC-BA56-69AC-248A2FCFBC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3" name="Rubrik 2">
            <a:extLst>
              <a:ext uri="{FF2B5EF4-FFF2-40B4-BE49-F238E27FC236}">
                <a16:creationId xmlns:a16="http://schemas.microsoft.com/office/drawing/2014/main" id="{8AE34669-FFC1-9E03-552D-6071830FE34B}"/>
              </a:ext>
            </a:extLst>
          </p:cNvPr>
          <p:cNvSpPr>
            <a:spLocks noGrp="1"/>
          </p:cNvSpPr>
          <p:nvPr>
            <p:ph type="title"/>
          </p:nvPr>
        </p:nvSpPr>
        <p:spPr/>
        <p:txBody>
          <a:bodyPr/>
          <a:lstStyle/>
          <a:p>
            <a:r>
              <a:rPr lang="sv-SE" dirty="0"/>
              <a:t>Vad är våld?</a:t>
            </a:r>
            <a:br>
              <a:rPr lang="sv-SE" dirty="0"/>
            </a:br>
            <a:r>
              <a:rPr lang="sv-SE" dirty="0"/>
              <a:t> </a:t>
            </a:r>
            <a:br>
              <a:rPr lang="sv-SE" dirty="0"/>
            </a:br>
            <a:r>
              <a:rPr lang="sv-SE" dirty="0"/>
              <a:t>Definitioner och begrepp </a:t>
            </a:r>
          </a:p>
        </p:txBody>
      </p:sp>
      <p:sp>
        <p:nvSpPr>
          <p:cNvPr id="4" name="Platshållare för text 3">
            <a:extLst>
              <a:ext uri="{FF2B5EF4-FFF2-40B4-BE49-F238E27FC236}">
                <a16:creationId xmlns:a16="http://schemas.microsoft.com/office/drawing/2014/main" id="{4AA88D16-4016-5636-C742-1D6C1DDBD21C}"/>
              </a:ext>
            </a:extLst>
          </p:cNvPr>
          <p:cNvSpPr>
            <a:spLocks noGrp="1"/>
          </p:cNvSpPr>
          <p:nvPr>
            <p:ph type="body" sz="quarter" idx="11"/>
          </p:nvPr>
        </p:nvSpPr>
        <p:spPr>
          <a:xfrm>
            <a:off x="-413" y="-19050"/>
            <a:ext cx="6096413" cy="1225550"/>
          </a:xfrm>
        </p:spPr>
        <p:txBody>
          <a:bodyPr/>
          <a:lstStyle/>
          <a:p>
            <a:r>
              <a:rPr lang="sv-SE" dirty="0"/>
              <a:t>Inledande reflektion</a:t>
            </a:r>
          </a:p>
        </p:txBody>
      </p:sp>
      <p:grpSp>
        <p:nvGrpSpPr>
          <p:cNvPr id="5" name="Grupp 4">
            <a:extLst>
              <a:ext uri="{FF2B5EF4-FFF2-40B4-BE49-F238E27FC236}">
                <a16:creationId xmlns:a16="http://schemas.microsoft.com/office/drawing/2014/main" id="{95D05526-AC41-B798-88A1-958882B7F0E6}"/>
              </a:ext>
            </a:extLst>
          </p:cNvPr>
          <p:cNvGrpSpPr/>
          <p:nvPr/>
        </p:nvGrpSpPr>
        <p:grpSpPr>
          <a:xfrm>
            <a:off x="10004550" y="5506831"/>
            <a:ext cx="2187614" cy="1110752"/>
            <a:chOff x="10004550" y="5506831"/>
            <a:chExt cx="2187614" cy="1110752"/>
          </a:xfrm>
        </p:grpSpPr>
        <p:grpSp>
          <p:nvGrpSpPr>
            <p:cNvPr id="6" name="Grupp 5">
              <a:extLst>
                <a:ext uri="{FF2B5EF4-FFF2-40B4-BE49-F238E27FC236}">
                  <a16:creationId xmlns:a16="http://schemas.microsoft.com/office/drawing/2014/main" id="{3172B73A-95AB-6835-F9ED-38F8C404BB1E}"/>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0189B102-54E6-E4AB-512F-E1A0DC419CD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BCC75A5D-2A6F-58A4-8A74-F77C27CD8A2A}"/>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19A98480-87EE-ED4A-437F-11195E1D65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86840" y="5807348"/>
              <a:ext cx="872413" cy="750898"/>
            </a:xfrm>
            <a:prstGeom prst="rect">
              <a:avLst/>
            </a:prstGeom>
          </p:spPr>
        </p:pic>
      </p:grpSp>
    </p:spTree>
    <p:extLst>
      <p:ext uri="{BB962C8B-B14F-4D97-AF65-F5344CB8AC3E}">
        <p14:creationId xmlns:p14="http://schemas.microsoft.com/office/powerpoint/2010/main" val="3080921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8" y="466710"/>
            <a:ext cx="7987748" cy="1325563"/>
          </a:xfrm>
        </p:spPr>
        <p:txBody>
          <a:bodyPr/>
          <a:lstStyle/>
          <a:p>
            <a:r>
              <a:rPr lang="sv-SE" dirty="0"/>
              <a:t>Definitioner och begrepp –</a:t>
            </a:r>
            <a:br>
              <a:rPr lang="sv-SE" dirty="0"/>
            </a:br>
            <a:r>
              <a:rPr lang="sv-SE" dirty="0"/>
              <a:t>Olika typer av våld</a:t>
            </a:r>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8" y="2364566"/>
            <a:ext cx="8433021" cy="3363942"/>
          </a:xfrm>
        </p:spPr>
        <p:txBody>
          <a:bodyPr/>
          <a:lstStyle/>
          <a:p>
            <a:pPr>
              <a:lnSpc>
                <a:spcPct val="110000"/>
              </a:lnSpc>
            </a:pPr>
            <a:r>
              <a:rPr lang="sv-SE" b="1" dirty="0"/>
              <a:t>Fysiskt våld </a:t>
            </a:r>
            <a:r>
              <a:rPr lang="sv-SE" dirty="0"/>
              <a:t>– slag, sparkar, stryptag</a:t>
            </a:r>
          </a:p>
          <a:p>
            <a:pPr>
              <a:lnSpc>
                <a:spcPct val="110000"/>
              </a:lnSpc>
            </a:pPr>
            <a:r>
              <a:rPr lang="sv-SE" b="1" dirty="0"/>
              <a:t>Psykiskt våld </a:t>
            </a:r>
            <a:r>
              <a:rPr lang="sv-SE" dirty="0"/>
              <a:t>– verbala kränkningar, kontroll, hot, nedsättande kommentarer, förlöjliganden, tvång, trakasserier och social isolering</a:t>
            </a:r>
          </a:p>
          <a:p>
            <a:pPr>
              <a:lnSpc>
                <a:spcPct val="110000"/>
              </a:lnSpc>
            </a:pPr>
            <a:r>
              <a:rPr lang="sv-SE" b="1" dirty="0"/>
              <a:t>Sexuellt våld </a:t>
            </a:r>
            <a:r>
              <a:rPr lang="sv-SE" dirty="0"/>
              <a:t>– påtvingad sexuell handling, våldtäkt</a:t>
            </a:r>
          </a:p>
          <a:p>
            <a:pPr>
              <a:lnSpc>
                <a:spcPct val="110000"/>
              </a:lnSpc>
            </a:pPr>
            <a:r>
              <a:rPr lang="sv-SE" b="1" dirty="0"/>
              <a:t>Försummelse</a:t>
            </a:r>
            <a:r>
              <a:rPr lang="sv-SE" dirty="0"/>
              <a:t> – omsorgssvikt av personer med behov av stöd och vård. Till exempel till barn, äldre och personer med funktionsnedsättning</a:t>
            </a:r>
          </a:p>
          <a:p>
            <a:pPr>
              <a:lnSpc>
                <a:spcPct val="110000"/>
              </a:lnSpc>
            </a:pPr>
            <a:r>
              <a:rPr lang="sv-SE" b="1" dirty="0"/>
              <a:t>Digitalt våld </a:t>
            </a:r>
            <a:r>
              <a:rPr lang="sv-SE" dirty="0"/>
              <a:t>– hotfulla eller kränkande sms eller kontroll av hur någon förflyttar sig via GPS</a:t>
            </a:r>
          </a:p>
          <a:p>
            <a:pPr marL="0" indent="0">
              <a:buNone/>
            </a:pPr>
            <a:endParaRPr lang="sv-SE" dirty="0"/>
          </a:p>
        </p:txBody>
      </p:sp>
    </p:spTree>
    <p:extLst>
      <p:ext uri="{BB962C8B-B14F-4D97-AF65-F5344CB8AC3E}">
        <p14:creationId xmlns:p14="http://schemas.microsoft.com/office/powerpoint/2010/main" val="114870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inomhus&#10;&#10;Automatiskt genererad beskrivning">
            <a:extLst>
              <a:ext uri="{FF2B5EF4-FFF2-40B4-BE49-F238E27FC236}">
                <a16:creationId xmlns:a16="http://schemas.microsoft.com/office/drawing/2014/main" id="{449011DB-7508-3DA0-5486-2BE82B4A1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234" y="0"/>
            <a:ext cx="4288765" cy="4457700"/>
          </a:xfrm>
          <a:prstGeom prst="rect">
            <a:avLst/>
          </a:prstGeom>
        </p:spPr>
      </p:pic>
      <p:sp>
        <p:nvSpPr>
          <p:cNvPr id="10" name="Platshållare för innehåll 9">
            <a:extLst>
              <a:ext uri="{FF2B5EF4-FFF2-40B4-BE49-F238E27FC236}">
                <a16:creationId xmlns:a16="http://schemas.microsoft.com/office/drawing/2014/main" id="{CD959D4C-6F2A-513E-BF1C-F91BD2C9FC5D}"/>
              </a:ext>
            </a:extLst>
          </p:cNvPr>
          <p:cNvSpPr>
            <a:spLocks noGrp="1"/>
          </p:cNvSpPr>
          <p:nvPr>
            <p:ph idx="1"/>
          </p:nvPr>
        </p:nvSpPr>
        <p:spPr>
          <a:xfrm>
            <a:off x="691929" y="780542"/>
            <a:ext cx="5956521" cy="4543933"/>
          </a:xfrm>
        </p:spPr>
        <p:txBody>
          <a:bodyPr/>
          <a:lstStyle/>
          <a:p>
            <a:pPr>
              <a:lnSpc>
                <a:spcPct val="110000"/>
              </a:lnSpc>
            </a:pPr>
            <a:r>
              <a:rPr lang="sv-SE" b="1" dirty="0"/>
              <a:t>Ekonomiskt våld </a:t>
            </a:r>
            <a:r>
              <a:rPr lang="sv-SE" dirty="0"/>
              <a:t>– begränsningar av gemensamma ekonomiska tillgångar eller att tvinga någon att utföra ekonomiska olagligheter</a:t>
            </a:r>
          </a:p>
          <a:p>
            <a:pPr>
              <a:lnSpc>
                <a:spcPct val="110000"/>
              </a:lnSpc>
            </a:pPr>
            <a:r>
              <a:rPr lang="sv-SE" b="1" dirty="0"/>
              <a:t>Materiellt våld </a:t>
            </a:r>
            <a:r>
              <a:rPr lang="sv-SE" dirty="0"/>
              <a:t>– förstörelse eller stöld av den utsattas personliga tillhörigheter.</a:t>
            </a:r>
          </a:p>
          <a:p>
            <a:pPr>
              <a:lnSpc>
                <a:spcPct val="110000"/>
              </a:lnSpc>
            </a:pPr>
            <a:r>
              <a:rPr lang="sv-SE" b="1" dirty="0"/>
              <a:t>Hedersrelaterat våld och förtryck </a:t>
            </a:r>
            <a:r>
              <a:rPr lang="sv-SE" dirty="0"/>
              <a:t>– våld och hot som begränsar en persons handlingsutrymme eller rätt att själv välja partner. Det handlar om att upprätthålla gemensamma normer och värderingar som råder inom familjen/släkten/kollektivet. Detta innebär att individens valmöjligheter är begränsade till det som anses gynna familjen eller släkten, eftersom individens agerande påverkar hela familjens/släktens/kollektivets anseende eller heder.</a:t>
            </a:r>
          </a:p>
        </p:txBody>
      </p:sp>
    </p:spTree>
    <p:extLst>
      <p:ext uri="{BB962C8B-B14F-4D97-AF65-F5344CB8AC3E}">
        <p14:creationId xmlns:p14="http://schemas.microsoft.com/office/powerpoint/2010/main" val="2572503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2AB63054-3CCE-F6D4-C603-4B83FBB30F52}"/>
              </a:ext>
            </a:extLst>
          </p:cNvPr>
          <p:cNvGraphicFramePr>
            <a:graphicFrameLocks noGrp="1"/>
          </p:cNvGraphicFramePr>
          <p:nvPr>
            <p:ph idx="1"/>
            <p:extLst>
              <p:ext uri="{D42A27DB-BD31-4B8C-83A1-F6EECF244321}">
                <p14:modId xmlns:p14="http://schemas.microsoft.com/office/powerpoint/2010/main" val="1663140681"/>
              </p:ext>
            </p:extLst>
          </p:nvPr>
        </p:nvGraphicFramePr>
        <p:xfrm>
          <a:off x="545897" y="1101093"/>
          <a:ext cx="7010400" cy="5269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ubrik 1">
            <a:extLst>
              <a:ext uri="{FF2B5EF4-FFF2-40B4-BE49-F238E27FC236}">
                <a16:creationId xmlns:a16="http://schemas.microsoft.com/office/drawing/2014/main" id="{EE40F21B-F2C5-78E7-5405-099425F84529}"/>
              </a:ext>
            </a:extLst>
          </p:cNvPr>
          <p:cNvSpPr txBox="1">
            <a:spLocks/>
          </p:cNvSpPr>
          <p:nvPr/>
        </p:nvSpPr>
        <p:spPr>
          <a:xfrm>
            <a:off x="3842485" y="188118"/>
            <a:ext cx="7987748"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Noto Sans" panose="020B0502040504020204" pitchFamily="34" charset="0"/>
                <a:cs typeface="Arial" panose="020B0604020202020204" pitchFamily="34" charset="0"/>
              </a:defRPr>
            </a:lvl1pPr>
          </a:lstStyle>
          <a:p>
            <a:r>
              <a:rPr lang="sv-SE" dirty="0"/>
              <a:t>Våldspyramiden </a:t>
            </a:r>
          </a:p>
        </p:txBody>
      </p:sp>
      <p:sp>
        <p:nvSpPr>
          <p:cNvPr id="6" name="Platshållare för innehåll 9">
            <a:extLst>
              <a:ext uri="{FF2B5EF4-FFF2-40B4-BE49-F238E27FC236}">
                <a16:creationId xmlns:a16="http://schemas.microsoft.com/office/drawing/2014/main" id="{514C0CB0-C9A2-30C9-26B0-BCC7BF5D384F}"/>
              </a:ext>
            </a:extLst>
          </p:cNvPr>
          <p:cNvSpPr txBox="1">
            <a:spLocks/>
          </p:cNvSpPr>
          <p:nvPr/>
        </p:nvSpPr>
        <p:spPr>
          <a:xfrm>
            <a:off x="6976997" y="1281583"/>
            <a:ext cx="5215003" cy="4543933"/>
          </a:xfrm>
          <a:prstGeom prst="rect">
            <a:avLst/>
          </a:prstGeom>
        </p:spPr>
        <p:txBody>
          <a:bodyPr vert="horz" lIns="91440" tIns="45720" rIns="91440" bIns="45720" rtlCol="0">
            <a:noAutofit/>
          </a:bodyPr>
          <a:lstStyle>
            <a:lvl1pPr marL="255588" indent="-255588" algn="l" defTabSz="914400" rtl="0" eaLnBrk="1" latinLnBrk="0" hangingPunct="1">
              <a:lnSpc>
                <a:spcPts val="2300"/>
              </a:lnSpc>
              <a:spcBef>
                <a:spcPts val="10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457200" indent="-200025" algn="l" defTabSz="914400" rtl="0" eaLnBrk="1" latinLnBrk="0" hangingPunct="1">
              <a:lnSpc>
                <a:spcPts val="22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sv-SE" dirty="0"/>
              <a:t>Forskning visar att insatser mot lindrigt våld också minskar grovt våld.</a:t>
            </a:r>
          </a:p>
        </p:txBody>
      </p:sp>
      <p:pic>
        <p:nvPicPr>
          <p:cNvPr id="10" name="Bildobjekt 9">
            <a:hlinkClick r:id="rId8"/>
            <a:extLst>
              <a:ext uri="{FF2B5EF4-FFF2-40B4-BE49-F238E27FC236}">
                <a16:creationId xmlns:a16="http://schemas.microsoft.com/office/drawing/2014/main" id="{4AB66B2B-4EF8-8CFF-5443-844291577527}"/>
              </a:ext>
            </a:extLst>
          </p:cNvPr>
          <p:cNvPicPr>
            <a:picLocks noChangeAspect="1"/>
          </p:cNvPicPr>
          <p:nvPr/>
        </p:nvPicPr>
        <p:blipFill>
          <a:blip r:embed="rId9"/>
          <a:stretch>
            <a:fillRect/>
          </a:stretch>
        </p:blipFill>
        <p:spPr>
          <a:xfrm>
            <a:off x="10471263" y="3977065"/>
            <a:ext cx="1358970" cy="1358970"/>
          </a:xfrm>
          <a:prstGeom prst="rect">
            <a:avLst/>
          </a:prstGeom>
        </p:spPr>
      </p:pic>
    </p:spTree>
    <p:extLst>
      <p:ext uri="{BB962C8B-B14F-4D97-AF65-F5344CB8AC3E}">
        <p14:creationId xmlns:p14="http://schemas.microsoft.com/office/powerpoint/2010/main" val="504602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42AFF917-62DC-BA56-69AC-248A2FCFBC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3" name="Rubrik 2">
            <a:extLst>
              <a:ext uri="{FF2B5EF4-FFF2-40B4-BE49-F238E27FC236}">
                <a16:creationId xmlns:a16="http://schemas.microsoft.com/office/drawing/2014/main" id="{8AE34669-FFC1-9E03-552D-6071830FE34B}"/>
              </a:ext>
            </a:extLst>
          </p:cNvPr>
          <p:cNvSpPr>
            <a:spLocks noGrp="1"/>
          </p:cNvSpPr>
          <p:nvPr>
            <p:ph type="title"/>
          </p:nvPr>
        </p:nvSpPr>
        <p:spPr/>
        <p:txBody>
          <a:bodyPr/>
          <a:lstStyle/>
          <a:p>
            <a:pPr algn="l"/>
            <a:r>
              <a:rPr lang="sv-SE" sz="3600" dirty="0">
                <a:solidFill>
                  <a:schemeClr val="bg1"/>
                </a:solidFill>
              </a:rPr>
              <a:t>Har du stött på någon av dessa våldstyper?</a:t>
            </a:r>
            <a:br>
              <a:rPr lang="sv-SE" sz="3600" dirty="0">
                <a:solidFill>
                  <a:schemeClr val="bg1"/>
                </a:solidFill>
              </a:rPr>
            </a:br>
            <a:br>
              <a:rPr lang="sv-SE" sz="3600" dirty="0">
                <a:solidFill>
                  <a:schemeClr val="bg1"/>
                </a:solidFill>
              </a:rPr>
            </a:br>
            <a:r>
              <a:rPr lang="sv-SE" sz="3600" dirty="0">
                <a:solidFill>
                  <a:schemeClr val="bg1"/>
                </a:solidFill>
              </a:rPr>
              <a:t>Vilka våldstyper </a:t>
            </a:r>
            <a:r>
              <a:rPr lang="sv-SE" dirty="0"/>
              <a:t>tror </a:t>
            </a:r>
            <a:r>
              <a:rPr lang="sv-SE" sz="3600" dirty="0">
                <a:solidFill>
                  <a:schemeClr val="bg1"/>
                </a:solidFill>
              </a:rPr>
              <a:t>du är särskilt svåra att upptäcka? </a:t>
            </a:r>
          </a:p>
        </p:txBody>
      </p:sp>
      <p:sp>
        <p:nvSpPr>
          <p:cNvPr id="4" name="Platshållare för text 3">
            <a:extLst>
              <a:ext uri="{FF2B5EF4-FFF2-40B4-BE49-F238E27FC236}">
                <a16:creationId xmlns:a16="http://schemas.microsoft.com/office/drawing/2014/main" id="{4AA88D16-4016-5636-C742-1D6C1DDBD21C}"/>
              </a:ext>
            </a:extLst>
          </p:cNvPr>
          <p:cNvSpPr>
            <a:spLocks noGrp="1"/>
          </p:cNvSpPr>
          <p:nvPr>
            <p:ph type="body" sz="quarter" idx="11"/>
          </p:nvPr>
        </p:nvSpPr>
        <p:spPr/>
        <p:txBody>
          <a:bodyPr/>
          <a:lstStyle/>
          <a:p>
            <a:r>
              <a:rPr lang="sv-SE" dirty="0"/>
              <a:t>Reflektion</a:t>
            </a:r>
          </a:p>
        </p:txBody>
      </p:sp>
      <p:grpSp>
        <p:nvGrpSpPr>
          <p:cNvPr id="5" name="Grupp 4">
            <a:extLst>
              <a:ext uri="{FF2B5EF4-FFF2-40B4-BE49-F238E27FC236}">
                <a16:creationId xmlns:a16="http://schemas.microsoft.com/office/drawing/2014/main" id="{95D05526-AC41-B798-88A1-958882B7F0E6}"/>
              </a:ext>
            </a:extLst>
          </p:cNvPr>
          <p:cNvGrpSpPr/>
          <p:nvPr/>
        </p:nvGrpSpPr>
        <p:grpSpPr>
          <a:xfrm>
            <a:off x="10004550" y="5506831"/>
            <a:ext cx="2187614" cy="1110752"/>
            <a:chOff x="10004550" y="5506831"/>
            <a:chExt cx="2187614" cy="1110752"/>
          </a:xfrm>
        </p:grpSpPr>
        <p:grpSp>
          <p:nvGrpSpPr>
            <p:cNvPr id="6" name="Grupp 5">
              <a:extLst>
                <a:ext uri="{FF2B5EF4-FFF2-40B4-BE49-F238E27FC236}">
                  <a16:creationId xmlns:a16="http://schemas.microsoft.com/office/drawing/2014/main" id="{3172B73A-95AB-6835-F9ED-38F8C404BB1E}"/>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0189B102-54E6-E4AB-512F-E1A0DC419CD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BCC75A5D-2A6F-58A4-8A74-F77C27CD8A2A}"/>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19A98480-87EE-ED4A-437F-11195E1D65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3899128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255447"/>
            <a:ext cx="7987748" cy="1325563"/>
          </a:xfrm>
        </p:spPr>
        <p:txBody>
          <a:bodyPr/>
          <a:lstStyle/>
          <a:p>
            <a:r>
              <a:rPr lang="sv-SE" dirty="0"/>
              <a:t>Särskilt utsatta grupper</a:t>
            </a:r>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1817658"/>
            <a:ext cx="8528272" cy="4337220"/>
          </a:xfrm>
        </p:spPr>
        <p:txBody>
          <a:bodyPr/>
          <a:lstStyle/>
          <a:p>
            <a:pPr marL="0" indent="0">
              <a:lnSpc>
                <a:spcPct val="110000"/>
              </a:lnSpc>
              <a:buNone/>
            </a:pPr>
            <a:r>
              <a:rPr lang="sv-SE" dirty="0"/>
              <a:t>Det finns olika omständigheter som kan innebära ökad risk för utsatthet för våld. Det kan vara viktigt att identifiera en extra utsatthet hos en person, men det är även viktigt att inte gruppera personer som en särskild kategori och sammankoppla den kategorin med gemensamma upplevelser och förutsättningar. Exempel på barn och unga som kan vara extra utsatta är:</a:t>
            </a:r>
            <a:br>
              <a:rPr lang="sv-SE" dirty="0"/>
            </a:br>
            <a:endParaRPr lang="sv-SE" dirty="0"/>
          </a:p>
          <a:p>
            <a:pPr>
              <a:lnSpc>
                <a:spcPct val="110000"/>
              </a:lnSpc>
            </a:pPr>
            <a:r>
              <a:rPr lang="sv-SE" dirty="0"/>
              <a:t>Barn och unga med funktionsnedsättning</a:t>
            </a:r>
          </a:p>
          <a:p>
            <a:pPr>
              <a:lnSpc>
                <a:spcPct val="110000"/>
              </a:lnSpc>
            </a:pPr>
            <a:r>
              <a:rPr lang="sv-SE" dirty="0"/>
              <a:t>Barn och unga hbtqi-personer</a:t>
            </a:r>
          </a:p>
          <a:p>
            <a:pPr>
              <a:lnSpc>
                <a:spcPct val="110000"/>
              </a:lnSpc>
            </a:pPr>
            <a:r>
              <a:rPr lang="sv-SE" dirty="0"/>
              <a:t>Barn och unga som lever i en hederskontext</a:t>
            </a:r>
          </a:p>
          <a:p>
            <a:pPr>
              <a:lnSpc>
                <a:spcPct val="110000"/>
              </a:lnSpc>
            </a:pPr>
            <a:r>
              <a:rPr lang="sv-SE" dirty="0"/>
              <a:t>Barn och unga som lever med skadligt bruk/missbruk</a:t>
            </a:r>
          </a:p>
          <a:p>
            <a:pPr>
              <a:lnSpc>
                <a:spcPct val="110000"/>
              </a:lnSpc>
            </a:pPr>
            <a:r>
              <a:rPr lang="sv-SE" dirty="0"/>
              <a:t>Barn och unga med utländsk bakgrund</a:t>
            </a:r>
          </a:p>
          <a:p>
            <a:pPr marL="0" indent="0">
              <a:buNone/>
            </a:pPr>
            <a:endParaRPr lang="sv-SE" dirty="0"/>
          </a:p>
        </p:txBody>
      </p:sp>
    </p:spTree>
    <p:extLst>
      <p:ext uri="{BB962C8B-B14F-4D97-AF65-F5344CB8AC3E}">
        <p14:creationId xmlns:p14="http://schemas.microsoft.com/office/powerpoint/2010/main" val="1124771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inomhus, nära&#10;&#10;Automatiskt genererad beskrivning">
            <a:extLst>
              <a:ext uri="{FF2B5EF4-FFF2-40B4-BE49-F238E27FC236}">
                <a16:creationId xmlns:a16="http://schemas.microsoft.com/office/drawing/2014/main" id="{89EC9B6B-51FF-C48F-1906-7A99FE79A41F}"/>
              </a:ext>
            </a:extLst>
          </p:cNvPr>
          <p:cNvPicPr>
            <a:picLocks noChangeAspect="1"/>
          </p:cNvPicPr>
          <p:nvPr/>
        </p:nvPicPr>
        <p:blipFill rotWithShape="1">
          <a:blip r:embed="rId3">
            <a:extLst>
              <a:ext uri="{28A0092B-C50C-407E-A947-70E740481C1C}">
                <a14:useLocalDpi xmlns:a14="http://schemas.microsoft.com/office/drawing/2010/main" val="0"/>
              </a:ext>
            </a:extLst>
          </a:blip>
          <a:srcRect r="15558"/>
          <a:stretch/>
        </p:blipFill>
        <p:spPr>
          <a:xfrm>
            <a:off x="7394448" y="0"/>
            <a:ext cx="4797552" cy="4986528"/>
          </a:xfrm>
          <a:prstGeom prst="rect">
            <a:avLst/>
          </a:prstGeom>
        </p:spPr>
      </p:pic>
      <p:sp>
        <p:nvSpPr>
          <p:cNvPr id="10" name="Platshållare för innehåll 9">
            <a:extLst>
              <a:ext uri="{FF2B5EF4-FFF2-40B4-BE49-F238E27FC236}">
                <a16:creationId xmlns:a16="http://schemas.microsoft.com/office/drawing/2014/main" id="{CD959D4C-6F2A-513E-BF1C-F91BD2C9FC5D}"/>
              </a:ext>
            </a:extLst>
          </p:cNvPr>
          <p:cNvSpPr>
            <a:spLocks noGrp="1"/>
          </p:cNvSpPr>
          <p:nvPr>
            <p:ph idx="1"/>
          </p:nvPr>
        </p:nvSpPr>
        <p:spPr>
          <a:xfrm>
            <a:off x="688975" y="1708158"/>
            <a:ext cx="6083521" cy="4083115"/>
          </a:xfrm>
        </p:spPr>
        <p:txBody>
          <a:bodyPr/>
          <a:lstStyle/>
          <a:p>
            <a:pPr marL="0" indent="0">
              <a:lnSpc>
                <a:spcPct val="110000"/>
              </a:lnSpc>
              <a:buNone/>
            </a:pPr>
            <a:r>
              <a:rPr lang="sv-SE" b="1" dirty="0"/>
              <a:t>Dubbel eller trippel utsatthet</a:t>
            </a:r>
            <a:br>
              <a:rPr lang="sv-SE" b="1" dirty="0"/>
            </a:br>
            <a:br>
              <a:rPr lang="sv-SE" b="1" dirty="0"/>
            </a:br>
            <a:r>
              <a:rPr lang="sv-SE" dirty="0"/>
              <a:t>Det är viktigt att komma ihåg att en person kan stå utanför normen på fler än ett sätt. En person kan leva i en hederskontext samtidigt som personen till exempel har en funktionsnedsättning och är homosexuell. Detta kan innebära en extra utsatthet. </a:t>
            </a:r>
          </a:p>
        </p:txBody>
      </p:sp>
      <p:sp>
        <p:nvSpPr>
          <p:cNvPr id="3" name="textruta 2">
            <a:extLst>
              <a:ext uri="{FF2B5EF4-FFF2-40B4-BE49-F238E27FC236}">
                <a16:creationId xmlns:a16="http://schemas.microsoft.com/office/drawing/2014/main" id="{5EB1590D-DB35-4505-2A93-890E4B2BB6F4}"/>
              </a:ext>
            </a:extLst>
          </p:cNvPr>
          <p:cNvSpPr txBox="1"/>
          <p:nvPr/>
        </p:nvSpPr>
        <p:spPr>
          <a:xfrm>
            <a:off x="688975" y="771452"/>
            <a:ext cx="6096000" cy="646331"/>
          </a:xfrm>
          <a:prstGeom prst="rect">
            <a:avLst/>
          </a:prstGeom>
          <a:noFill/>
        </p:spPr>
        <p:txBody>
          <a:bodyPr wrap="square">
            <a:spAutoFit/>
          </a:bodyPr>
          <a:lstStyle/>
          <a:p>
            <a:r>
              <a:rPr lang="sv-SE" sz="3600" b="1" dirty="0">
                <a:solidFill>
                  <a:schemeClr val="bg2"/>
                </a:solidFill>
              </a:rPr>
              <a:t>Särskilt utsatta grupper</a:t>
            </a:r>
          </a:p>
        </p:txBody>
      </p:sp>
    </p:spTree>
    <p:extLst>
      <p:ext uri="{BB962C8B-B14F-4D97-AF65-F5344CB8AC3E}">
        <p14:creationId xmlns:p14="http://schemas.microsoft.com/office/powerpoint/2010/main" val="1239608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text&#10;&#10;Automatiskt genererad beskrivning">
            <a:extLst>
              <a:ext uri="{FF2B5EF4-FFF2-40B4-BE49-F238E27FC236}">
                <a16:creationId xmlns:a16="http://schemas.microsoft.com/office/drawing/2014/main" id="{009F04BB-BC60-4026-75C0-A8EC6B91215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9" r="39"/>
          <a:stretch>
            <a:fillRect/>
          </a:stretch>
        </p:blipFill>
        <p:spPr/>
      </p:pic>
      <p:sp>
        <p:nvSpPr>
          <p:cNvPr id="3" name="Rubrik 2">
            <a:extLst>
              <a:ext uri="{FF2B5EF4-FFF2-40B4-BE49-F238E27FC236}">
                <a16:creationId xmlns:a16="http://schemas.microsoft.com/office/drawing/2014/main" id="{0ECAD3B1-B3E5-4A8F-A2D3-EF46384E695B}"/>
              </a:ext>
            </a:extLst>
          </p:cNvPr>
          <p:cNvSpPr>
            <a:spLocks noGrp="1"/>
          </p:cNvSpPr>
          <p:nvPr>
            <p:ph type="title"/>
          </p:nvPr>
        </p:nvSpPr>
        <p:spPr/>
        <p:txBody>
          <a:bodyPr/>
          <a:lstStyle/>
          <a:p>
            <a:pPr>
              <a:lnSpc>
                <a:spcPts val="6500"/>
              </a:lnSpc>
            </a:pPr>
            <a:r>
              <a:rPr lang="sv-SE" dirty="0"/>
              <a:t>Din roll i det våldsförebyggande arbetet</a:t>
            </a:r>
          </a:p>
        </p:txBody>
      </p:sp>
      <p:sp>
        <p:nvSpPr>
          <p:cNvPr id="4" name="Platshållare för text 3">
            <a:extLst>
              <a:ext uri="{FF2B5EF4-FFF2-40B4-BE49-F238E27FC236}">
                <a16:creationId xmlns:a16="http://schemas.microsoft.com/office/drawing/2014/main" id="{6E415914-6C19-9306-564D-5DD4BC79B3ED}"/>
              </a:ext>
            </a:extLst>
          </p:cNvPr>
          <p:cNvSpPr>
            <a:spLocks noGrp="1"/>
          </p:cNvSpPr>
          <p:nvPr>
            <p:ph type="body" sz="quarter" idx="11"/>
          </p:nvPr>
        </p:nvSpPr>
        <p:spPr/>
        <p:txBody>
          <a:bodyPr/>
          <a:lstStyle/>
          <a:p>
            <a:r>
              <a:rPr lang="sv-SE" dirty="0"/>
              <a:t>Del 2</a:t>
            </a:r>
          </a:p>
        </p:txBody>
      </p:sp>
      <p:grpSp>
        <p:nvGrpSpPr>
          <p:cNvPr id="15" name="Grupp 14">
            <a:extLst>
              <a:ext uri="{FF2B5EF4-FFF2-40B4-BE49-F238E27FC236}">
                <a16:creationId xmlns:a16="http://schemas.microsoft.com/office/drawing/2014/main" id="{20C237FA-FB91-2477-0642-50A8B09214DF}"/>
              </a:ext>
            </a:extLst>
          </p:cNvPr>
          <p:cNvGrpSpPr/>
          <p:nvPr/>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78FA52FB-7539-5D88-49D5-0276FEBDEB3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5AD353B-BABB-AACD-1D52-B5BF2668406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DC6739E1-6D37-B836-7658-57DC6020375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234D8105-50CA-2456-B0DC-8BC3543C96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1964982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1084122"/>
            <a:ext cx="7987748" cy="1325563"/>
          </a:xfrm>
        </p:spPr>
        <p:txBody>
          <a:bodyPr/>
          <a:lstStyle/>
          <a:p>
            <a:pPr>
              <a:lnSpc>
                <a:spcPct val="110000"/>
              </a:lnSpc>
            </a:pPr>
            <a:r>
              <a:rPr lang="sv-SE" dirty="0"/>
              <a:t>Barn och unga har rätt till </a:t>
            </a:r>
            <a:br>
              <a:rPr lang="sv-SE" dirty="0"/>
            </a:br>
            <a:r>
              <a:rPr lang="sv-SE" dirty="0"/>
              <a:t>en uppväxt fri från våld </a:t>
            </a:r>
            <a:endParaRPr lang="sv-SE" sz="2000"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617758"/>
            <a:ext cx="8077421" cy="4337220"/>
          </a:xfrm>
        </p:spPr>
        <p:txBody>
          <a:bodyPr/>
          <a:lstStyle/>
          <a:p>
            <a:pPr>
              <a:lnSpc>
                <a:spcPct val="110000"/>
              </a:lnSpc>
            </a:pPr>
            <a:r>
              <a:rPr lang="sv-SE" dirty="0"/>
              <a:t>Att arbeta med barn innebär att arbeta med barns rättigheter!</a:t>
            </a:r>
          </a:p>
          <a:p>
            <a:pPr>
              <a:lnSpc>
                <a:spcPct val="110000"/>
              </a:lnSpc>
            </a:pPr>
            <a:r>
              <a:rPr lang="sv-SE" dirty="0"/>
              <a:t>Barn och unga har rätt till en uppväxt fri från våld och en meningsfull och utvecklande fritid enligt barnkonventionen (artikel 19, artikel 31).</a:t>
            </a:r>
          </a:p>
          <a:p>
            <a:pPr>
              <a:lnSpc>
                <a:spcPct val="110000"/>
              </a:lnSpc>
            </a:pPr>
            <a:r>
              <a:rPr lang="sv-SE" dirty="0"/>
              <a:t>Sveriges ungdomspolitiska mål är att alla unga ska ha goda levnadsvillkor, makt att forma sina liv och inflytande över samhällsutvecklingen. </a:t>
            </a:r>
          </a:p>
          <a:p>
            <a:endParaRPr lang="sv-SE" dirty="0"/>
          </a:p>
        </p:txBody>
      </p:sp>
    </p:spTree>
    <p:extLst>
      <p:ext uri="{BB962C8B-B14F-4D97-AF65-F5344CB8AC3E}">
        <p14:creationId xmlns:p14="http://schemas.microsoft.com/office/powerpoint/2010/main" val="195806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E49CCE-588F-D765-F26F-B2AA8DF1A380}"/>
              </a:ext>
            </a:extLst>
          </p:cNvPr>
          <p:cNvSpPr>
            <a:spLocks noGrp="1"/>
          </p:cNvSpPr>
          <p:nvPr>
            <p:ph type="ctrTitle"/>
          </p:nvPr>
        </p:nvSpPr>
        <p:spPr/>
        <p:txBody>
          <a:bodyPr/>
          <a:lstStyle/>
          <a:p>
            <a:r>
              <a:rPr lang="sv-SE" sz="4000" dirty="0"/>
              <a:t>Öppen fritidsverksamhet och våldsprevention</a:t>
            </a:r>
            <a:endParaRPr lang="sv-SE" dirty="0"/>
          </a:p>
        </p:txBody>
      </p:sp>
      <p:sp>
        <p:nvSpPr>
          <p:cNvPr id="4" name="Underrubrik 3">
            <a:extLst>
              <a:ext uri="{FF2B5EF4-FFF2-40B4-BE49-F238E27FC236}">
                <a16:creationId xmlns:a16="http://schemas.microsoft.com/office/drawing/2014/main" id="{CF9031C2-E43F-FEA4-7BD4-5FA2707242A9}"/>
              </a:ext>
            </a:extLst>
          </p:cNvPr>
          <p:cNvSpPr>
            <a:spLocks noGrp="1"/>
          </p:cNvSpPr>
          <p:nvPr>
            <p:ph type="subTitle" idx="1"/>
          </p:nvPr>
        </p:nvSpPr>
        <p:spPr/>
        <p:txBody>
          <a:bodyPr/>
          <a:lstStyle/>
          <a:p>
            <a:r>
              <a:rPr lang="sv-SE" sz="2400" b="0" dirty="0"/>
              <a:t>Hur kan vi stärka det vålds-förebyggande </a:t>
            </a:r>
            <a:r>
              <a:rPr lang="sv-SE" sz="2400" dirty="0"/>
              <a:t>arbetet?</a:t>
            </a:r>
            <a:endParaRPr lang="sv-SE" dirty="0"/>
          </a:p>
        </p:txBody>
      </p:sp>
    </p:spTree>
    <p:extLst>
      <p:ext uri="{BB962C8B-B14F-4D97-AF65-F5344CB8AC3E}">
        <p14:creationId xmlns:p14="http://schemas.microsoft.com/office/powerpoint/2010/main" val="153601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644525"/>
            <a:ext cx="8909271" cy="1698485"/>
          </a:xfrm>
        </p:spPr>
        <p:txBody>
          <a:bodyPr/>
          <a:lstStyle/>
          <a:p>
            <a:pPr>
              <a:lnSpc>
                <a:spcPct val="110000"/>
              </a:lnSpc>
            </a:pPr>
            <a:r>
              <a:rPr lang="sv-SE" dirty="0"/>
              <a:t>Den öppna fritidsverksamheten har genom sitt främjande arbete en viktig roll i det våldsförebyggande arbetet </a:t>
            </a:r>
            <a:endParaRPr lang="sv-SE" sz="2000"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3081308"/>
            <a:ext cx="8064721" cy="2855942"/>
          </a:xfrm>
        </p:spPr>
        <p:txBody>
          <a:bodyPr/>
          <a:lstStyle/>
          <a:p>
            <a:r>
              <a:rPr lang="sv-SE" dirty="0"/>
              <a:t>Den öppna fritidsverksamheten har en viktig roll och potential i det våldsförebyggande arbetet. </a:t>
            </a:r>
          </a:p>
          <a:p>
            <a:r>
              <a:rPr lang="sv-SE" dirty="0"/>
              <a:t>Verksamheterna bygger på frivillighet med intresse- och lustdrivna aktiviteter där barn och ungas behov och intressen står i centrum.</a:t>
            </a:r>
          </a:p>
          <a:p>
            <a:r>
              <a:rPr lang="sv-SE" dirty="0"/>
              <a:t>Fritidsledaren och andra yrkesverksamma som arbetar med ungas fritid är en viktig del av ett brett våldsförebyggande arbete i samverkan med andra aktörer och professioner. </a:t>
            </a:r>
          </a:p>
          <a:p>
            <a:pPr marL="0" indent="0">
              <a:buNone/>
            </a:pPr>
            <a:endParaRPr lang="sv-SE" dirty="0"/>
          </a:p>
        </p:txBody>
      </p:sp>
    </p:spTree>
    <p:extLst>
      <p:ext uri="{BB962C8B-B14F-4D97-AF65-F5344CB8AC3E}">
        <p14:creationId xmlns:p14="http://schemas.microsoft.com/office/powerpoint/2010/main" val="2267583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9">
            <a:extLst>
              <a:ext uri="{FF2B5EF4-FFF2-40B4-BE49-F238E27FC236}">
                <a16:creationId xmlns:a16="http://schemas.microsoft.com/office/drawing/2014/main" id="{CD959D4C-6F2A-513E-BF1C-F91BD2C9FC5D}"/>
              </a:ext>
            </a:extLst>
          </p:cNvPr>
          <p:cNvSpPr>
            <a:spLocks noGrp="1"/>
          </p:cNvSpPr>
          <p:nvPr>
            <p:ph idx="1"/>
          </p:nvPr>
        </p:nvSpPr>
        <p:spPr>
          <a:xfrm>
            <a:off x="710978" y="1358392"/>
            <a:ext cx="7734521" cy="4083115"/>
          </a:xfrm>
        </p:spPr>
        <p:txBody>
          <a:bodyPr/>
          <a:lstStyle/>
          <a:p>
            <a:pPr>
              <a:lnSpc>
                <a:spcPct val="110000"/>
              </a:lnSpc>
            </a:pPr>
            <a:r>
              <a:rPr lang="sv-SE" dirty="0"/>
              <a:t>Det kan vara ett av få ställen där unga träffar professionella vuxna som de kan bygga tillitsfulla relationer till. Förtroendekapitalet kan vara en viktig nyckel i arbetet med att förebygga både våld och begränsande/ kontrollerande strukturer. </a:t>
            </a:r>
            <a:br>
              <a:rPr lang="sv-SE" dirty="0"/>
            </a:br>
            <a:endParaRPr lang="sv-SE" dirty="0"/>
          </a:p>
          <a:p>
            <a:pPr>
              <a:lnSpc>
                <a:spcPct val="110000"/>
              </a:lnSpc>
            </a:pPr>
            <a:r>
              <a:rPr lang="sv-SE" dirty="0"/>
              <a:t>Den öppna fritidsverksamheten kan nå unga utanför det organiserade föreningslivet, unga i områden med socioekonomiska utmaningar och på landsbygden.</a:t>
            </a:r>
            <a:br>
              <a:rPr lang="sv-SE" dirty="0"/>
            </a:br>
            <a:endParaRPr lang="sv-SE" dirty="0"/>
          </a:p>
          <a:p>
            <a:pPr>
              <a:lnSpc>
                <a:spcPct val="110000"/>
              </a:lnSpc>
            </a:pPr>
            <a:r>
              <a:rPr lang="sv-SE" dirty="0"/>
              <a:t>För vissa barn och unga utgör öppen fritidsverksamhet idag den enda trygga arenan, när det inte fungerar i hemmet eller i skolan.</a:t>
            </a:r>
          </a:p>
        </p:txBody>
      </p:sp>
    </p:spTree>
    <p:extLst>
      <p:ext uri="{BB962C8B-B14F-4D97-AF65-F5344CB8AC3E}">
        <p14:creationId xmlns:p14="http://schemas.microsoft.com/office/powerpoint/2010/main" val="3078278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42AFF917-62DC-BA56-69AC-248A2FCFBC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3" name="Rubrik 2">
            <a:extLst>
              <a:ext uri="{FF2B5EF4-FFF2-40B4-BE49-F238E27FC236}">
                <a16:creationId xmlns:a16="http://schemas.microsoft.com/office/drawing/2014/main" id="{8AE34669-FFC1-9E03-552D-6071830FE34B}"/>
              </a:ext>
            </a:extLst>
          </p:cNvPr>
          <p:cNvSpPr>
            <a:spLocks noGrp="1"/>
          </p:cNvSpPr>
          <p:nvPr>
            <p:ph type="title"/>
          </p:nvPr>
        </p:nvSpPr>
        <p:spPr/>
        <p:txBody>
          <a:bodyPr/>
          <a:lstStyle/>
          <a:p>
            <a:r>
              <a:rPr lang="sv-SE" dirty="0"/>
              <a:t>Vad ser du att du har för roll i det våldsförebyggande arbetet? </a:t>
            </a:r>
          </a:p>
        </p:txBody>
      </p:sp>
      <p:grpSp>
        <p:nvGrpSpPr>
          <p:cNvPr id="5" name="Grupp 4">
            <a:extLst>
              <a:ext uri="{FF2B5EF4-FFF2-40B4-BE49-F238E27FC236}">
                <a16:creationId xmlns:a16="http://schemas.microsoft.com/office/drawing/2014/main" id="{95D05526-AC41-B798-88A1-958882B7F0E6}"/>
              </a:ext>
            </a:extLst>
          </p:cNvPr>
          <p:cNvGrpSpPr/>
          <p:nvPr/>
        </p:nvGrpSpPr>
        <p:grpSpPr>
          <a:xfrm>
            <a:off x="10004550" y="5506831"/>
            <a:ext cx="2187614" cy="1110752"/>
            <a:chOff x="10004550" y="5506831"/>
            <a:chExt cx="2187614" cy="1110752"/>
          </a:xfrm>
        </p:grpSpPr>
        <p:grpSp>
          <p:nvGrpSpPr>
            <p:cNvPr id="6" name="Grupp 5">
              <a:extLst>
                <a:ext uri="{FF2B5EF4-FFF2-40B4-BE49-F238E27FC236}">
                  <a16:creationId xmlns:a16="http://schemas.microsoft.com/office/drawing/2014/main" id="{3172B73A-95AB-6835-F9ED-38F8C404BB1E}"/>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0189B102-54E6-E4AB-512F-E1A0DC419CD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BCC75A5D-2A6F-58A4-8A74-F77C27CD8A2A}"/>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19A98480-87EE-ED4A-437F-11195E1D65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
        <p:nvSpPr>
          <p:cNvPr id="10" name="Platshållare för text 9">
            <a:extLst>
              <a:ext uri="{FF2B5EF4-FFF2-40B4-BE49-F238E27FC236}">
                <a16:creationId xmlns:a16="http://schemas.microsoft.com/office/drawing/2014/main" id="{D66A0599-E43F-4D4B-6193-CE48F73270BF}"/>
              </a:ext>
            </a:extLst>
          </p:cNvPr>
          <p:cNvSpPr>
            <a:spLocks noGrp="1"/>
          </p:cNvSpPr>
          <p:nvPr>
            <p:ph type="body" sz="quarter" idx="11"/>
          </p:nvPr>
        </p:nvSpPr>
        <p:spPr/>
        <p:txBody>
          <a:bodyPr/>
          <a:lstStyle/>
          <a:p>
            <a:r>
              <a:rPr lang="sv-SE" dirty="0"/>
              <a:t>Reflektion</a:t>
            </a:r>
          </a:p>
        </p:txBody>
      </p:sp>
    </p:spTree>
    <p:extLst>
      <p:ext uri="{BB962C8B-B14F-4D97-AF65-F5344CB8AC3E}">
        <p14:creationId xmlns:p14="http://schemas.microsoft.com/office/powerpoint/2010/main" val="4176688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BE3FE703-994B-B3E4-DB30-D2AC7722A53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9" r="39"/>
          <a:stretch>
            <a:fillRect/>
          </a:stretch>
        </p:blipFill>
        <p:spPr/>
      </p:pic>
      <p:sp>
        <p:nvSpPr>
          <p:cNvPr id="3" name="Rubrik 2">
            <a:extLst>
              <a:ext uri="{FF2B5EF4-FFF2-40B4-BE49-F238E27FC236}">
                <a16:creationId xmlns:a16="http://schemas.microsoft.com/office/drawing/2014/main" id="{0ECAD3B1-B3E5-4A8F-A2D3-EF46384E695B}"/>
              </a:ext>
            </a:extLst>
          </p:cNvPr>
          <p:cNvSpPr>
            <a:spLocks noGrp="1"/>
          </p:cNvSpPr>
          <p:nvPr>
            <p:ph type="title"/>
          </p:nvPr>
        </p:nvSpPr>
        <p:spPr/>
        <p:txBody>
          <a:bodyPr/>
          <a:lstStyle/>
          <a:p>
            <a:r>
              <a:rPr lang="sv-SE" dirty="0"/>
              <a:t>Samtalsstöd</a:t>
            </a:r>
          </a:p>
        </p:txBody>
      </p:sp>
      <p:sp>
        <p:nvSpPr>
          <p:cNvPr id="4" name="Platshållare för text 3">
            <a:extLst>
              <a:ext uri="{FF2B5EF4-FFF2-40B4-BE49-F238E27FC236}">
                <a16:creationId xmlns:a16="http://schemas.microsoft.com/office/drawing/2014/main" id="{6E415914-6C19-9306-564D-5DD4BC79B3ED}"/>
              </a:ext>
            </a:extLst>
          </p:cNvPr>
          <p:cNvSpPr>
            <a:spLocks noGrp="1"/>
          </p:cNvSpPr>
          <p:nvPr>
            <p:ph type="body" sz="quarter" idx="11"/>
          </p:nvPr>
        </p:nvSpPr>
        <p:spPr/>
        <p:txBody>
          <a:bodyPr/>
          <a:lstStyle/>
          <a:p>
            <a:r>
              <a:rPr lang="sv-SE" dirty="0"/>
              <a:t>Del 3</a:t>
            </a:r>
          </a:p>
        </p:txBody>
      </p:sp>
      <p:grpSp>
        <p:nvGrpSpPr>
          <p:cNvPr id="15" name="Grupp 14">
            <a:extLst>
              <a:ext uri="{FF2B5EF4-FFF2-40B4-BE49-F238E27FC236}">
                <a16:creationId xmlns:a16="http://schemas.microsoft.com/office/drawing/2014/main" id="{20C237FA-FB91-2477-0642-50A8B09214DF}"/>
              </a:ext>
            </a:extLst>
          </p:cNvPr>
          <p:cNvGrpSpPr/>
          <p:nvPr/>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78FA52FB-7539-5D88-49D5-0276FEBDEB3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5AD353B-BABB-AACD-1D52-B5BF2668406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DC6739E1-6D37-B836-7658-57DC6020375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234D8105-50CA-2456-B0DC-8BC3543C9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2629437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42AFF917-62DC-BA56-69AC-248A2FCFBC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4" name="Platshållare för text 3">
            <a:extLst>
              <a:ext uri="{FF2B5EF4-FFF2-40B4-BE49-F238E27FC236}">
                <a16:creationId xmlns:a16="http://schemas.microsoft.com/office/drawing/2014/main" id="{4AA88D16-4016-5636-C742-1D6C1DDBD21C}"/>
              </a:ext>
            </a:extLst>
          </p:cNvPr>
          <p:cNvSpPr>
            <a:spLocks noGrp="1"/>
          </p:cNvSpPr>
          <p:nvPr>
            <p:ph type="body" sz="quarter" idx="11"/>
          </p:nvPr>
        </p:nvSpPr>
        <p:spPr/>
        <p:txBody>
          <a:bodyPr/>
          <a:lstStyle/>
          <a:p>
            <a:r>
              <a:rPr lang="sv-SE" dirty="0"/>
              <a:t>Reflektion</a:t>
            </a:r>
          </a:p>
        </p:txBody>
      </p:sp>
      <p:grpSp>
        <p:nvGrpSpPr>
          <p:cNvPr id="5" name="Grupp 4">
            <a:extLst>
              <a:ext uri="{FF2B5EF4-FFF2-40B4-BE49-F238E27FC236}">
                <a16:creationId xmlns:a16="http://schemas.microsoft.com/office/drawing/2014/main" id="{95D05526-AC41-B798-88A1-958882B7F0E6}"/>
              </a:ext>
            </a:extLst>
          </p:cNvPr>
          <p:cNvGrpSpPr/>
          <p:nvPr/>
        </p:nvGrpSpPr>
        <p:grpSpPr>
          <a:xfrm>
            <a:off x="10004550" y="5506831"/>
            <a:ext cx="2187614" cy="1110752"/>
            <a:chOff x="10004550" y="5506831"/>
            <a:chExt cx="2187614" cy="1110752"/>
          </a:xfrm>
        </p:grpSpPr>
        <p:grpSp>
          <p:nvGrpSpPr>
            <p:cNvPr id="6" name="Grupp 5">
              <a:extLst>
                <a:ext uri="{FF2B5EF4-FFF2-40B4-BE49-F238E27FC236}">
                  <a16:creationId xmlns:a16="http://schemas.microsoft.com/office/drawing/2014/main" id="{3172B73A-95AB-6835-F9ED-38F8C404BB1E}"/>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0189B102-54E6-E4AB-512F-E1A0DC419CD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BCC75A5D-2A6F-58A4-8A74-F77C27CD8A2A}"/>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19A98480-87EE-ED4A-437F-11195E1D65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
        <p:nvSpPr>
          <p:cNvPr id="3" name="Platshållare för innehåll 9">
            <a:extLst>
              <a:ext uri="{FF2B5EF4-FFF2-40B4-BE49-F238E27FC236}">
                <a16:creationId xmlns:a16="http://schemas.microsoft.com/office/drawing/2014/main" id="{C1A33181-DF70-F0EA-424C-97092DFA5F35}"/>
              </a:ext>
            </a:extLst>
          </p:cNvPr>
          <p:cNvSpPr txBox="1">
            <a:spLocks/>
          </p:cNvSpPr>
          <p:nvPr/>
        </p:nvSpPr>
        <p:spPr>
          <a:xfrm>
            <a:off x="1861732" y="1975377"/>
            <a:ext cx="8444762" cy="4214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buNone/>
            </a:pPr>
            <a:r>
              <a:rPr lang="sv-SE" b="1" i="1" dirty="0">
                <a:solidFill>
                  <a:schemeClr val="bg1"/>
                </a:solidFill>
                <a:latin typeface="Arial" panose="020B0604020202020204" pitchFamily="34" charset="0"/>
                <a:cs typeface="Arial" panose="020B0604020202020204" pitchFamily="34" charset="0"/>
              </a:rPr>
              <a:t>Vilka tankar, känslor och frågor har du om att prata med unga om våldsutsatthet och våldsutövning?</a:t>
            </a:r>
            <a:br>
              <a:rPr lang="sv-SE" b="1" i="1" dirty="0">
                <a:solidFill>
                  <a:schemeClr val="bg1"/>
                </a:solidFill>
                <a:latin typeface="Arial" panose="020B0604020202020204" pitchFamily="34" charset="0"/>
                <a:cs typeface="Arial" panose="020B0604020202020204" pitchFamily="34" charset="0"/>
              </a:rPr>
            </a:br>
            <a:br>
              <a:rPr lang="sv-SE" b="1" i="1" dirty="0">
                <a:solidFill>
                  <a:schemeClr val="bg1"/>
                </a:solidFill>
                <a:latin typeface="Arial" panose="020B0604020202020204" pitchFamily="34" charset="0"/>
                <a:cs typeface="Arial" panose="020B0604020202020204" pitchFamily="34" charset="0"/>
              </a:rPr>
            </a:br>
            <a:r>
              <a:rPr lang="sv-SE" b="1" i="1" dirty="0">
                <a:solidFill>
                  <a:schemeClr val="bg1"/>
                </a:solidFill>
                <a:latin typeface="Arial" panose="020B0604020202020204" pitchFamily="34" charset="0"/>
                <a:cs typeface="Arial" panose="020B0604020202020204" pitchFamily="34" charset="0"/>
              </a:rPr>
              <a:t>Hur trygg känner du dig med att ha samtal </a:t>
            </a:r>
            <a:br>
              <a:rPr lang="sv-SE" b="1" i="1" dirty="0">
                <a:solidFill>
                  <a:schemeClr val="bg1"/>
                </a:solidFill>
                <a:latin typeface="Arial" panose="020B0604020202020204" pitchFamily="34" charset="0"/>
                <a:cs typeface="Arial" panose="020B0604020202020204" pitchFamily="34" charset="0"/>
              </a:rPr>
            </a:br>
            <a:r>
              <a:rPr lang="sv-SE" b="1" i="1" dirty="0">
                <a:solidFill>
                  <a:schemeClr val="bg1"/>
                </a:solidFill>
                <a:latin typeface="Arial" panose="020B0604020202020204" pitchFamily="34" charset="0"/>
                <a:cs typeface="Arial" panose="020B0604020202020204" pitchFamily="34" charset="0"/>
              </a:rPr>
              <a:t>med unga om våld?</a:t>
            </a:r>
          </a:p>
          <a:p>
            <a:pPr>
              <a:lnSpc>
                <a:spcPts val="3200"/>
              </a:lnSpc>
            </a:pPr>
            <a:r>
              <a:rPr lang="sv-SE" sz="2400" dirty="0">
                <a:solidFill>
                  <a:schemeClr val="bg1"/>
                </a:solidFill>
                <a:latin typeface="Arial" panose="020B0604020202020204" pitchFamily="34" charset="0"/>
                <a:cs typeface="Arial" panose="020B0604020202020204" pitchFamily="34" charset="0"/>
              </a:rPr>
              <a:t>Jag känner mig trygg.</a:t>
            </a:r>
          </a:p>
          <a:p>
            <a:pPr>
              <a:lnSpc>
                <a:spcPts val="3200"/>
              </a:lnSpc>
            </a:pPr>
            <a:r>
              <a:rPr lang="sv-SE" sz="2400" dirty="0">
                <a:solidFill>
                  <a:schemeClr val="bg1"/>
                </a:solidFill>
                <a:latin typeface="Arial" panose="020B0604020202020204" pitchFamily="34" charset="0"/>
                <a:cs typeface="Arial" panose="020B0604020202020204" pitchFamily="34" charset="0"/>
              </a:rPr>
              <a:t>Jag känner mig trygg men behöver mer kunskap.</a:t>
            </a:r>
          </a:p>
          <a:p>
            <a:pPr>
              <a:lnSpc>
                <a:spcPts val="3200"/>
              </a:lnSpc>
            </a:pPr>
            <a:r>
              <a:rPr lang="sv-SE" sz="2400" dirty="0">
                <a:solidFill>
                  <a:schemeClr val="bg1"/>
                </a:solidFill>
                <a:latin typeface="Arial" panose="020B0604020202020204" pitchFamily="34" charset="0"/>
                <a:cs typeface="Arial" panose="020B0604020202020204" pitchFamily="34" charset="0"/>
              </a:rPr>
              <a:t>Jag känner mig inte trygg.</a:t>
            </a:r>
            <a:endParaRPr lang="sv-SE" sz="2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710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42AFF917-62DC-BA56-69AC-248A2FCFBC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3" name="Rubrik 2">
            <a:extLst>
              <a:ext uri="{FF2B5EF4-FFF2-40B4-BE49-F238E27FC236}">
                <a16:creationId xmlns:a16="http://schemas.microsoft.com/office/drawing/2014/main" id="{8AE34669-FFC1-9E03-552D-6071830FE34B}"/>
              </a:ext>
            </a:extLst>
          </p:cNvPr>
          <p:cNvSpPr>
            <a:spLocks noGrp="1"/>
          </p:cNvSpPr>
          <p:nvPr>
            <p:ph type="title"/>
          </p:nvPr>
        </p:nvSpPr>
        <p:spPr/>
        <p:txBody>
          <a:bodyPr/>
          <a:lstStyle/>
          <a:p>
            <a:pPr algn="l"/>
            <a:r>
              <a:rPr lang="sv-SE" dirty="0"/>
              <a:t>Har du erfarenhet av att ha samtalat med en person som upplevt oro eller rädsla? Berätta!</a:t>
            </a:r>
          </a:p>
        </p:txBody>
      </p:sp>
      <p:sp>
        <p:nvSpPr>
          <p:cNvPr id="4" name="Platshållare för text 3">
            <a:extLst>
              <a:ext uri="{FF2B5EF4-FFF2-40B4-BE49-F238E27FC236}">
                <a16:creationId xmlns:a16="http://schemas.microsoft.com/office/drawing/2014/main" id="{4AA88D16-4016-5636-C742-1D6C1DDBD21C}"/>
              </a:ext>
            </a:extLst>
          </p:cNvPr>
          <p:cNvSpPr>
            <a:spLocks noGrp="1"/>
          </p:cNvSpPr>
          <p:nvPr>
            <p:ph type="body" sz="quarter" idx="11"/>
          </p:nvPr>
        </p:nvSpPr>
        <p:spPr/>
        <p:txBody>
          <a:bodyPr/>
          <a:lstStyle/>
          <a:p>
            <a:r>
              <a:rPr lang="sv-SE" dirty="0"/>
              <a:t>Reflektion</a:t>
            </a:r>
          </a:p>
        </p:txBody>
      </p:sp>
      <p:grpSp>
        <p:nvGrpSpPr>
          <p:cNvPr id="5" name="Grupp 4">
            <a:extLst>
              <a:ext uri="{FF2B5EF4-FFF2-40B4-BE49-F238E27FC236}">
                <a16:creationId xmlns:a16="http://schemas.microsoft.com/office/drawing/2014/main" id="{95D05526-AC41-B798-88A1-958882B7F0E6}"/>
              </a:ext>
            </a:extLst>
          </p:cNvPr>
          <p:cNvGrpSpPr/>
          <p:nvPr/>
        </p:nvGrpSpPr>
        <p:grpSpPr>
          <a:xfrm>
            <a:off x="10004386" y="5519357"/>
            <a:ext cx="2187614" cy="1110752"/>
            <a:chOff x="10004550" y="5506831"/>
            <a:chExt cx="2187614" cy="1110752"/>
          </a:xfrm>
        </p:grpSpPr>
        <p:grpSp>
          <p:nvGrpSpPr>
            <p:cNvPr id="6" name="Grupp 5">
              <a:extLst>
                <a:ext uri="{FF2B5EF4-FFF2-40B4-BE49-F238E27FC236}">
                  <a16:creationId xmlns:a16="http://schemas.microsoft.com/office/drawing/2014/main" id="{3172B73A-95AB-6835-F9ED-38F8C404BB1E}"/>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0189B102-54E6-E4AB-512F-E1A0DC419CD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BCC75A5D-2A6F-58A4-8A74-F77C27CD8A2A}"/>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19A98480-87EE-ED4A-437F-11195E1D65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3798157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p:txBody>
          <a:bodyPr/>
          <a:lstStyle/>
          <a:p>
            <a:r>
              <a:rPr lang="sv-SE" sz="3600" dirty="0"/>
              <a:t>Samtal för att upptäcka våld</a:t>
            </a:r>
            <a:endParaRPr lang="sv-SE"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103408"/>
            <a:ext cx="8499696" cy="3288361"/>
          </a:xfrm>
        </p:spPr>
        <p:txBody>
          <a:bodyPr/>
          <a:lstStyle/>
          <a:p>
            <a:pPr>
              <a:lnSpc>
                <a:spcPct val="110000"/>
              </a:lnSpc>
            </a:pPr>
            <a:r>
              <a:rPr lang="sv-SE" dirty="0"/>
              <a:t>Att arbeta våldsförebyggande handlar dels om att förhindra att våld uppstår och dels om att säkerställa att våld inte upprepas. </a:t>
            </a:r>
          </a:p>
          <a:p>
            <a:pPr>
              <a:lnSpc>
                <a:spcPct val="110000"/>
              </a:lnSpc>
            </a:pPr>
            <a:r>
              <a:rPr lang="sv-SE" dirty="0"/>
              <a:t>Samtal med unga kan fylla båda dessa funktioner beroende på när och med vem samtalet hålls. För detta behövs olika typer av samtal. </a:t>
            </a:r>
          </a:p>
          <a:p>
            <a:pPr>
              <a:lnSpc>
                <a:spcPct val="110000"/>
              </a:lnSpc>
            </a:pPr>
            <a:r>
              <a:rPr lang="sv-SE" dirty="0"/>
              <a:t>Det är viktigt att du känner dig trygg med att ställa frågor och att du vet hur du kan bemöta svaren, och hur du bör agera om du misstänker våld eller förtryck. </a:t>
            </a:r>
          </a:p>
        </p:txBody>
      </p:sp>
    </p:spTree>
    <p:extLst>
      <p:ext uri="{BB962C8B-B14F-4D97-AF65-F5344CB8AC3E}">
        <p14:creationId xmlns:p14="http://schemas.microsoft.com/office/powerpoint/2010/main" val="323771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byggnad, person, utomhus, kostym&#10;&#10;Automatiskt genererad beskrivning">
            <a:extLst>
              <a:ext uri="{FF2B5EF4-FFF2-40B4-BE49-F238E27FC236}">
                <a16:creationId xmlns:a16="http://schemas.microsoft.com/office/drawing/2014/main" id="{3936558B-0E09-156A-908A-093FB56022B0}"/>
              </a:ext>
            </a:extLst>
          </p:cNvPr>
          <p:cNvPicPr>
            <a:picLocks noChangeAspect="1"/>
          </p:cNvPicPr>
          <p:nvPr/>
        </p:nvPicPr>
        <p:blipFill rotWithShape="1">
          <a:blip r:embed="rId3">
            <a:extLst>
              <a:ext uri="{28A0092B-C50C-407E-A947-70E740481C1C}">
                <a14:useLocalDpi xmlns:a14="http://schemas.microsoft.com/office/drawing/2010/main" val="0"/>
              </a:ext>
            </a:extLst>
          </a:blip>
          <a:srcRect l="13309" r="7375"/>
          <a:stretch/>
        </p:blipFill>
        <p:spPr>
          <a:xfrm>
            <a:off x="7610563" y="12192"/>
            <a:ext cx="4581437" cy="4759833"/>
          </a:xfrm>
          <a:prstGeom prst="rect">
            <a:avLst/>
          </a:prstGeom>
        </p:spPr>
      </p:pic>
      <p:sp>
        <p:nvSpPr>
          <p:cNvPr id="10" name="Platshållare för innehåll 9">
            <a:extLst>
              <a:ext uri="{FF2B5EF4-FFF2-40B4-BE49-F238E27FC236}">
                <a16:creationId xmlns:a16="http://schemas.microsoft.com/office/drawing/2014/main" id="{CD959D4C-6F2A-513E-BF1C-F91BD2C9FC5D}"/>
              </a:ext>
            </a:extLst>
          </p:cNvPr>
          <p:cNvSpPr>
            <a:spLocks noGrp="1"/>
          </p:cNvSpPr>
          <p:nvPr>
            <p:ph idx="1"/>
          </p:nvPr>
        </p:nvSpPr>
        <p:spPr>
          <a:xfrm>
            <a:off x="701454" y="2155057"/>
            <a:ext cx="6032721" cy="2961272"/>
          </a:xfrm>
        </p:spPr>
        <p:txBody>
          <a:bodyPr/>
          <a:lstStyle/>
          <a:p>
            <a:r>
              <a:rPr lang="sv-SE" dirty="0"/>
              <a:t>Som vuxen har du en viktig roll att uppmärksamma, fråga och samtala.</a:t>
            </a:r>
          </a:p>
          <a:p>
            <a:r>
              <a:rPr lang="sv-SE" dirty="0"/>
              <a:t>När du tar initiativ till samtal med unga om deras liv ökar du chansen för att upptäcka utsatthet för våld och kontroll. Därför behöver du ibland kunna ha svåra samtal, även om du är rädd för att göra fel.</a:t>
            </a:r>
          </a:p>
        </p:txBody>
      </p:sp>
      <p:sp>
        <p:nvSpPr>
          <p:cNvPr id="5" name="Rubrik 1">
            <a:extLst>
              <a:ext uri="{FF2B5EF4-FFF2-40B4-BE49-F238E27FC236}">
                <a16:creationId xmlns:a16="http://schemas.microsoft.com/office/drawing/2014/main" id="{16BC618E-AEB1-875C-7694-FA2726C159C8}"/>
              </a:ext>
            </a:extLst>
          </p:cNvPr>
          <p:cNvSpPr txBox="1">
            <a:spLocks/>
          </p:cNvSpPr>
          <p:nvPr/>
        </p:nvSpPr>
        <p:spPr>
          <a:xfrm>
            <a:off x="625254" y="1173797"/>
            <a:ext cx="7987748"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lnSpc>
                <a:spcPct val="110000"/>
              </a:lnSpc>
            </a:pPr>
            <a:r>
              <a:rPr lang="sv-SE" sz="3600" dirty="0">
                <a:solidFill>
                  <a:schemeClr val="bg2"/>
                </a:solidFill>
                <a:latin typeface="Arial" panose="020B0604020202020204" pitchFamily="34" charset="0"/>
                <a:cs typeface="Arial" panose="020B0604020202020204" pitchFamily="34" charset="0"/>
              </a:rPr>
              <a:t>Samtal för att upptäcka våld</a:t>
            </a:r>
          </a:p>
        </p:txBody>
      </p:sp>
    </p:spTree>
    <p:extLst>
      <p:ext uri="{BB962C8B-B14F-4D97-AF65-F5344CB8AC3E}">
        <p14:creationId xmlns:p14="http://schemas.microsoft.com/office/powerpoint/2010/main" val="3388665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p:txBody>
          <a:bodyPr/>
          <a:lstStyle/>
          <a:p>
            <a:r>
              <a:rPr lang="sv-SE" sz="3600" dirty="0"/>
              <a:t>Samtal för att upptäcka våld</a:t>
            </a:r>
            <a:endParaRPr lang="sv-SE"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008158"/>
            <a:ext cx="7987748" cy="3726335"/>
          </a:xfrm>
        </p:spPr>
        <p:txBody>
          <a:bodyPr/>
          <a:lstStyle/>
          <a:p>
            <a:pPr>
              <a:lnSpc>
                <a:spcPct val="110000"/>
              </a:lnSpc>
            </a:pPr>
            <a:r>
              <a:rPr lang="sv-SE" dirty="0"/>
              <a:t>Ett sätt att upptäcka våld är att återkommande ställa frågor på rutin till den unga, och inte bara vid misstanke om våld. En sådan rutin kan beskrivas i en handlingsplan. </a:t>
            </a:r>
          </a:p>
          <a:p>
            <a:pPr>
              <a:lnSpc>
                <a:spcPct val="110000"/>
              </a:lnSpc>
            </a:pPr>
            <a:r>
              <a:rPr lang="sv-SE" dirty="0"/>
              <a:t>Unga som är eller har varit utsatta för våld brukar inte berätta om det självmant. Det går aldrig att veta hur en ung person har det utan att ställa frågor och ha samtal om hur hens liv ser ut. Att ställa frågor kan vara ett sätt att hjälpa den unga att berätta om sin utsatthet</a:t>
            </a:r>
          </a:p>
          <a:p>
            <a:pPr>
              <a:lnSpc>
                <a:spcPct val="110000"/>
              </a:lnSpc>
            </a:pPr>
            <a:r>
              <a:rPr lang="sv-SE" dirty="0"/>
              <a:t>I öppna verksamheter kan det ibland vara svårt att ha enskilda samtal. Då kan du visa att du är öppen och intresserad av att veta mer om den ungas liv genom att ta initiativ till samtal vid många tillfällen.</a:t>
            </a:r>
          </a:p>
        </p:txBody>
      </p:sp>
    </p:spTree>
    <p:extLst>
      <p:ext uri="{BB962C8B-B14F-4D97-AF65-F5344CB8AC3E}">
        <p14:creationId xmlns:p14="http://schemas.microsoft.com/office/powerpoint/2010/main" val="3001493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utomhus, träd&#10;&#10;Automatiskt genererad beskrivning">
            <a:extLst>
              <a:ext uri="{FF2B5EF4-FFF2-40B4-BE49-F238E27FC236}">
                <a16:creationId xmlns:a16="http://schemas.microsoft.com/office/drawing/2014/main" id="{1F6DBDA4-1801-E781-D92C-7130F085E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7350" y="-15240"/>
            <a:ext cx="4785360" cy="4986528"/>
          </a:xfrm>
          <a:prstGeom prst="rect">
            <a:avLst/>
          </a:prstGeom>
        </p:spPr>
      </p:pic>
      <p:sp>
        <p:nvSpPr>
          <p:cNvPr id="10" name="Platshållare för innehåll 9">
            <a:extLst>
              <a:ext uri="{FF2B5EF4-FFF2-40B4-BE49-F238E27FC236}">
                <a16:creationId xmlns:a16="http://schemas.microsoft.com/office/drawing/2014/main" id="{CD959D4C-6F2A-513E-BF1C-F91BD2C9FC5D}"/>
              </a:ext>
            </a:extLst>
          </p:cNvPr>
          <p:cNvSpPr>
            <a:spLocks noGrp="1"/>
          </p:cNvSpPr>
          <p:nvPr>
            <p:ph idx="1"/>
          </p:nvPr>
        </p:nvSpPr>
        <p:spPr>
          <a:xfrm>
            <a:off x="710980" y="2637118"/>
            <a:ext cx="6240966" cy="5131147"/>
          </a:xfrm>
        </p:spPr>
        <p:txBody>
          <a:bodyPr/>
          <a:lstStyle/>
          <a:p>
            <a:r>
              <a:rPr lang="sv-SE" dirty="0"/>
              <a:t>Om det blir fel i samtalet med den unga – våga säga att du agerade fel/sa något klantigt: </a:t>
            </a:r>
            <a:r>
              <a:rPr lang="sv-SE" i="1" dirty="0"/>
              <a:t>”Nu märkte jag att något förändrades. Förlåt, vad det något jag sa?”</a:t>
            </a:r>
            <a:endParaRPr lang="sv-SE" dirty="0"/>
          </a:p>
          <a:p>
            <a:r>
              <a:rPr lang="sv-SE" dirty="0"/>
              <a:t>Berätta att du finns till för att lyssna och vad som gäller kring anmälningsplikt. </a:t>
            </a:r>
          </a:p>
        </p:txBody>
      </p:sp>
      <p:sp>
        <p:nvSpPr>
          <p:cNvPr id="3" name="Rubrik 1">
            <a:extLst>
              <a:ext uri="{FF2B5EF4-FFF2-40B4-BE49-F238E27FC236}">
                <a16:creationId xmlns:a16="http://schemas.microsoft.com/office/drawing/2014/main" id="{BD7CCACE-D1CA-9568-D5AF-7469100A1299}"/>
              </a:ext>
            </a:extLst>
          </p:cNvPr>
          <p:cNvSpPr txBox="1">
            <a:spLocks/>
          </p:cNvSpPr>
          <p:nvPr/>
        </p:nvSpPr>
        <p:spPr>
          <a:xfrm>
            <a:off x="710979" y="1185548"/>
            <a:ext cx="7987748"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lnSpc>
                <a:spcPct val="110000"/>
              </a:lnSpc>
            </a:pPr>
            <a:r>
              <a:rPr lang="sv-SE" sz="3600" dirty="0">
                <a:solidFill>
                  <a:schemeClr val="bg2"/>
                </a:solidFill>
                <a:latin typeface="Arial" panose="020B0604020202020204" pitchFamily="34" charset="0"/>
                <a:cs typeface="Arial" panose="020B0604020202020204" pitchFamily="34" charset="0"/>
              </a:rPr>
              <a:t>Samtal för att </a:t>
            </a:r>
            <a:br>
              <a:rPr lang="sv-SE" sz="3600" dirty="0">
                <a:solidFill>
                  <a:schemeClr val="bg2"/>
                </a:solidFill>
                <a:latin typeface="Arial" panose="020B0604020202020204" pitchFamily="34" charset="0"/>
                <a:cs typeface="Arial" panose="020B0604020202020204" pitchFamily="34" charset="0"/>
              </a:rPr>
            </a:br>
            <a:r>
              <a:rPr lang="sv-SE" sz="3600" dirty="0">
                <a:solidFill>
                  <a:schemeClr val="bg2"/>
                </a:solidFill>
                <a:latin typeface="Arial" panose="020B0604020202020204" pitchFamily="34" charset="0"/>
                <a:cs typeface="Arial" panose="020B0604020202020204" pitchFamily="34" charset="0"/>
              </a:rPr>
              <a:t>upptäcka våld</a:t>
            </a:r>
          </a:p>
        </p:txBody>
      </p:sp>
    </p:spTree>
    <p:extLst>
      <p:ext uri="{BB962C8B-B14F-4D97-AF65-F5344CB8AC3E}">
        <p14:creationId xmlns:p14="http://schemas.microsoft.com/office/powerpoint/2010/main" val="3362925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p:txBody>
          <a:bodyPr/>
          <a:lstStyle/>
          <a:p>
            <a:r>
              <a:rPr lang="sv-SE" dirty="0"/>
              <a:t>Innehåll</a:t>
            </a:r>
          </a:p>
        </p:txBody>
      </p:sp>
      <p:sp>
        <p:nvSpPr>
          <p:cNvPr id="4" name="Platshållare för innehåll 2">
            <a:extLst>
              <a:ext uri="{FF2B5EF4-FFF2-40B4-BE49-F238E27FC236}">
                <a16:creationId xmlns:a16="http://schemas.microsoft.com/office/drawing/2014/main" id="{AE254C27-35A2-A069-B4D3-BC6C8A2CD546}"/>
              </a:ext>
            </a:extLst>
          </p:cNvPr>
          <p:cNvSpPr txBox="1">
            <a:spLocks/>
          </p:cNvSpPr>
          <p:nvPr/>
        </p:nvSpPr>
        <p:spPr>
          <a:xfrm>
            <a:off x="5614155" y="2035116"/>
            <a:ext cx="5472945" cy="3999450"/>
          </a:xfrm>
          <a:prstGeom prst="rect">
            <a:avLst/>
          </a:prstGeom>
        </p:spPr>
        <p:txBody>
          <a:bodyPr vert="horz" lIns="91440" tIns="45720" rIns="91440" bIns="45720" rtlCol="0">
            <a:noAutofit/>
          </a:bodyPr>
          <a:lstStyle>
            <a:lvl1pPr marL="255588" indent="-255588" algn="l" defTabSz="914400" rtl="0" eaLnBrk="1" latinLnBrk="0" hangingPunct="1">
              <a:lnSpc>
                <a:spcPts val="2300"/>
              </a:lnSpc>
              <a:spcBef>
                <a:spcPts val="10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457200" indent="-200025" algn="l" defTabSz="914400" rtl="0" eaLnBrk="1" latinLnBrk="0" hangingPunct="1">
              <a:lnSpc>
                <a:spcPts val="22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sv-SE" b="1" dirty="0"/>
              <a:t>Del 4 </a:t>
            </a:r>
          </a:p>
          <a:p>
            <a:pPr>
              <a:lnSpc>
                <a:spcPct val="110000"/>
              </a:lnSpc>
            </a:pPr>
            <a:r>
              <a:rPr lang="sv-SE" dirty="0"/>
              <a:t>Rutiner för våldsförebyggande arbete och </a:t>
            </a:r>
            <a:br>
              <a:rPr lang="sv-SE" dirty="0"/>
            </a:br>
            <a:r>
              <a:rPr lang="sv-SE" dirty="0"/>
              <a:t>vid misstanke eller upptäckt av våld </a:t>
            </a:r>
          </a:p>
          <a:p>
            <a:pPr marL="0" indent="0">
              <a:lnSpc>
                <a:spcPct val="110000"/>
              </a:lnSpc>
              <a:buFont typeface="Arial" panose="020B0604020202020204" pitchFamily="34" charset="0"/>
              <a:buNone/>
            </a:pPr>
            <a:r>
              <a:rPr lang="sv-SE" b="1" dirty="0"/>
              <a:t>Del 5</a:t>
            </a:r>
          </a:p>
          <a:p>
            <a:pPr>
              <a:lnSpc>
                <a:spcPct val="110000"/>
              </a:lnSpc>
            </a:pPr>
            <a:r>
              <a:rPr lang="sv-SE" dirty="0"/>
              <a:t>Samverkan och kontaktuppgifter till andra aktörer </a:t>
            </a:r>
          </a:p>
          <a:p>
            <a:pPr marL="0" indent="0">
              <a:lnSpc>
                <a:spcPct val="110000"/>
              </a:lnSpc>
              <a:buFont typeface="Arial" panose="020B0604020202020204" pitchFamily="34" charset="0"/>
              <a:buNone/>
            </a:pPr>
            <a:r>
              <a:rPr lang="sv-SE" b="1" dirty="0"/>
              <a:t>Del 6</a:t>
            </a:r>
          </a:p>
          <a:p>
            <a:pPr>
              <a:lnSpc>
                <a:spcPct val="110000"/>
              </a:lnSpc>
            </a:pPr>
            <a:r>
              <a:rPr lang="sv-SE" dirty="0"/>
              <a:t>Det fortsatta arbetet</a:t>
            </a:r>
          </a:p>
        </p:txBody>
      </p:sp>
      <p:sp>
        <p:nvSpPr>
          <p:cNvPr id="6" name="Platshållare för innehåll 5">
            <a:extLst>
              <a:ext uri="{FF2B5EF4-FFF2-40B4-BE49-F238E27FC236}">
                <a16:creationId xmlns:a16="http://schemas.microsoft.com/office/drawing/2014/main" id="{50BD209B-ABFF-F2B1-28C6-ACF6F18992A5}"/>
              </a:ext>
            </a:extLst>
          </p:cNvPr>
          <p:cNvSpPr>
            <a:spLocks noGrp="1"/>
          </p:cNvSpPr>
          <p:nvPr>
            <p:ph idx="1"/>
          </p:nvPr>
        </p:nvSpPr>
        <p:spPr>
          <a:xfrm>
            <a:off x="710979" y="2008158"/>
            <a:ext cx="4984972" cy="4026408"/>
          </a:xfrm>
        </p:spPr>
        <p:txBody>
          <a:bodyPr/>
          <a:lstStyle/>
          <a:p>
            <a:pPr marL="0" indent="0">
              <a:buNone/>
            </a:pPr>
            <a:r>
              <a:rPr lang="sv-SE" b="1" dirty="0"/>
              <a:t>Inledning</a:t>
            </a:r>
          </a:p>
          <a:p>
            <a:r>
              <a:rPr lang="sv-SE" dirty="0"/>
              <a:t>Om våldspreventivt arbete</a:t>
            </a:r>
          </a:p>
          <a:p>
            <a:pPr marL="0" indent="0">
              <a:buNone/>
            </a:pPr>
            <a:r>
              <a:rPr lang="sv-SE" b="1" dirty="0"/>
              <a:t>Del 1</a:t>
            </a:r>
          </a:p>
          <a:p>
            <a:pPr lvl="1"/>
            <a:r>
              <a:rPr lang="sv-SE" dirty="0"/>
              <a:t>Syfte och mål</a:t>
            </a:r>
          </a:p>
          <a:p>
            <a:pPr lvl="1"/>
            <a:r>
              <a:rPr lang="sv-SE" dirty="0"/>
              <a:t>Definitioner och begrepp</a:t>
            </a:r>
          </a:p>
          <a:p>
            <a:pPr marL="0" indent="0">
              <a:buNone/>
            </a:pPr>
            <a:r>
              <a:rPr lang="sv-SE" b="1" dirty="0"/>
              <a:t>Del 2</a:t>
            </a:r>
          </a:p>
          <a:p>
            <a:pPr lvl="1"/>
            <a:r>
              <a:rPr lang="sv-SE" dirty="0"/>
              <a:t>Din och den öppna fritidsverksamhetens roll i det våldsförebyggande arbetet.</a:t>
            </a:r>
          </a:p>
          <a:p>
            <a:pPr marL="0" indent="0">
              <a:buNone/>
            </a:pPr>
            <a:r>
              <a:rPr lang="sv-SE" b="1" dirty="0"/>
              <a:t>Del 3</a:t>
            </a:r>
          </a:p>
          <a:p>
            <a:pPr lvl="1"/>
            <a:r>
              <a:rPr lang="sv-SE" dirty="0"/>
              <a:t>Samtalsstöd</a:t>
            </a:r>
          </a:p>
        </p:txBody>
      </p:sp>
    </p:spTree>
    <p:extLst>
      <p:ext uri="{BB962C8B-B14F-4D97-AF65-F5344CB8AC3E}">
        <p14:creationId xmlns:p14="http://schemas.microsoft.com/office/powerpoint/2010/main" val="1379301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9">
            <a:extLst>
              <a:ext uri="{FF2B5EF4-FFF2-40B4-BE49-F238E27FC236}">
                <a16:creationId xmlns:a16="http://schemas.microsoft.com/office/drawing/2014/main" id="{CD959D4C-6F2A-513E-BF1C-F91BD2C9FC5D}"/>
              </a:ext>
            </a:extLst>
          </p:cNvPr>
          <p:cNvSpPr>
            <a:spLocks noGrp="1"/>
          </p:cNvSpPr>
          <p:nvPr>
            <p:ph idx="1"/>
          </p:nvPr>
        </p:nvSpPr>
        <p:spPr>
          <a:xfrm>
            <a:off x="710979" y="2016632"/>
            <a:ext cx="7583935" cy="5131147"/>
          </a:xfrm>
        </p:spPr>
        <p:txBody>
          <a:bodyPr/>
          <a:lstStyle/>
          <a:p>
            <a:r>
              <a:rPr lang="sv-SE" dirty="0"/>
              <a:t>Om du får reda på att den unga är eller kan vara utsatt för våld eller förtryck kan det kännas som att du behöver agera snabbt. Det kan stämma om läget är akut. Men i många fall är det viktigare att lyssna in den unga, ge information om rättigheter och vilket stöd som finns.</a:t>
            </a:r>
          </a:p>
          <a:p>
            <a:r>
              <a:rPr lang="sv-SE" dirty="0"/>
              <a:t>I vissa fall kommer du att behöva göra en orosanmälan till socialtjänsten. </a:t>
            </a:r>
          </a:p>
        </p:txBody>
      </p:sp>
      <p:sp>
        <p:nvSpPr>
          <p:cNvPr id="3" name="Rubrik 1">
            <a:extLst>
              <a:ext uri="{FF2B5EF4-FFF2-40B4-BE49-F238E27FC236}">
                <a16:creationId xmlns:a16="http://schemas.microsoft.com/office/drawing/2014/main" id="{BD7CCACE-D1CA-9568-D5AF-7469100A1299}"/>
              </a:ext>
            </a:extLst>
          </p:cNvPr>
          <p:cNvSpPr txBox="1">
            <a:spLocks/>
          </p:cNvSpPr>
          <p:nvPr/>
        </p:nvSpPr>
        <p:spPr>
          <a:xfrm>
            <a:off x="710979" y="1181186"/>
            <a:ext cx="7987748"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lnSpc>
                <a:spcPct val="110000"/>
              </a:lnSpc>
            </a:pPr>
            <a:r>
              <a:rPr lang="sv-SE" sz="3600" dirty="0">
                <a:solidFill>
                  <a:schemeClr val="bg2"/>
                </a:solidFill>
                <a:latin typeface="Arial" panose="020B0604020202020204" pitchFamily="34" charset="0"/>
                <a:cs typeface="Arial" panose="020B0604020202020204" pitchFamily="34" charset="0"/>
              </a:rPr>
              <a:t>Samtal för att upptäcka våld</a:t>
            </a:r>
          </a:p>
        </p:txBody>
      </p:sp>
    </p:spTree>
    <p:extLst>
      <p:ext uri="{BB962C8B-B14F-4D97-AF65-F5344CB8AC3E}">
        <p14:creationId xmlns:p14="http://schemas.microsoft.com/office/powerpoint/2010/main" val="1029190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inomhus&#10;&#10;Automatiskt genererad beskrivning">
            <a:extLst>
              <a:ext uri="{FF2B5EF4-FFF2-40B4-BE49-F238E27FC236}">
                <a16:creationId xmlns:a16="http://schemas.microsoft.com/office/drawing/2014/main" id="{4686AA3B-5A0B-4BEC-178E-59E4628B480D}"/>
              </a:ext>
            </a:extLst>
          </p:cNvPr>
          <p:cNvPicPr>
            <a:picLocks noChangeAspect="1"/>
          </p:cNvPicPr>
          <p:nvPr/>
        </p:nvPicPr>
        <p:blipFill rotWithShape="1">
          <a:blip r:embed="rId3">
            <a:extLst>
              <a:ext uri="{28A0092B-C50C-407E-A947-70E740481C1C}">
                <a14:useLocalDpi xmlns:a14="http://schemas.microsoft.com/office/drawing/2010/main" val="0"/>
              </a:ext>
            </a:extLst>
          </a:blip>
          <a:srcRect b="6878"/>
          <a:stretch/>
        </p:blipFill>
        <p:spPr>
          <a:xfrm>
            <a:off x="7406640" y="-17579"/>
            <a:ext cx="4785360" cy="4986528"/>
          </a:xfrm>
          <a:prstGeom prst="rect">
            <a:avLst/>
          </a:prstGeom>
        </p:spPr>
      </p:pic>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1016000"/>
            <a:ext cx="5715221" cy="822185"/>
          </a:xfrm>
        </p:spPr>
        <p:txBody>
          <a:bodyPr/>
          <a:lstStyle/>
          <a:p>
            <a:r>
              <a:rPr lang="sv-SE" sz="3600" dirty="0"/>
              <a:t>Att ställa frågor</a:t>
            </a:r>
            <a:endParaRPr lang="sv-SE"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014065"/>
            <a:ext cx="6147021" cy="3726335"/>
          </a:xfrm>
        </p:spPr>
        <p:txBody>
          <a:bodyPr/>
          <a:lstStyle/>
          <a:p>
            <a:pPr marL="0" indent="0">
              <a:lnSpc>
                <a:spcPct val="110000"/>
              </a:lnSpc>
              <a:buNone/>
            </a:pPr>
            <a:r>
              <a:rPr lang="sv-SE" dirty="0"/>
              <a:t>Det är bra att börja med </a:t>
            </a:r>
            <a:r>
              <a:rPr lang="sv-SE" b="1" dirty="0"/>
              <a:t>öppna och utforskande frågor</a:t>
            </a:r>
            <a:r>
              <a:rPr lang="sv-SE" dirty="0"/>
              <a:t> när du samtalar med unga. Öppna frågor hjälper den unga att berätta med egna ord. Öppna frågor börjar ofta med </a:t>
            </a:r>
            <a:r>
              <a:rPr lang="sv-SE" i="1" dirty="0"/>
              <a:t>hur, när, vem, var eller vad</a:t>
            </a:r>
            <a:r>
              <a:rPr lang="sv-SE" dirty="0"/>
              <a:t>. </a:t>
            </a:r>
          </a:p>
          <a:p>
            <a:pPr marL="0" indent="0">
              <a:lnSpc>
                <a:spcPct val="110000"/>
              </a:lnSpc>
              <a:buNone/>
            </a:pPr>
            <a:r>
              <a:rPr lang="sv-SE" dirty="0"/>
              <a:t>Du kan till exempel ställa frågor kopplade till skolan eller fritidsintressen:</a:t>
            </a:r>
            <a:br>
              <a:rPr lang="sv-SE" dirty="0"/>
            </a:br>
            <a:r>
              <a:rPr lang="sv-SE" i="1" dirty="0"/>
              <a:t>– Hur är det i skolan?</a:t>
            </a:r>
            <a:br>
              <a:rPr lang="sv-SE" i="1" dirty="0"/>
            </a:br>
            <a:r>
              <a:rPr lang="sv-SE" i="1" dirty="0"/>
              <a:t>– Hur ser din fritid ut?</a:t>
            </a:r>
            <a:br>
              <a:rPr lang="sv-SE" i="1" dirty="0"/>
            </a:br>
            <a:r>
              <a:rPr lang="sv-SE" i="1" dirty="0"/>
              <a:t>– Vad tycker du om att göra?</a:t>
            </a:r>
            <a:br>
              <a:rPr lang="sv-SE" i="1" dirty="0"/>
            </a:br>
            <a:r>
              <a:rPr lang="sv-SE" i="1" dirty="0"/>
              <a:t>– Hur ser du på framtiden? </a:t>
            </a:r>
          </a:p>
        </p:txBody>
      </p:sp>
    </p:spTree>
    <p:extLst>
      <p:ext uri="{BB962C8B-B14F-4D97-AF65-F5344CB8AC3E}">
        <p14:creationId xmlns:p14="http://schemas.microsoft.com/office/powerpoint/2010/main" val="5399335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1795931"/>
            <a:ext cx="8039321" cy="4706469"/>
          </a:xfrm>
        </p:spPr>
        <p:txBody>
          <a:bodyPr/>
          <a:lstStyle/>
          <a:p>
            <a:pPr marL="0" indent="0">
              <a:lnSpc>
                <a:spcPct val="110000"/>
              </a:lnSpc>
              <a:buNone/>
            </a:pPr>
            <a:r>
              <a:rPr lang="sv-SE" dirty="0"/>
              <a:t>Ibland är det bra att ställa mer slutna frågor. Om utsatthet är det normala för den unga kan det vara svårt att svara på öppna frågor </a:t>
            </a:r>
          </a:p>
          <a:p>
            <a:pPr>
              <a:lnSpc>
                <a:spcPct val="110000"/>
              </a:lnSpc>
            </a:pPr>
            <a:r>
              <a:rPr lang="sv-SE" b="1" dirty="0"/>
              <a:t>Exempel på mer sluten fråga </a:t>
            </a:r>
            <a:br>
              <a:rPr lang="sv-SE" b="1" dirty="0"/>
            </a:br>
            <a:r>
              <a:rPr lang="sv-SE" i="1" dirty="0"/>
              <a:t>– Jag vet andra som upplevt X eller har det så här. Är det så för dig med?</a:t>
            </a:r>
          </a:p>
          <a:p>
            <a:pPr>
              <a:lnSpc>
                <a:spcPct val="110000"/>
              </a:lnSpc>
            </a:pPr>
            <a:r>
              <a:rPr lang="sv-SE" b="1" dirty="0"/>
              <a:t>Ibland kan du behöva förtydliga varför du ställer frågor</a:t>
            </a:r>
            <a:br>
              <a:rPr lang="sv-SE" dirty="0"/>
            </a:br>
            <a:r>
              <a:rPr lang="sv-SE" i="1" dirty="0"/>
              <a:t>– Tycker du det känns konstigt att jag ställer de här frågorna? </a:t>
            </a:r>
            <a:br>
              <a:rPr lang="sv-SE" i="1" dirty="0"/>
            </a:br>
            <a:r>
              <a:rPr lang="sv-SE" i="1" dirty="0"/>
              <a:t>Jag ställer sådana frågor eftersom jag vet att det finns unga </a:t>
            </a:r>
            <a:br>
              <a:rPr lang="sv-SE" i="1" dirty="0"/>
            </a:br>
            <a:r>
              <a:rPr lang="sv-SE" i="1" dirty="0"/>
              <a:t>som begränsas eller kontrolleras på olika sätt.</a:t>
            </a:r>
          </a:p>
          <a:p>
            <a:pPr>
              <a:lnSpc>
                <a:spcPct val="110000"/>
              </a:lnSpc>
            </a:pPr>
            <a:r>
              <a:rPr lang="sv-SE" dirty="0"/>
              <a:t>Ett sätt att föra samtal med era unga om utsatta situationer, rättigheter och våld kan vara att göra det i samband med gruppaktiviteter som har ett annat fokus. Det kan till exempel vara vid specifika tjejkvällar. </a:t>
            </a:r>
          </a:p>
          <a:p>
            <a:pPr marL="0" indent="0">
              <a:buNone/>
            </a:pPr>
            <a:endParaRPr lang="sv-SE" i="1" dirty="0"/>
          </a:p>
        </p:txBody>
      </p:sp>
      <p:sp>
        <p:nvSpPr>
          <p:cNvPr id="5" name="Rubrik 1">
            <a:extLst>
              <a:ext uri="{FF2B5EF4-FFF2-40B4-BE49-F238E27FC236}">
                <a16:creationId xmlns:a16="http://schemas.microsoft.com/office/drawing/2014/main" id="{16F5C127-1A5B-D0FA-3D73-312923146F43}"/>
              </a:ext>
            </a:extLst>
          </p:cNvPr>
          <p:cNvSpPr txBox="1">
            <a:spLocks/>
          </p:cNvSpPr>
          <p:nvPr/>
        </p:nvSpPr>
        <p:spPr>
          <a:xfrm>
            <a:off x="710979" y="730250"/>
            <a:ext cx="5715221" cy="822185"/>
          </a:xfrm>
          <a:prstGeom prst="rect">
            <a:avLst/>
          </a:prstGeom>
        </p:spPr>
        <p:txBody>
          <a:bodyPr vert="horz" lIns="91440" tIns="45720" rIns="91440" bIns="45720" rtlCol="0" anchor="b" anchorCtr="0">
            <a:noAutofit/>
          </a:bodyPr>
          <a:lstStyle>
            <a:lvl1pPr algn="l" defTabSz="914400" rtl="0" eaLnBrk="1" latinLnBrk="0" hangingPunct="1">
              <a:lnSpc>
                <a:spcPts val="4400"/>
              </a:lnSpc>
              <a:spcBef>
                <a:spcPct val="0"/>
              </a:spcBef>
              <a:buNone/>
              <a:defRPr sz="3600" b="1" kern="1200">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sv-SE" dirty="0">
                <a:latin typeface="Arial" panose="020B0604020202020204" pitchFamily="34" charset="0"/>
                <a:cs typeface="Arial" panose="020B0604020202020204" pitchFamily="34" charset="0"/>
              </a:rPr>
              <a:t>Att ställa frågor</a:t>
            </a:r>
          </a:p>
        </p:txBody>
      </p:sp>
    </p:spTree>
    <p:extLst>
      <p:ext uri="{BB962C8B-B14F-4D97-AF65-F5344CB8AC3E}">
        <p14:creationId xmlns:p14="http://schemas.microsoft.com/office/powerpoint/2010/main" val="3460994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E39B30-E236-9A96-510C-B302CCED598C}"/>
              </a:ext>
            </a:extLst>
          </p:cNvPr>
          <p:cNvSpPr>
            <a:spLocks noGrp="1"/>
          </p:cNvSpPr>
          <p:nvPr>
            <p:ph type="ctrTitle"/>
          </p:nvPr>
        </p:nvSpPr>
        <p:spPr>
          <a:xfrm>
            <a:off x="0" y="1329138"/>
            <a:ext cx="8902700" cy="3700062"/>
          </a:xfrm>
        </p:spPr>
        <p:txBody>
          <a:bodyPr tIns="0" rIns="252000" bIns="0" anchor="ctr" anchorCtr="0"/>
          <a:lstStyle/>
          <a:p>
            <a:pPr>
              <a:lnSpc>
                <a:spcPct val="110000"/>
              </a:lnSpc>
            </a:pPr>
            <a:r>
              <a:rPr lang="sv-SE" sz="2000" dirty="0"/>
              <a:t>”Jag har märkt att när man tar i känsliga ämnen så kommer inga. Särskilt om vi går ut i sociala medier. Inför tjejmässan som vi hade </a:t>
            </a:r>
            <a:br>
              <a:rPr lang="sv-SE" sz="2000" dirty="0"/>
            </a:br>
            <a:r>
              <a:rPr lang="sv-SE" sz="2000" dirty="0"/>
              <a:t>fick vi kritik på grund av att det var inriktat på hår, </a:t>
            </a:r>
            <a:r>
              <a:rPr lang="sv-SE" sz="2000" dirty="0" err="1"/>
              <a:t>handmassage</a:t>
            </a:r>
            <a:r>
              <a:rPr lang="sv-SE" sz="2000" dirty="0"/>
              <a:t> </a:t>
            </a:r>
            <a:br>
              <a:rPr lang="sv-SE" sz="2000" dirty="0"/>
            </a:br>
            <a:r>
              <a:rPr lang="sv-SE" sz="2000" dirty="0"/>
              <a:t>och så vidare – sådan som kan uppfattas som tjejigt. Men vi hade </a:t>
            </a:r>
            <a:br>
              <a:rPr lang="sv-SE" sz="2000" dirty="0"/>
            </a:br>
            <a:r>
              <a:rPr lang="sv-SE" sz="2000" dirty="0"/>
              <a:t>även bilder på VR-glasögon och liknande. Men andra, alltså de som kritiserade, fattar inte att tjejerna inte får komma annars om vi inte bara har lättsamma bilder. Vi skrev ju liksom inte att tjejjouren och ungdomsmottagningen skulle komma på besök.”</a:t>
            </a:r>
            <a:br>
              <a:rPr lang="sv-SE" sz="2000" dirty="0"/>
            </a:br>
            <a:r>
              <a:rPr lang="sv-SE" sz="2000" dirty="0"/>
              <a:t>(Fritidsledare)</a:t>
            </a:r>
          </a:p>
        </p:txBody>
      </p:sp>
      <p:sp>
        <p:nvSpPr>
          <p:cNvPr id="3" name="textruta 2">
            <a:extLst>
              <a:ext uri="{FF2B5EF4-FFF2-40B4-BE49-F238E27FC236}">
                <a16:creationId xmlns:a16="http://schemas.microsoft.com/office/drawing/2014/main" id="{943E9DEB-AE1D-C2B3-4845-3C20A6447C51}"/>
              </a:ext>
            </a:extLst>
          </p:cNvPr>
          <p:cNvSpPr txBox="1"/>
          <p:nvPr/>
        </p:nvSpPr>
        <p:spPr>
          <a:xfrm>
            <a:off x="9266273" y="2308008"/>
            <a:ext cx="2493927" cy="175432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sv-SE" b="1" dirty="0">
                <a:solidFill>
                  <a:schemeClr val="bg2"/>
                </a:solidFill>
                <a:latin typeface="Arial" panose="020B0604020202020204" pitchFamily="34" charset="0"/>
                <a:ea typeface="Noto Sans" panose="020B0502040504020204" pitchFamily="34" charset="0"/>
                <a:cs typeface="Arial" panose="020B0604020202020204" pitchFamily="34" charset="0"/>
              </a:rPr>
              <a:t>Att diskutera:</a:t>
            </a:r>
          </a:p>
          <a:p>
            <a:pPr marL="0" marR="0" lvl="0" indent="0" defTabSz="914400" rtl="0" eaLnBrk="1" fontAlgn="auto" latinLnBrk="0" hangingPunct="1">
              <a:lnSpc>
                <a:spcPct val="100000"/>
              </a:lnSpc>
              <a:spcBef>
                <a:spcPts val="0"/>
              </a:spcBef>
              <a:spcAft>
                <a:spcPts val="0"/>
              </a:spcAft>
              <a:buClrTx/>
              <a:buSzTx/>
              <a:buFontTx/>
              <a:buNone/>
              <a:tabLst/>
              <a:defRPr/>
            </a:pPr>
            <a:r>
              <a:rPr lang="sv-SE" i="1" dirty="0">
                <a:solidFill>
                  <a:schemeClr val="bg2"/>
                </a:solidFill>
                <a:latin typeface="Arial" panose="020B0604020202020204" pitchFamily="34" charset="0"/>
                <a:ea typeface="Noto Sans" panose="020B0502040504020204" pitchFamily="34" charset="0"/>
                <a:cs typeface="Arial" panose="020B0604020202020204" pitchFamily="34" charset="0"/>
              </a:rPr>
              <a:t>Känner ni igen er? </a:t>
            </a:r>
            <a:br>
              <a:rPr lang="sv-SE" i="1" dirty="0">
                <a:solidFill>
                  <a:schemeClr val="bg2"/>
                </a:solidFill>
                <a:latin typeface="Arial" panose="020B0604020202020204" pitchFamily="34" charset="0"/>
                <a:ea typeface="Noto Sans" panose="020B0502040504020204" pitchFamily="34" charset="0"/>
                <a:cs typeface="Arial" panose="020B0604020202020204" pitchFamily="34" charset="0"/>
              </a:rPr>
            </a:br>
            <a:r>
              <a:rPr lang="sv-SE" i="1" dirty="0">
                <a:solidFill>
                  <a:schemeClr val="bg2"/>
                </a:solidFill>
                <a:latin typeface="Arial" panose="020B0604020202020204" pitchFamily="34" charset="0"/>
                <a:ea typeface="Noto Sans" panose="020B0502040504020204" pitchFamily="34" charset="0"/>
                <a:cs typeface="Arial" panose="020B0604020202020204" pitchFamily="34" charset="0"/>
              </a:rPr>
              <a:t>Har ni aktiviteter eller tillfällen där ni skulle kunna lyfta frågor om våld?</a:t>
            </a:r>
          </a:p>
        </p:txBody>
      </p:sp>
    </p:spTree>
    <p:extLst>
      <p:ext uri="{BB962C8B-B14F-4D97-AF65-F5344CB8AC3E}">
        <p14:creationId xmlns:p14="http://schemas.microsoft.com/office/powerpoint/2010/main" val="1278812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text, person, grön, person&#10;&#10;Automatiskt genererad beskrivning">
            <a:extLst>
              <a:ext uri="{FF2B5EF4-FFF2-40B4-BE49-F238E27FC236}">
                <a16:creationId xmlns:a16="http://schemas.microsoft.com/office/drawing/2014/main" id="{42AFF917-62DC-BA56-69AC-248A2FCFBCC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p:pic>
      <p:sp>
        <p:nvSpPr>
          <p:cNvPr id="4" name="Platshållare för text 3">
            <a:extLst>
              <a:ext uri="{FF2B5EF4-FFF2-40B4-BE49-F238E27FC236}">
                <a16:creationId xmlns:a16="http://schemas.microsoft.com/office/drawing/2014/main" id="{4AA88D16-4016-5636-C742-1D6C1DDBD21C}"/>
              </a:ext>
            </a:extLst>
          </p:cNvPr>
          <p:cNvSpPr>
            <a:spLocks noGrp="1"/>
          </p:cNvSpPr>
          <p:nvPr>
            <p:ph type="body" sz="quarter" idx="11"/>
          </p:nvPr>
        </p:nvSpPr>
        <p:spPr/>
        <p:txBody>
          <a:bodyPr/>
          <a:lstStyle/>
          <a:p>
            <a:r>
              <a:rPr lang="sv-SE" dirty="0"/>
              <a:t>Reflektion</a:t>
            </a:r>
          </a:p>
        </p:txBody>
      </p:sp>
      <p:grpSp>
        <p:nvGrpSpPr>
          <p:cNvPr id="5" name="Grupp 4">
            <a:extLst>
              <a:ext uri="{FF2B5EF4-FFF2-40B4-BE49-F238E27FC236}">
                <a16:creationId xmlns:a16="http://schemas.microsoft.com/office/drawing/2014/main" id="{95D05526-AC41-B798-88A1-958882B7F0E6}"/>
              </a:ext>
            </a:extLst>
          </p:cNvPr>
          <p:cNvGrpSpPr/>
          <p:nvPr/>
        </p:nvGrpSpPr>
        <p:grpSpPr>
          <a:xfrm>
            <a:off x="10004550" y="5506831"/>
            <a:ext cx="2187614" cy="1110752"/>
            <a:chOff x="10004550" y="5506831"/>
            <a:chExt cx="2187614" cy="1110752"/>
          </a:xfrm>
        </p:grpSpPr>
        <p:grpSp>
          <p:nvGrpSpPr>
            <p:cNvPr id="6" name="Grupp 5">
              <a:extLst>
                <a:ext uri="{FF2B5EF4-FFF2-40B4-BE49-F238E27FC236}">
                  <a16:creationId xmlns:a16="http://schemas.microsoft.com/office/drawing/2014/main" id="{3172B73A-95AB-6835-F9ED-38F8C404BB1E}"/>
                </a:ext>
              </a:extLst>
            </p:cNvPr>
            <p:cNvGrpSpPr/>
            <p:nvPr userDrawn="1"/>
          </p:nvGrpSpPr>
          <p:grpSpPr>
            <a:xfrm>
              <a:off x="10004550" y="5506831"/>
              <a:ext cx="2187614" cy="1110752"/>
              <a:chOff x="10042650" y="5506831"/>
              <a:chExt cx="2187614" cy="1110752"/>
            </a:xfrm>
          </p:grpSpPr>
          <p:sp>
            <p:nvSpPr>
              <p:cNvPr id="8" name="Rektangel 7">
                <a:extLst>
                  <a:ext uri="{FF2B5EF4-FFF2-40B4-BE49-F238E27FC236}">
                    <a16:creationId xmlns:a16="http://schemas.microsoft.com/office/drawing/2014/main" id="{0189B102-54E6-E4AB-512F-E1A0DC419CD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BCC75A5D-2A6F-58A4-8A74-F77C27CD8A2A}"/>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7" name="Bildobjekt 6">
              <a:extLst>
                <a:ext uri="{FF2B5EF4-FFF2-40B4-BE49-F238E27FC236}">
                  <a16:creationId xmlns:a16="http://schemas.microsoft.com/office/drawing/2014/main" id="{19A98480-87EE-ED4A-437F-11195E1D65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
        <p:nvSpPr>
          <p:cNvPr id="3" name="Platshållare för innehåll 9">
            <a:extLst>
              <a:ext uri="{FF2B5EF4-FFF2-40B4-BE49-F238E27FC236}">
                <a16:creationId xmlns:a16="http://schemas.microsoft.com/office/drawing/2014/main" id="{C1A33181-DF70-F0EA-424C-97092DFA5F35}"/>
              </a:ext>
            </a:extLst>
          </p:cNvPr>
          <p:cNvSpPr txBox="1">
            <a:spLocks/>
          </p:cNvSpPr>
          <p:nvPr/>
        </p:nvSpPr>
        <p:spPr>
          <a:xfrm>
            <a:off x="1873619" y="2714517"/>
            <a:ext cx="8444762" cy="4214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buNone/>
            </a:pPr>
            <a:br>
              <a:rPr lang="sv-SE" b="1" i="1" dirty="0">
                <a:solidFill>
                  <a:schemeClr val="bg1"/>
                </a:solidFill>
              </a:rPr>
            </a:br>
            <a:br>
              <a:rPr lang="sv-SE" b="1" i="1" dirty="0">
                <a:solidFill>
                  <a:schemeClr val="bg1"/>
                </a:solidFill>
              </a:rPr>
            </a:br>
            <a:r>
              <a:rPr lang="sv-SE" b="1" i="1" dirty="0">
                <a:solidFill>
                  <a:schemeClr val="bg1"/>
                </a:solidFill>
              </a:rPr>
              <a:t>När och i vilka sammanhang kan det vara mindre lämpligt att ställa den här typen av personliga frågor?</a:t>
            </a:r>
            <a:endParaRPr lang="sv-SE" sz="2400" i="1" dirty="0">
              <a:solidFill>
                <a:schemeClr val="bg1"/>
              </a:solidFill>
            </a:endParaRPr>
          </a:p>
        </p:txBody>
      </p:sp>
    </p:spTree>
    <p:extLst>
      <p:ext uri="{BB962C8B-B14F-4D97-AF65-F5344CB8AC3E}">
        <p14:creationId xmlns:p14="http://schemas.microsoft.com/office/powerpoint/2010/main" val="1766029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623665"/>
            <a:ext cx="7531321" cy="3726335"/>
          </a:xfrm>
        </p:spPr>
        <p:txBody>
          <a:bodyPr/>
          <a:lstStyle/>
          <a:p>
            <a:pPr>
              <a:lnSpc>
                <a:spcPct val="110000"/>
              </a:lnSpc>
            </a:pPr>
            <a:r>
              <a:rPr lang="sv-SE" dirty="0"/>
              <a:t>Samtal om utsatthet, makt, våld och kontroll kan vara utmanande både för dig och för den du pratar med. Ta stöd och hjälp av en kollega eller chef i din närhet. </a:t>
            </a:r>
          </a:p>
          <a:p>
            <a:pPr>
              <a:lnSpc>
                <a:spcPct val="110000"/>
              </a:lnSpc>
            </a:pPr>
            <a:r>
              <a:rPr lang="sv-SE" dirty="0"/>
              <a:t>Ett sätt kan vara att skriva in teman som trygghet och oro för våld som en fast återkommande punkt att diskutera vid APT eller andra regelbundna personalgruppsmöten. </a:t>
            </a:r>
          </a:p>
        </p:txBody>
      </p:sp>
      <p:sp>
        <p:nvSpPr>
          <p:cNvPr id="7" name="Rubrik 1">
            <a:extLst>
              <a:ext uri="{FF2B5EF4-FFF2-40B4-BE49-F238E27FC236}">
                <a16:creationId xmlns:a16="http://schemas.microsoft.com/office/drawing/2014/main" id="{4E46FAB9-B1F0-A450-78D1-FD12A2D45860}"/>
              </a:ext>
            </a:extLst>
          </p:cNvPr>
          <p:cNvSpPr>
            <a:spLocks noGrp="1"/>
          </p:cNvSpPr>
          <p:nvPr>
            <p:ph type="title"/>
          </p:nvPr>
        </p:nvSpPr>
        <p:spPr>
          <a:xfrm>
            <a:off x="710979" y="1109522"/>
            <a:ext cx="7987748" cy="1325563"/>
          </a:xfrm>
        </p:spPr>
        <p:txBody>
          <a:bodyPr/>
          <a:lstStyle/>
          <a:p>
            <a:pPr>
              <a:lnSpc>
                <a:spcPct val="110000"/>
              </a:lnSpc>
            </a:pPr>
            <a:r>
              <a:rPr lang="sv-SE" sz="3600" dirty="0"/>
              <a:t>Samtal och avstämningar </a:t>
            </a:r>
            <a:br>
              <a:rPr lang="sv-SE" sz="3600" dirty="0"/>
            </a:br>
            <a:r>
              <a:rPr lang="sv-SE" sz="3600" dirty="0"/>
              <a:t>med kollegor</a:t>
            </a:r>
            <a:endParaRPr lang="sv-SE" dirty="0"/>
          </a:p>
        </p:txBody>
      </p:sp>
    </p:spTree>
    <p:extLst>
      <p:ext uri="{BB962C8B-B14F-4D97-AF65-F5344CB8AC3E}">
        <p14:creationId xmlns:p14="http://schemas.microsoft.com/office/powerpoint/2010/main" val="3773702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utomhus, person, solnedgång, mörk&#10;&#10;Automatiskt genererad beskrivning">
            <a:extLst>
              <a:ext uri="{FF2B5EF4-FFF2-40B4-BE49-F238E27FC236}">
                <a16:creationId xmlns:a16="http://schemas.microsoft.com/office/drawing/2014/main" id="{EC31A7E2-9D1D-463F-CAD0-6A2DF6125DD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 b="11"/>
          <a:stretch>
            <a:fillRect/>
          </a:stretch>
        </p:blipFill>
        <p:spPr>
          <a:xfrm>
            <a:off x="0" y="2381"/>
            <a:ext cx="12214225" cy="6877050"/>
          </a:xfrm>
        </p:spPr>
      </p:pic>
      <p:sp>
        <p:nvSpPr>
          <p:cNvPr id="3" name="Rubrik 2">
            <a:extLst>
              <a:ext uri="{FF2B5EF4-FFF2-40B4-BE49-F238E27FC236}">
                <a16:creationId xmlns:a16="http://schemas.microsoft.com/office/drawing/2014/main" id="{0ECAD3B1-B3E5-4A8F-A2D3-EF46384E695B}"/>
              </a:ext>
            </a:extLst>
          </p:cNvPr>
          <p:cNvSpPr>
            <a:spLocks noGrp="1"/>
          </p:cNvSpPr>
          <p:nvPr>
            <p:ph type="title"/>
          </p:nvPr>
        </p:nvSpPr>
        <p:spPr>
          <a:xfrm>
            <a:off x="1244600" y="2014538"/>
            <a:ext cx="9690100" cy="2852737"/>
          </a:xfrm>
        </p:spPr>
        <p:txBody>
          <a:bodyPr/>
          <a:lstStyle/>
          <a:p>
            <a:pPr>
              <a:lnSpc>
                <a:spcPts val="6500"/>
              </a:lnSpc>
            </a:pPr>
            <a:r>
              <a:rPr lang="sv-SE" dirty="0"/>
              <a:t>Rutiner för våldsförebyggande arbete och rutiner vid misstanke eller upptäckt av våld </a:t>
            </a:r>
          </a:p>
        </p:txBody>
      </p:sp>
      <p:sp>
        <p:nvSpPr>
          <p:cNvPr id="4" name="Platshållare för text 3">
            <a:extLst>
              <a:ext uri="{FF2B5EF4-FFF2-40B4-BE49-F238E27FC236}">
                <a16:creationId xmlns:a16="http://schemas.microsoft.com/office/drawing/2014/main" id="{6E415914-6C19-9306-564D-5DD4BC79B3ED}"/>
              </a:ext>
            </a:extLst>
          </p:cNvPr>
          <p:cNvSpPr>
            <a:spLocks noGrp="1"/>
          </p:cNvSpPr>
          <p:nvPr>
            <p:ph type="body" sz="quarter" idx="11"/>
          </p:nvPr>
        </p:nvSpPr>
        <p:spPr/>
        <p:txBody>
          <a:bodyPr/>
          <a:lstStyle/>
          <a:p>
            <a:r>
              <a:rPr lang="sv-SE" dirty="0"/>
              <a:t>Del 4</a:t>
            </a:r>
          </a:p>
        </p:txBody>
      </p:sp>
      <p:grpSp>
        <p:nvGrpSpPr>
          <p:cNvPr id="15" name="Grupp 14">
            <a:extLst>
              <a:ext uri="{FF2B5EF4-FFF2-40B4-BE49-F238E27FC236}">
                <a16:creationId xmlns:a16="http://schemas.microsoft.com/office/drawing/2014/main" id="{20C237FA-FB91-2477-0642-50A8B09214DF}"/>
              </a:ext>
            </a:extLst>
          </p:cNvPr>
          <p:cNvGrpSpPr/>
          <p:nvPr/>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78FA52FB-7539-5D88-49D5-0276FEBDEB3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5AD353B-BABB-AACD-1D52-B5BF2668406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DC6739E1-6D37-B836-7658-57DC6020375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234D8105-50CA-2456-B0DC-8BC3543C96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804201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863600"/>
            <a:ext cx="6769321" cy="974585"/>
          </a:xfrm>
        </p:spPr>
        <p:txBody>
          <a:bodyPr/>
          <a:lstStyle/>
          <a:p>
            <a:r>
              <a:rPr lang="sv-SE" sz="3600" dirty="0"/>
              <a:t>Om anmälningsskyldighet</a:t>
            </a:r>
            <a:endParaRPr lang="sv-SE"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698279" y="2044700"/>
            <a:ext cx="7366221" cy="5022850"/>
          </a:xfrm>
        </p:spPr>
        <p:txBody>
          <a:bodyPr/>
          <a:lstStyle/>
          <a:p>
            <a:pPr>
              <a:lnSpc>
                <a:spcPct val="110000"/>
              </a:lnSpc>
            </a:pPr>
            <a:r>
              <a:rPr lang="sv-SE" dirty="0"/>
              <a:t>I vissa fall kommer du att behöva göra en orosanmälan till socialtjänsten. Det behöver du göra som yrkesverksam om du arbetar med barn och unga under 18 år och misstänker att någon du möter far illa. </a:t>
            </a:r>
          </a:p>
          <a:p>
            <a:pPr>
              <a:lnSpc>
                <a:spcPct val="110000"/>
              </a:lnSpc>
            </a:pPr>
            <a:r>
              <a:rPr lang="sv-SE" dirty="0"/>
              <a:t>För att göra en orosanmälan behöver du inte ha några bevis. Det är inte du som ska utreda om något hänt utan det är socialtjänstens uppgift.</a:t>
            </a:r>
          </a:p>
          <a:p>
            <a:pPr>
              <a:lnSpc>
                <a:spcPct val="110000"/>
              </a:lnSpc>
            </a:pPr>
            <a:r>
              <a:rPr lang="sv-SE" dirty="0"/>
              <a:t>Det är viktigt att du har med dig den unga i processen om du behöver göra en orosanmälan. Den unga har rätt att bli informerad och vara delaktig i det som sker. </a:t>
            </a:r>
          </a:p>
        </p:txBody>
      </p:sp>
    </p:spTree>
    <p:extLst>
      <p:ext uri="{BB962C8B-B14F-4D97-AF65-F5344CB8AC3E}">
        <p14:creationId xmlns:p14="http://schemas.microsoft.com/office/powerpoint/2010/main" val="3294109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golv, inomhus, byggnad&#10;&#10;Automatiskt genererad beskrivning">
            <a:extLst>
              <a:ext uri="{FF2B5EF4-FFF2-40B4-BE49-F238E27FC236}">
                <a16:creationId xmlns:a16="http://schemas.microsoft.com/office/drawing/2014/main" id="{00A114F8-E9D4-D91E-E7CD-707E2D2CB30A}"/>
              </a:ext>
            </a:extLst>
          </p:cNvPr>
          <p:cNvPicPr>
            <a:picLocks noChangeAspect="1"/>
          </p:cNvPicPr>
          <p:nvPr/>
        </p:nvPicPr>
        <p:blipFill rotWithShape="1">
          <a:blip r:embed="rId3">
            <a:extLst>
              <a:ext uri="{28A0092B-C50C-407E-A947-70E740481C1C}">
                <a14:useLocalDpi xmlns:a14="http://schemas.microsoft.com/office/drawing/2010/main" val="0"/>
              </a:ext>
            </a:extLst>
          </a:blip>
          <a:srcRect l="-14031" t="47" r="14114" b="-47"/>
          <a:stretch/>
        </p:blipFill>
        <p:spPr>
          <a:xfrm>
            <a:off x="6624828" y="0"/>
            <a:ext cx="5567172" cy="4986528"/>
          </a:xfrm>
          <a:prstGeom prst="rect">
            <a:avLst/>
          </a:prstGeom>
        </p:spPr>
      </p:pic>
      <p:sp>
        <p:nvSpPr>
          <p:cNvPr id="10" name="Platshållare för innehåll 9">
            <a:extLst>
              <a:ext uri="{FF2B5EF4-FFF2-40B4-BE49-F238E27FC236}">
                <a16:creationId xmlns:a16="http://schemas.microsoft.com/office/drawing/2014/main" id="{CD959D4C-6F2A-513E-BF1C-F91BD2C9FC5D}"/>
              </a:ext>
            </a:extLst>
          </p:cNvPr>
          <p:cNvSpPr>
            <a:spLocks noGrp="1"/>
          </p:cNvSpPr>
          <p:nvPr>
            <p:ph idx="1"/>
          </p:nvPr>
        </p:nvSpPr>
        <p:spPr>
          <a:xfrm>
            <a:off x="701860" y="2051340"/>
            <a:ext cx="6181540" cy="5266873"/>
          </a:xfrm>
        </p:spPr>
        <p:txBody>
          <a:bodyPr/>
          <a:lstStyle/>
          <a:p>
            <a:pPr>
              <a:lnSpc>
                <a:spcPct val="110000"/>
              </a:lnSpc>
            </a:pPr>
            <a:r>
              <a:rPr lang="sv-SE" dirty="0"/>
              <a:t>I ditt ansvar ingår att veta när det är dags att lämna över till en annan vuxen som har mer kunskap. Det kan till exempel handla om att den unga behöver prata med en expert eller komma till ett akut skyddat boende. </a:t>
            </a:r>
          </a:p>
          <a:p>
            <a:pPr>
              <a:lnSpc>
                <a:spcPct val="110000"/>
              </a:lnSpc>
            </a:pPr>
            <a:r>
              <a:rPr lang="sv-SE" dirty="0"/>
              <a:t>Ta reda på vad som gäller för just din verksamhet när det kommer till anmälnings-plikten. Detta kan ni göra via socialtjänsten.</a:t>
            </a:r>
          </a:p>
        </p:txBody>
      </p:sp>
      <p:sp>
        <p:nvSpPr>
          <p:cNvPr id="7" name="Rubrik 1">
            <a:extLst>
              <a:ext uri="{FF2B5EF4-FFF2-40B4-BE49-F238E27FC236}">
                <a16:creationId xmlns:a16="http://schemas.microsoft.com/office/drawing/2014/main" id="{97E7E0E4-A999-3978-B526-1CD00C04208F}"/>
              </a:ext>
            </a:extLst>
          </p:cNvPr>
          <p:cNvSpPr txBox="1">
            <a:spLocks/>
          </p:cNvSpPr>
          <p:nvPr/>
        </p:nvSpPr>
        <p:spPr>
          <a:xfrm>
            <a:off x="710979" y="1249439"/>
            <a:ext cx="6769321" cy="97458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r>
              <a:rPr lang="sv-SE" sz="3600" dirty="0">
                <a:solidFill>
                  <a:schemeClr val="bg2"/>
                </a:solidFill>
                <a:latin typeface="Arial" panose="020B0604020202020204" pitchFamily="34" charset="0"/>
                <a:cs typeface="Arial" panose="020B0604020202020204" pitchFamily="34" charset="0"/>
              </a:rPr>
              <a:t>Om anmälningsskyldighet</a:t>
            </a:r>
            <a:endParaRPr lang="sv-SE"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389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1109522"/>
            <a:ext cx="7987748" cy="1325563"/>
          </a:xfrm>
        </p:spPr>
        <p:txBody>
          <a:bodyPr/>
          <a:lstStyle/>
          <a:p>
            <a:pPr>
              <a:lnSpc>
                <a:spcPct val="110000"/>
              </a:lnSpc>
            </a:pPr>
            <a:r>
              <a:rPr lang="sv-SE" dirty="0"/>
              <a:t>Rutiner och strukturer för våldsförebyggande arbete</a:t>
            </a:r>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05803" y="2636170"/>
            <a:ext cx="7331074" cy="4589492"/>
          </a:xfrm>
        </p:spPr>
        <p:txBody>
          <a:bodyPr/>
          <a:lstStyle/>
          <a:p>
            <a:pPr>
              <a:lnSpc>
                <a:spcPct val="110000"/>
              </a:lnSpc>
            </a:pPr>
            <a:r>
              <a:rPr lang="sv-SE" dirty="0"/>
              <a:t>Ett sätt att förebygga våld är att begära ut utdrag ur belastningsregistret vid anställning av personal. Detta bör ske  återkommande. En sådan rutin kan med fördel beskrivas i en handlingsplan. </a:t>
            </a:r>
          </a:p>
          <a:p>
            <a:pPr>
              <a:lnSpc>
                <a:spcPct val="110000"/>
              </a:lnSpc>
            </a:pPr>
            <a:r>
              <a:rPr lang="sv-SE" dirty="0"/>
              <a:t>Det bör finnas en rutin kring hantering av unga som missköter sig i verksamheten. Att stänga av den unga kan vara det bästa ur ett våldsförebyggande perspektiv. En sådan rutin kan beskrivas i en handlingsplan. </a:t>
            </a:r>
          </a:p>
          <a:p>
            <a:pPr>
              <a:lnSpc>
                <a:spcPct val="110000"/>
              </a:lnSpc>
            </a:pPr>
            <a:r>
              <a:rPr lang="sv-SE" dirty="0"/>
              <a:t>Det bör även finnas uppdaterade och kända styrdokument. Ta reda på om verksamheter har riktlinjer, stödmaterial och liknande att ta hjälp av i det våldsförebyggande arbetet.</a:t>
            </a:r>
          </a:p>
        </p:txBody>
      </p:sp>
      <p:sp>
        <p:nvSpPr>
          <p:cNvPr id="4" name="Rektangel 3">
            <a:extLst>
              <a:ext uri="{FF2B5EF4-FFF2-40B4-BE49-F238E27FC236}">
                <a16:creationId xmlns:a16="http://schemas.microsoft.com/office/drawing/2014/main" id="{6A66FDCF-3D39-5E53-E730-6AED543C5BCC}"/>
              </a:ext>
            </a:extLst>
          </p:cNvPr>
          <p:cNvSpPr/>
          <p:nvPr/>
        </p:nvSpPr>
        <p:spPr>
          <a:xfrm>
            <a:off x="8416704" y="0"/>
            <a:ext cx="3775296" cy="3826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 name="Grupp 4">
            <a:extLst>
              <a:ext uri="{FF2B5EF4-FFF2-40B4-BE49-F238E27FC236}">
                <a16:creationId xmlns:a16="http://schemas.microsoft.com/office/drawing/2014/main" id="{79980894-1CBC-93F5-D743-1C1622E44ECB}"/>
              </a:ext>
            </a:extLst>
          </p:cNvPr>
          <p:cNvGrpSpPr/>
          <p:nvPr/>
        </p:nvGrpSpPr>
        <p:grpSpPr>
          <a:xfrm>
            <a:off x="8416704" y="0"/>
            <a:ext cx="956930" cy="934253"/>
            <a:chOff x="7400262" y="-8344"/>
            <a:chExt cx="956930" cy="934253"/>
          </a:xfrm>
        </p:grpSpPr>
        <p:sp>
          <p:nvSpPr>
            <p:cNvPr id="6" name="Rektangel 5">
              <a:extLst>
                <a:ext uri="{FF2B5EF4-FFF2-40B4-BE49-F238E27FC236}">
                  <a16:creationId xmlns:a16="http://schemas.microsoft.com/office/drawing/2014/main" id="{0BB38F88-CC02-A749-B555-B7C028DFC8B6}"/>
                </a:ext>
              </a:extLst>
            </p:cNvPr>
            <p:cNvSpPr/>
            <p:nvPr userDrawn="1"/>
          </p:nvSpPr>
          <p:spPr>
            <a:xfrm>
              <a:off x="7400262" y="-8344"/>
              <a:ext cx="956930" cy="9342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Arial" panose="020B0604020202020204" pitchFamily="34" charset="0"/>
                <a:cs typeface="Arial" panose="020B0604020202020204" pitchFamily="34" charset="0"/>
              </a:endParaRPr>
            </a:p>
          </p:txBody>
        </p:sp>
        <p:pic>
          <p:nvPicPr>
            <p:cNvPr id="7" name="Platshållare för innehåll 7">
              <a:extLst>
                <a:ext uri="{FF2B5EF4-FFF2-40B4-BE49-F238E27FC236}">
                  <a16:creationId xmlns:a16="http://schemas.microsoft.com/office/drawing/2014/main" id="{8F940608-7A75-6E40-BCD5-1C8925FFD969}"/>
                </a:ext>
              </a:extLst>
            </p:cNvPr>
            <p:cNvPicPr>
              <a:picLocks noChangeAspect="1"/>
            </p:cNvPicPr>
            <p:nvPr/>
          </p:nvPicPr>
          <p:blipFill rotWithShape="1">
            <a:blip r:embed="rId3">
              <a:extLst>
                <a:ext uri="{28A0092B-C50C-407E-A947-70E740481C1C}">
                  <a14:useLocalDpi xmlns:a14="http://schemas.microsoft.com/office/drawing/2010/main" val="0"/>
                </a:ext>
              </a:extLst>
            </a:blip>
            <a:srcRect l="36363" t="22301" r="34786" b="61769"/>
            <a:stretch/>
          </p:blipFill>
          <p:spPr>
            <a:xfrm>
              <a:off x="7506585" y="219740"/>
              <a:ext cx="744281" cy="489097"/>
            </a:xfrm>
            <a:prstGeom prst="rect">
              <a:avLst/>
            </a:prstGeom>
          </p:spPr>
        </p:pic>
      </p:grpSp>
      <p:sp>
        <p:nvSpPr>
          <p:cNvPr id="8" name="Platshållare för innehåll 2">
            <a:extLst>
              <a:ext uri="{FF2B5EF4-FFF2-40B4-BE49-F238E27FC236}">
                <a16:creationId xmlns:a16="http://schemas.microsoft.com/office/drawing/2014/main" id="{F99C53DD-7838-3FBD-60B1-44A9D81845C4}"/>
              </a:ext>
            </a:extLst>
          </p:cNvPr>
          <p:cNvSpPr txBox="1">
            <a:spLocks/>
          </p:cNvSpPr>
          <p:nvPr/>
        </p:nvSpPr>
        <p:spPr>
          <a:xfrm>
            <a:off x="9073378" y="1698288"/>
            <a:ext cx="2546942" cy="24727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800" i="1" dirty="0">
                <a:solidFill>
                  <a:schemeClr val="bg2"/>
                </a:solidFill>
                <a:latin typeface="Arial" panose="020B0604020202020204" pitchFamily="34" charset="0"/>
                <a:cs typeface="Arial" panose="020B0604020202020204" pitchFamily="34" charset="0"/>
              </a:rPr>
              <a:t>Tips för hur ni kan </a:t>
            </a:r>
            <a:br>
              <a:rPr lang="sv-SE" sz="1800" i="1" dirty="0">
                <a:solidFill>
                  <a:schemeClr val="bg2"/>
                </a:solidFill>
                <a:latin typeface="Arial" panose="020B0604020202020204" pitchFamily="34" charset="0"/>
                <a:cs typeface="Arial" panose="020B0604020202020204" pitchFamily="34" charset="0"/>
              </a:rPr>
            </a:br>
            <a:r>
              <a:rPr lang="sv-SE" sz="1800" i="1" dirty="0">
                <a:solidFill>
                  <a:schemeClr val="bg2"/>
                </a:solidFill>
                <a:latin typeface="Arial" panose="020B0604020202020204" pitchFamily="34" charset="0"/>
                <a:cs typeface="Arial" panose="020B0604020202020204" pitchFamily="34" charset="0"/>
              </a:rPr>
              <a:t>ta fram handlingsplan kommer senare </a:t>
            </a:r>
          </a:p>
        </p:txBody>
      </p:sp>
    </p:spTree>
    <p:extLst>
      <p:ext uri="{BB962C8B-B14F-4D97-AF65-F5344CB8AC3E}">
        <p14:creationId xmlns:p14="http://schemas.microsoft.com/office/powerpoint/2010/main" val="3917666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414559"/>
            <a:ext cx="8119754" cy="3998942"/>
          </a:xfrm>
        </p:spPr>
        <p:txBody>
          <a:bodyPr/>
          <a:lstStyle/>
          <a:p>
            <a:pPr marL="0" indent="0">
              <a:lnSpc>
                <a:spcPct val="110000"/>
              </a:lnSpc>
              <a:buNone/>
            </a:pPr>
            <a:r>
              <a:rPr lang="sv-SE" b="1" dirty="0"/>
              <a:t>Våldsförepreventivt arbete syftar till att förhindra att våld uppstår eller upprepas. Våldspreventivt arbete innebär att göra insatser innan våldet har uppstått, innan någon har blivit utövare eller offer samt att förebygga att förövare återfaller i ett våldsbeteende. Våldspreventivt arbete kan bedrivas på flera olika sätt. Det är vanligt att våldspreventivt arbetet beskrivs utifrån tre olika nivåer: </a:t>
            </a:r>
            <a:endParaRPr lang="sv-SE" dirty="0"/>
          </a:p>
          <a:p>
            <a:pPr>
              <a:lnSpc>
                <a:spcPct val="110000"/>
              </a:lnSpc>
              <a:spcAft>
                <a:spcPts val="900"/>
              </a:spcAft>
              <a:defRPr/>
            </a:pPr>
            <a:r>
              <a:rPr lang="sv-SE" b="1" dirty="0">
                <a:ea typeface="Noto Sans" panose="020B0502040504020204" pitchFamily="34" charset="0"/>
                <a:cs typeface="Noto Sans" panose="020B0502040504020204" pitchFamily="34" charset="0"/>
              </a:rPr>
              <a:t>Universell prevention: </a:t>
            </a:r>
            <a:r>
              <a:rPr lang="sv-SE" dirty="0">
                <a:ea typeface="Noto Sans" panose="020B0502040504020204" pitchFamily="34" charset="0"/>
                <a:cs typeface="Noto Sans" panose="020B0502040504020204" pitchFamily="34" charset="0"/>
              </a:rPr>
              <a:t>Insatser riktade till alla och tar inte hänsyn till skillnader mellan hög- och lågriskgrupper. Det kan exempelvis vara en insats som en fritidsledare genomför på fritidsgården och därför kommer alla besökare till nytta. Stödet handlar dels om promotion, d.v.s. att främja god hälsa och utveckling, och dels om prevention, d.v.s. att förebygga ohälsa och olika former av problem. </a:t>
            </a:r>
          </a:p>
          <a:p>
            <a:pPr marL="0" indent="0">
              <a:lnSpc>
                <a:spcPct val="110000"/>
              </a:lnSpc>
              <a:spcAft>
                <a:spcPts val="900"/>
              </a:spcAft>
              <a:buNone/>
              <a:defRPr/>
            </a:pPr>
            <a:endParaRPr lang="sv-SE" dirty="0">
              <a:highlight>
                <a:srgbClr val="FFFF00"/>
              </a:highlight>
              <a:ea typeface="Noto Sans" panose="020B0502040504020204" pitchFamily="34" charset="0"/>
              <a:cs typeface="Noto Sans" panose="020B0502040504020204" pitchFamily="34" charset="0"/>
            </a:endParaRPr>
          </a:p>
          <a:p>
            <a:pPr>
              <a:lnSpc>
                <a:spcPts val="1300"/>
              </a:lnSpc>
              <a:spcBef>
                <a:spcPts val="300"/>
              </a:spcBef>
              <a:spcAft>
                <a:spcPts val="900"/>
              </a:spcAft>
              <a:defRPr/>
            </a:pPr>
            <a:endParaRPr lang="sv-SE" dirty="0">
              <a:ea typeface="Noto Sans" panose="020B0502040504020204" pitchFamily="34" charset="0"/>
              <a:cs typeface="Noto Sans" panose="020B0502040504020204" pitchFamily="34" charset="0"/>
            </a:endParaRPr>
          </a:p>
          <a:p>
            <a:pPr marL="0" indent="0">
              <a:lnSpc>
                <a:spcPts val="1300"/>
              </a:lnSpc>
              <a:spcBef>
                <a:spcPts val="300"/>
              </a:spcBef>
              <a:spcAft>
                <a:spcPts val="900"/>
              </a:spcAft>
              <a:buNone/>
              <a:defRPr/>
            </a:pPr>
            <a:endParaRPr lang="sv-SE" dirty="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ts val="1300"/>
              </a:lnSpc>
              <a:spcBef>
                <a:spcPts val="300"/>
              </a:spcBef>
              <a:spcAft>
                <a:spcPts val="900"/>
              </a:spcAft>
              <a:buClrTx/>
              <a:buSzTx/>
              <a:buFontTx/>
              <a:buNone/>
              <a:tabLst/>
              <a:defRPr/>
            </a:pPr>
            <a:endParaRPr lang="sv-SE" sz="1100" dirty="0"/>
          </a:p>
          <a:p>
            <a:pPr>
              <a:lnSpc>
                <a:spcPct val="100000"/>
              </a:lnSpc>
            </a:pPr>
            <a:endParaRPr lang="sv-SE" sz="1700" dirty="0">
              <a:ea typeface="Noto Sans" panose="020B0502040504020204" pitchFamily="34" charset="0"/>
              <a:cs typeface="Noto Sans" panose="020B0502040504020204" pitchFamily="34" charset="0"/>
            </a:endParaRPr>
          </a:p>
        </p:txBody>
      </p:sp>
      <p:sp>
        <p:nvSpPr>
          <p:cNvPr id="4" name="Rubrik 6">
            <a:extLst>
              <a:ext uri="{FF2B5EF4-FFF2-40B4-BE49-F238E27FC236}">
                <a16:creationId xmlns:a16="http://schemas.microsoft.com/office/drawing/2014/main" id="{645AA21D-DEA0-9704-636B-073B06AFCAE4}"/>
              </a:ext>
            </a:extLst>
          </p:cNvPr>
          <p:cNvSpPr txBox="1">
            <a:spLocks/>
          </p:cNvSpPr>
          <p:nvPr/>
        </p:nvSpPr>
        <p:spPr>
          <a:xfrm>
            <a:off x="710979" y="1486291"/>
            <a:ext cx="7987748" cy="595897"/>
          </a:xfrm>
          <a:prstGeom prst="rect">
            <a:avLst/>
          </a:prstGeom>
        </p:spPr>
        <p:txBody>
          <a:bodyPr vert="horz" lIns="91440" tIns="45720" rIns="91440" bIns="45720" rtlCol="0" anchor="b" anchorCtr="0">
            <a:noAutofit/>
          </a:bodyPr>
          <a:lstStyle>
            <a:lvl1pPr algn="l" defTabSz="914400" rtl="0" eaLnBrk="1" latinLnBrk="0" hangingPunct="1">
              <a:lnSpc>
                <a:spcPts val="4400"/>
              </a:lnSpc>
              <a:spcBef>
                <a:spcPct val="0"/>
              </a:spcBef>
              <a:buNone/>
              <a:defRPr sz="3600" b="1" kern="1200">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pPr>
              <a:lnSpc>
                <a:spcPct val="100000"/>
              </a:lnSpc>
            </a:pPr>
            <a:r>
              <a:rPr lang="sv-SE" dirty="0">
                <a:latin typeface="Arial" panose="020B0604020202020204" pitchFamily="34" charset="0"/>
                <a:cs typeface="Arial" panose="020B0604020202020204" pitchFamily="34" charset="0"/>
              </a:rPr>
              <a:t>Om våldspreventivt arbete</a:t>
            </a:r>
            <a:endParaRPr lang="sv-SE" dirty="0"/>
          </a:p>
        </p:txBody>
      </p:sp>
    </p:spTree>
    <p:extLst>
      <p:ext uri="{BB962C8B-B14F-4D97-AF65-F5344CB8AC3E}">
        <p14:creationId xmlns:p14="http://schemas.microsoft.com/office/powerpoint/2010/main" val="1477986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106325"/>
            <a:ext cx="7142937" cy="1731859"/>
          </a:xfrm>
        </p:spPr>
        <p:txBody>
          <a:bodyPr/>
          <a:lstStyle/>
          <a:p>
            <a:endParaRPr lang="sv-SE" sz="2000"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008157"/>
            <a:ext cx="7391030" cy="1258463"/>
          </a:xfrm>
        </p:spPr>
        <p:txBody>
          <a:bodyPr wrap="square"/>
          <a:lstStyle/>
          <a:p>
            <a:pPr marL="0" indent="0">
              <a:buNone/>
            </a:pPr>
            <a:endParaRPr lang="sv-SE" sz="1600" dirty="0"/>
          </a:p>
        </p:txBody>
      </p:sp>
      <p:sp>
        <p:nvSpPr>
          <p:cNvPr id="10" name="Rektangel 9">
            <a:extLst>
              <a:ext uri="{FF2B5EF4-FFF2-40B4-BE49-F238E27FC236}">
                <a16:creationId xmlns:a16="http://schemas.microsoft.com/office/drawing/2014/main" id="{706F1687-1AE3-E106-6E4B-92B0877DCC90}"/>
              </a:ext>
            </a:extLst>
          </p:cNvPr>
          <p:cNvSpPr/>
          <p:nvPr/>
        </p:nvSpPr>
        <p:spPr>
          <a:xfrm>
            <a:off x="8527312" y="-1"/>
            <a:ext cx="3664687" cy="4978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i="1" dirty="0">
                <a:solidFill>
                  <a:srgbClr val="FF0000"/>
                </a:solidFill>
                <a:latin typeface="Arial" panose="020B0604020202020204" pitchFamily="34" charset="0"/>
                <a:cs typeface="Arial" panose="020B0604020202020204" pitchFamily="34" charset="0"/>
              </a:rPr>
              <a:t>Vad är viktiga delar att ha </a:t>
            </a:r>
          </a:p>
          <a:p>
            <a:pPr algn="ctr"/>
            <a:r>
              <a:rPr lang="sv-SE" i="1" dirty="0">
                <a:solidFill>
                  <a:srgbClr val="FF0000"/>
                </a:solidFill>
                <a:latin typeface="Arial" panose="020B0604020202020204" pitchFamily="34" charset="0"/>
                <a:cs typeface="Arial" panose="020B0604020202020204" pitchFamily="34" charset="0"/>
              </a:rPr>
              <a:t>med när rutiner diskuteras</a:t>
            </a:r>
          </a:p>
          <a:p>
            <a:pPr algn="ctr"/>
            <a:r>
              <a:rPr lang="sv-SE" i="1" dirty="0">
                <a:solidFill>
                  <a:srgbClr val="FF0000"/>
                </a:solidFill>
                <a:latin typeface="Arial" panose="020B0604020202020204" pitchFamily="34" charset="0"/>
                <a:cs typeface="Arial" panose="020B0604020202020204" pitchFamily="34" charset="0"/>
              </a:rPr>
              <a:t>I en arbetsgrupp?</a:t>
            </a:r>
          </a:p>
        </p:txBody>
      </p:sp>
      <p:pic>
        <p:nvPicPr>
          <p:cNvPr id="4" name="Bildobjekt 3" descr="En bild som visar person, inomhus&#10;&#10;Automatiskt genererad beskrivning">
            <a:extLst>
              <a:ext uri="{FF2B5EF4-FFF2-40B4-BE49-F238E27FC236}">
                <a16:creationId xmlns:a16="http://schemas.microsoft.com/office/drawing/2014/main" id="{93F4EBB2-A6C5-696F-69BD-79FE50FED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8527312" cy="6858001"/>
          </a:xfrm>
          <a:prstGeom prst="rect">
            <a:avLst/>
          </a:prstGeom>
        </p:spPr>
      </p:pic>
    </p:spTree>
    <p:extLst>
      <p:ext uri="{BB962C8B-B14F-4D97-AF65-F5344CB8AC3E}">
        <p14:creationId xmlns:p14="http://schemas.microsoft.com/office/powerpoint/2010/main" val="1459005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text, person, person, inomhus&#10;&#10;Automatiskt genererad beskrivning">
            <a:extLst>
              <a:ext uri="{FF2B5EF4-FFF2-40B4-BE49-F238E27FC236}">
                <a16:creationId xmlns:a16="http://schemas.microsoft.com/office/drawing/2014/main" id="{574C322B-0A25-A166-70DB-9FF82974B13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8" r="48"/>
          <a:stretch>
            <a:fillRect/>
          </a:stretch>
        </p:blipFill>
        <p:spPr/>
      </p:pic>
      <p:sp>
        <p:nvSpPr>
          <p:cNvPr id="3" name="Rubrik 2">
            <a:extLst>
              <a:ext uri="{FF2B5EF4-FFF2-40B4-BE49-F238E27FC236}">
                <a16:creationId xmlns:a16="http://schemas.microsoft.com/office/drawing/2014/main" id="{0ECAD3B1-B3E5-4A8F-A2D3-EF46384E695B}"/>
              </a:ext>
            </a:extLst>
          </p:cNvPr>
          <p:cNvSpPr>
            <a:spLocks noGrp="1"/>
          </p:cNvSpPr>
          <p:nvPr>
            <p:ph type="title"/>
          </p:nvPr>
        </p:nvSpPr>
        <p:spPr>
          <a:xfrm>
            <a:off x="1244600" y="2014538"/>
            <a:ext cx="9690100" cy="2852737"/>
          </a:xfrm>
        </p:spPr>
        <p:txBody>
          <a:bodyPr/>
          <a:lstStyle/>
          <a:p>
            <a:pPr>
              <a:lnSpc>
                <a:spcPts val="6500"/>
              </a:lnSpc>
            </a:pPr>
            <a:r>
              <a:rPr lang="sv-SE" dirty="0"/>
              <a:t>Samverkan och kontaktuppgifter till andra aktörer </a:t>
            </a:r>
          </a:p>
        </p:txBody>
      </p:sp>
      <p:sp>
        <p:nvSpPr>
          <p:cNvPr id="4" name="Platshållare för text 3">
            <a:extLst>
              <a:ext uri="{FF2B5EF4-FFF2-40B4-BE49-F238E27FC236}">
                <a16:creationId xmlns:a16="http://schemas.microsoft.com/office/drawing/2014/main" id="{6E415914-6C19-9306-564D-5DD4BC79B3ED}"/>
              </a:ext>
            </a:extLst>
          </p:cNvPr>
          <p:cNvSpPr>
            <a:spLocks noGrp="1"/>
          </p:cNvSpPr>
          <p:nvPr>
            <p:ph type="body" sz="quarter" idx="11"/>
          </p:nvPr>
        </p:nvSpPr>
        <p:spPr/>
        <p:txBody>
          <a:bodyPr/>
          <a:lstStyle/>
          <a:p>
            <a:r>
              <a:rPr lang="sv-SE" dirty="0"/>
              <a:t>Del 5</a:t>
            </a:r>
          </a:p>
        </p:txBody>
      </p:sp>
      <p:grpSp>
        <p:nvGrpSpPr>
          <p:cNvPr id="15" name="Grupp 14">
            <a:extLst>
              <a:ext uri="{FF2B5EF4-FFF2-40B4-BE49-F238E27FC236}">
                <a16:creationId xmlns:a16="http://schemas.microsoft.com/office/drawing/2014/main" id="{20C237FA-FB91-2477-0642-50A8B09214DF}"/>
              </a:ext>
            </a:extLst>
          </p:cNvPr>
          <p:cNvGrpSpPr/>
          <p:nvPr/>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78FA52FB-7539-5D88-49D5-0276FEBDEB3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5AD353B-BABB-AACD-1D52-B5BF2668406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DC6739E1-6D37-B836-7658-57DC6020375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234D8105-50CA-2456-B0DC-8BC3543C96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3782177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599440"/>
            <a:ext cx="6742007" cy="2164486"/>
          </a:xfrm>
        </p:spPr>
        <p:txBody>
          <a:bodyPr/>
          <a:lstStyle/>
          <a:p>
            <a:r>
              <a:rPr lang="sv-SE" sz="3600" dirty="0"/>
              <a:t>Viktiga stödfunktioner vid misstanke om </a:t>
            </a:r>
            <a:r>
              <a:rPr lang="sv-SE" dirty="0"/>
              <a:t>eller upptäckt av </a:t>
            </a:r>
            <a:r>
              <a:rPr lang="sv-SE" sz="3600" dirty="0"/>
              <a:t>våld</a:t>
            </a:r>
            <a:endParaRPr lang="sv-SE" sz="2000"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968010"/>
            <a:ext cx="8026621" cy="3726335"/>
          </a:xfrm>
        </p:spPr>
        <p:txBody>
          <a:bodyPr/>
          <a:lstStyle/>
          <a:p>
            <a:pPr marL="0" indent="0">
              <a:lnSpc>
                <a:spcPct val="110000"/>
              </a:lnSpc>
              <a:buNone/>
            </a:pPr>
            <a:r>
              <a:rPr lang="sv-SE" b="1" dirty="0"/>
              <a:t>Exempel på personer eller funktioner som det är bra att ha kontaktuppgifter till:</a:t>
            </a:r>
          </a:p>
          <a:p>
            <a:pPr>
              <a:lnSpc>
                <a:spcPct val="110000"/>
              </a:lnSpc>
            </a:pPr>
            <a:r>
              <a:rPr lang="sv-SE" b="1" dirty="0"/>
              <a:t>Kommun: </a:t>
            </a:r>
            <a:r>
              <a:rPr lang="sv-SE" dirty="0"/>
              <a:t>Socialtjänst samt barn- och ungdomsverksamheter (eller motsvarande). Ni kan även kolla upp om just er kommun erbjuder krishanterings- och samtalsstöd.</a:t>
            </a:r>
          </a:p>
          <a:p>
            <a:pPr>
              <a:lnSpc>
                <a:spcPct val="100000"/>
              </a:lnSpc>
            </a:pPr>
            <a:r>
              <a:rPr lang="sv-SE" b="1" dirty="0"/>
              <a:t>Fältverksamhet</a:t>
            </a:r>
            <a:r>
              <a:rPr lang="sv-SE" dirty="0"/>
              <a:t> eller motsvarande</a:t>
            </a:r>
          </a:p>
          <a:p>
            <a:pPr>
              <a:lnSpc>
                <a:spcPct val="100000"/>
              </a:lnSpc>
            </a:pPr>
            <a:r>
              <a:rPr lang="sv-SE" b="1" dirty="0"/>
              <a:t>Skola</a:t>
            </a:r>
          </a:p>
          <a:p>
            <a:pPr>
              <a:lnSpc>
                <a:spcPct val="100000"/>
              </a:lnSpc>
            </a:pPr>
            <a:r>
              <a:rPr lang="sv-SE" b="1" dirty="0"/>
              <a:t>Polis</a:t>
            </a:r>
          </a:p>
          <a:p>
            <a:pPr>
              <a:lnSpc>
                <a:spcPct val="100000"/>
              </a:lnSpc>
            </a:pPr>
            <a:r>
              <a:rPr lang="sv-SE" b="1" dirty="0"/>
              <a:t>Länsstyrelsens våldsförebyggande samordnare </a:t>
            </a:r>
            <a:r>
              <a:rPr lang="sv-SE" dirty="0"/>
              <a:t>(eller motsvarande)</a:t>
            </a:r>
          </a:p>
        </p:txBody>
      </p:sp>
    </p:spTree>
    <p:extLst>
      <p:ext uri="{BB962C8B-B14F-4D97-AF65-F5344CB8AC3E}">
        <p14:creationId xmlns:p14="http://schemas.microsoft.com/office/powerpoint/2010/main" val="2394393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596679" y="603885"/>
            <a:ext cx="8242521" cy="1788566"/>
          </a:xfrm>
        </p:spPr>
        <p:txBody>
          <a:bodyPr/>
          <a:lstStyle/>
          <a:p>
            <a:r>
              <a:rPr lang="sv-SE" sz="3600" dirty="0"/>
              <a:t>Viktiga stödfunktioner vid misstanke om </a:t>
            </a:r>
            <a:r>
              <a:rPr lang="sv-SE" dirty="0"/>
              <a:t>eller upptäckt av </a:t>
            </a:r>
            <a:r>
              <a:rPr lang="sv-SE" sz="3600" dirty="0"/>
              <a:t>våld</a:t>
            </a:r>
            <a:endParaRPr lang="sv-SE" sz="2000"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988330"/>
            <a:ext cx="7532797" cy="3726335"/>
          </a:xfrm>
        </p:spPr>
        <p:txBody>
          <a:bodyPr/>
          <a:lstStyle/>
          <a:p>
            <a:r>
              <a:rPr lang="sv-SE" b="1" dirty="0"/>
              <a:t>BUP </a:t>
            </a:r>
            <a:r>
              <a:rPr lang="sv-SE" dirty="0"/>
              <a:t>(barn- och ungdomspsykiatri)</a:t>
            </a:r>
          </a:p>
          <a:p>
            <a:r>
              <a:rPr lang="sv-SE" b="1" dirty="0">
                <a:hlinkClick r:id="rId3">
                  <a:extLst>
                    <a:ext uri="{A12FA001-AC4F-418D-AE19-62706E023703}">
                      <ahyp:hlinkClr xmlns:ahyp="http://schemas.microsoft.com/office/drawing/2018/hyperlinkcolor" val="tx"/>
                    </a:ext>
                  </a:extLst>
                </a:hlinkClick>
              </a:rPr>
              <a:t>Kvinnojourer</a:t>
            </a:r>
            <a:endParaRPr lang="sv-SE" b="1" dirty="0"/>
          </a:p>
          <a:p>
            <a:r>
              <a:rPr lang="sv-SE" b="1" dirty="0">
                <a:hlinkClick r:id="rId4">
                  <a:extLst>
                    <a:ext uri="{A12FA001-AC4F-418D-AE19-62706E023703}">
                      <ahyp:hlinkClr xmlns:ahyp="http://schemas.microsoft.com/office/drawing/2018/hyperlinkcolor" val="tx"/>
                    </a:ext>
                  </a:extLst>
                </a:hlinkClick>
              </a:rPr>
              <a:t>Organisationer som arbetar mot hederskultur och hedersrelaterat våld</a:t>
            </a:r>
            <a:endParaRPr lang="sv-SE" b="1" dirty="0"/>
          </a:p>
        </p:txBody>
      </p:sp>
    </p:spTree>
    <p:extLst>
      <p:ext uri="{BB962C8B-B14F-4D97-AF65-F5344CB8AC3E}">
        <p14:creationId xmlns:p14="http://schemas.microsoft.com/office/powerpoint/2010/main" val="3341381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person&#10;&#10;Automatiskt genererad beskrivning">
            <a:extLst>
              <a:ext uri="{FF2B5EF4-FFF2-40B4-BE49-F238E27FC236}">
                <a16:creationId xmlns:a16="http://schemas.microsoft.com/office/drawing/2014/main" id="{FB732212-A6BC-BD22-FF05-0228D8CFA5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8" r="48"/>
          <a:stretch>
            <a:fillRect/>
          </a:stretch>
        </p:blipFill>
        <p:spPr/>
      </p:pic>
      <p:sp>
        <p:nvSpPr>
          <p:cNvPr id="3" name="Rubrik 2">
            <a:extLst>
              <a:ext uri="{FF2B5EF4-FFF2-40B4-BE49-F238E27FC236}">
                <a16:creationId xmlns:a16="http://schemas.microsoft.com/office/drawing/2014/main" id="{0ECAD3B1-B3E5-4A8F-A2D3-EF46384E695B}"/>
              </a:ext>
            </a:extLst>
          </p:cNvPr>
          <p:cNvSpPr>
            <a:spLocks noGrp="1"/>
          </p:cNvSpPr>
          <p:nvPr>
            <p:ph type="title"/>
          </p:nvPr>
        </p:nvSpPr>
        <p:spPr>
          <a:xfrm>
            <a:off x="1905000" y="1791971"/>
            <a:ext cx="8377820" cy="3775038"/>
          </a:xfrm>
        </p:spPr>
        <p:txBody>
          <a:bodyPr/>
          <a:lstStyle/>
          <a:p>
            <a:pPr lvl="0" algn="l">
              <a:lnSpc>
                <a:spcPts val="5600"/>
              </a:lnSpc>
              <a:spcBef>
                <a:spcPts val="2000"/>
              </a:spcBef>
            </a:pPr>
            <a:r>
              <a:rPr lang="sv-SE" dirty="0">
                <a:ea typeface="+mj-ea"/>
              </a:rPr>
              <a:t>Uppgift</a:t>
            </a:r>
            <a:br>
              <a:rPr lang="sv-SE" dirty="0">
                <a:ea typeface="+mj-ea"/>
              </a:rPr>
            </a:br>
            <a:br>
              <a:rPr lang="sv-SE" b="1" dirty="0">
                <a:ea typeface="+mj-ea"/>
              </a:rPr>
            </a:br>
            <a:r>
              <a:rPr lang="sv-SE" sz="3600" b="1" dirty="0">
                <a:ea typeface="+mj-ea"/>
              </a:rPr>
              <a:t>1) Vilka riskfaktorer ser vi?</a:t>
            </a:r>
            <a:br>
              <a:rPr lang="sv-SE" sz="3600" b="1" dirty="0">
                <a:ea typeface="+mj-ea"/>
              </a:rPr>
            </a:br>
            <a:r>
              <a:rPr lang="sv-SE" sz="3600" dirty="0">
                <a:ea typeface="+mj-ea"/>
              </a:rPr>
              <a:t>2</a:t>
            </a:r>
            <a:r>
              <a:rPr lang="sv-SE" sz="3600" b="1" dirty="0">
                <a:ea typeface="+mj-ea"/>
              </a:rPr>
              <a:t>) Identifiera kunskapsluckor </a:t>
            </a:r>
            <a:br>
              <a:rPr lang="sv-SE" sz="3600" b="1" dirty="0">
                <a:ea typeface="+mj-ea"/>
              </a:rPr>
            </a:br>
            <a:r>
              <a:rPr lang="sv-SE" sz="3600" dirty="0">
                <a:ea typeface="+mj-ea"/>
              </a:rPr>
              <a:t>3</a:t>
            </a:r>
            <a:r>
              <a:rPr lang="sv-SE" sz="3600" b="1" dirty="0">
                <a:ea typeface="+mj-ea"/>
              </a:rPr>
              <a:t>) Ta fram en handlingsplan för </a:t>
            </a:r>
            <a:br>
              <a:rPr lang="sv-SE" sz="3600" b="1" dirty="0">
                <a:ea typeface="+mj-ea"/>
              </a:rPr>
            </a:br>
            <a:r>
              <a:rPr lang="sv-SE" sz="3600" b="1" dirty="0">
                <a:ea typeface="+mj-ea"/>
              </a:rPr>
              <a:t> verksamheten</a:t>
            </a:r>
            <a:endParaRPr lang="sv-SE" sz="3600" b="1" dirty="0">
              <a:highlight>
                <a:srgbClr val="FFFF00"/>
              </a:highlight>
              <a:ea typeface="+mj-ea"/>
            </a:endParaRPr>
          </a:p>
        </p:txBody>
      </p:sp>
      <p:sp>
        <p:nvSpPr>
          <p:cNvPr id="4" name="Platshållare för text 3">
            <a:extLst>
              <a:ext uri="{FF2B5EF4-FFF2-40B4-BE49-F238E27FC236}">
                <a16:creationId xmlns:a16="http://schemas.microsoft.com/office/drawing/2014/main" id="{6E415914-6C19-9306-564D-5DD4BC79B3ED}"/>
              </a:ext>
            </a:extLst>
          </p:cNvPr>
          <p:cNvSpPr>
            <a:spLocks noGrp="1"/>
          </p:cNvSpPr>
          <p:nvPr>
            <p:ph type="body" sz="quarter" idx="11"/>
          </p:nvPr>
        </p:nvSpPr>
        <p:spPr/>
        <p:txBody>
          <a:bodyPr/>
          <a:lstStyle/>
          <a:p>
            <a:r>
              <a:rPr lang="sv-SE" dirty="0"/>
              <a:t>Del 6</a:t>
            </a:r>
          </a:p>
        </p:txBody>
      </p:sp>
      <p:grpSp>
        <p:nvGrpSpPr>
          <p:cNvPr id="15" name="Grupp 14">
            <a:extLst>
              <a:ext uri="{FF2B5EF4-FFF2-40B4-BE49-F238E27FC236}">
                <a16:creationId xmlns:a16="http://schemas.microsoft.com/office/drawing/2014/main" id="{20C237FA-FB91-2477-0642-50A8B09214DF}"/>
              </a:ext>
            </a:extLst>
          </p:cNvPr>
          <p:cNvGrpSpPr/>
          <p:nvPr/>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78FA52FB-7539-5D88-49D5-0276FEBDEB3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5AD353B-BABB-AACD-1D52-B5BF2668406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DC6739E1-6D37-B836-7658-57DC6020375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234D8105-50CA-2456-B0DC-8BC3543C96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1132706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616127"/>
            <a:ext cx="7345901" cy="1325563"/>
          </a:xfrm>
        </p:spPr>
        <p:txBody>
          <a:bodyPr/>
          <a:lstStyle/>
          <a:p>
            <a:pPr>
              <a:lnSpc>
                <a:spcPct val="110000"/>
              </a:lnSpc>
            </a:pPr>
            <a:r>
              <a:rPr lang="sv-SE" sz="3600" dirty="0"/>
              <a:t>Att identifiera kunskapsluckor och riskfaktorer </a:t>
            </a:r>
            <a:endParaRPr lang="sv-SE" sz="2000"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145066"/>
            <a:ext cx="8052021" cy="4096807"/>
          </a:xfrm>
        </p:spPr>
        <p:txBody>
          <a:bodyPr/>
          <a:lstStyle/>
          <a:p>
            <a:pPr marL="0" indent="0">
              <a:lnSpc>
                <a:spcPct val="110000"/>
              </a:lnSpc>
              <a:buNone/>
            </a:pPr>
            <a:r>
              <a:rPr lang="sv-SE" dirty="0"/>
              <a:t>Vilka utmaningar identifierar ni vad gäller det våldsförebyggande arbetet? </a:t>
            </a:r>
            <a:br>
              <a:rPr lang="sv-SE" dirty="0"/>
            </a:br>
            <a:r>
              <a:rPr lang="sv-SE" dirty="0"/>
              <a:t>Till exempel:</a:t>
            </a:r>
          </a:p>
          <a:p>
            <a:pPr lvl="1">
              <a:lnSpc>
                <a:spcPct val="100000"/>
              </a:lnSpc>
            </a:pPr>
            <a:r>
              <a:rPr lang="sv-SE" sz="1600" b="1" dirty="0"/>
              <a:t>Situationer</a:t>
            </a:r>
            <a:r>
              <a:rPr lang="sv-SE" sz="1600" dirty="0"/>
              <a:t> på fritidsgården/fritidsklubben </a:t>
            </a:r>
          </a:p>
          <a:p>
            <a:pPr lvl="1">
              <a:lnSpc>
                <a:spcPct val="100000"/>
              </a:lnSpc>
            </a:pPr>
            <a:r>
              <a:rPr lang="sv-SE" sz="1600" b="1" dirty="0"/>
              <a:t>Kunskap </a:t>
            </a:r>
            <a:r>
              <a:rPr lang="sv-SE" sz="1600" dirty="0"/>
              <a:t>om olika våldstyper och dess uttryck eller särskilt utsatta grupper, </a:t>
            </a:r>
            <a:br>
              <a:rPr lang="sv-SE" sz="1600" dirty="0"/>
            </a:br>
            <a:r>
              <a:rPr lang="sv-SE" sz="1600" dirty="0"/>
              <a:t>i syfte att identifiera våld</a:t>
            </a:r>
          </a:p>
          <a:p>
            <a:pPr lvl="1">
              <a:lnSpc>
                <a:spcPct val="100000"/>
              </a:lnSpc>
            </a:pPr>
            <a:r>
              <a:rPr lang="sv-SE" sz="1600" b="1" dirty="0"/>
              <a:t>Samtalsmetoder</a:t>
            </a:r>
            <a:r>
              <a:rPr lang="sv-SE" sz="1600" dirty="0"/>
              <a:t> samtal med unga och/eller samtal med föräldrar</a:t>
            </a:r>
          </a:p>
          <a:p>
            <a:pPr lvl="1">
              <a:lnSpc>
                <a:spcPct val="100000"/>
              </a:lnSpc>
            </a:pPr>
            <a:r>
              <a:rPr lang="sv-SE" sz="1600" b="1" dirty="0"/>
              <a:t>Rutiner</a:t>
            </a:r>
            <a:r>
              <a:rPr lang="sv-SE" sz="1600" dirty="0"/>
              <a:t> vid misstanke eller upptäckt om våld </a:t>
            </a:r>
          </a:p>
          <a:p>
            <a:pPr lvl="1">
              <a:lnSpc>
                <a:spcPct val="100000"/>
              </a:lnSpc>
            </a:pPr>
            <a:r>
              <a:rPr lang="sv-SE" sz="1600" b="1" dirty="0"/>
              <a:t>Samverkan/kontakt </a:t>
            </a:r>
            <a:r>
              <a:rPr lang="sv-SE" sz="1600" dirty="0"/>
              <a:t>med andra aktörer</a:t>
            </a:r>
          </a:p>
          <a:p>
            <a:pPr marL="0" lvl="1" indent="0">
              <a:lnSpc>
                <a:spcPct val="110000"/>
              </a:lnSpc>
              <a:spcBef>
                <a:spcPts val="1000"/>
              </a:spcBef>
              <a:buNone/>
            </a:pPr>
            <a:br>
              <a:rPr lang="sv-SE" dirty="0"/>
            </a:br>
            <a:r>
              <a:rPr lang="sv-SE" dirty="0"/>
              <a:t>Är det något som är särskilt brådskande/viktigt? </a:t>
            </a:r>
          </a:p>
          <a:p>
            <a:pPr marL="0" lvl="1" indent="0">
              <a:lnSpc>
                <a:spcPct val="110000"/>
              </a:lnSpc>
              <a:spcBef>
                <a:spcPts val="1000"/>
              </a:spcBef>
              <a:buNone/>
            </a:pPr>
            <a:r>
              <a:rPr lang="sv-SE" dirty="0"/>
              <a:t>Finns det brister i strukturer och rutiner som skulle kunna få stora konsekvenser om de inte åtgärdas?</a:t>
            </a:r>
          </a:p>
          <a:p>
            <a:pPr lvl="1"/>
            <a:endParaRPr lang="sv-SE" sz="1600" dirty="0"/>
          </a:p>
        </p:txBody>
      </p:sp>
    </p:spTree>
    <p:extLst>
      <p:ext uri="{BB962C8B-B14F-4D97-AF65-F5344CB8AC3E}">
        <p14:creationId xmlns:p14="http://schemas.microsoft.com/office/powerpoint/2010/main" val="1583752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502462"/>
            <a:ext cx="7987748" cy="1325563"/>
          </a:xfrm>
        </p:spPr>
        <p:txBody>
          <a:bodyPr/>
          <a:lstStyle/>
          <a:p>
            <a:r>
              <a:rPr lang="sv-SE" sz="3600" dirty="0"/>
              <a:t>Att ta fram en handlingsplan</a:t>
            </a:r>
            <a:endParaRPr lang="sv-SE"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008158"/>
            <a:ext cx="8087581" cy="3288361"/>
          </a:xfrm>
        </p:spPr>
        <p:txBody>
          <a:bodyPr/>
          <a:lstStyle/>
          <a:p>
            <a:pPr>
              <a:lnSpc>
                <a:spcPct val="110000"/>
              </a:lnSpc>
            </a:pPr>
            <a:r>
              <a:rPr lang="sv-SE" dirty="0"/>
              <a:t>I handlingsplanen ska det finnas information om hur verksamheten arbetar våldsförebyggande och hur personal i verksamheten ska agera vid misstanke om våld och oro bland besökare. </a:t>
            </a:r>
          </a:p>
          <a:p>
            <a:pPr>
              <a:lnSpc>
                <a:spcPct val="110000"/>
              </a:lnSpc>
            </a:pPr>
            <a:r>
              <a:rPr lang="sv-SE" dirty="0"/>
              <a:t>Handlingsplanen bör innefatta både hur verksamheten ska hantera olika scenarier samt rutiner kring uppföljning av händelsen. </a:t>
            </a:r>
          </a:p>
          <a:p>
            <a:pPr>
              <a:lnSpc>
                <a:spcPct val="110000"/>
              </a:lnSpc>
            </a:pPr>
            <a:r>
              <a:rPr lang="sv-SE" dirty="0"/>
              <a:t>Bestäm vilken funktion/funktioner som ansvarar för de olika stegen i handlingsplanen samt hur planen hålls uppdaterad. </a:t>
            </a:r>
          </a:p>
          <a:p>
            <a:pPr marL="0" indent="0">
              <a:lnSpc>
                <a:spcPct val="110000"/>
              </a:lnSpc>
              <a:buNone/>
            </a:pPr>
            <a:endParaRPr lang="sv-SE" dirty="0"/>
          </a:p>
        </p:txBody>
      </p:sp>
    </p:spTree>
    <p:extLst>
      <p:ext uri="{BB962C8B-B14F-4D97-AF65-F5344CB8AC3E}">
        <p14:creationId xmlns:p14="http://schemas.microsoft.com/office/powerpoint/2010/main" val="2126885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865048"/>
            <a:ext cx="8534621" cy="783696"/>
          </a:xfrm>
        </p:spPr>
        <p:txBody>
          <a:bodyPr/>
          <a:lstStyle/>
          <a:p>
            <a:pPr>
              <a:lnSpc>
                <a:spcPct val="110000"/>
              </a:lnSpc>
            </a:pPr>
            <a:r>
              <a:rPr lang="sv-SE" sz="3600" dirty="0"/>
              <a:t>Förslag till handlingsplanen</a:t>
            </a:r>
            <a:endParaRPr lang="sv-SE"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1958805"/>
            <a:ext cx="8107901" cy="4337220"/>
          </a:xfrm>
        </p:spPr>
        <p:txBody>
          <a:bodyPr/>
          <a:lstStyle/>
          <a:p>
            <a:pPr>
              <a:lnSpc>
                <a:spcPct val="100000"/>
              </a:lnSpc>
            </a:pPr>
            <a:r>
              <a:rPr lang="sv-SE" dirty="0"/>
              <a:t>Hur vi arbetar våldförebyggande i vår verksamhet </a:t>
            </a:r>
          </a:p>
          <a:p>
            <a:pPr>
              <a:lnSpc>
                <a:spcPct val="100000"/>
              </a:lnSpc>
            </a:pPr>
            <a:r>
              <a:rPr lang="sv-SE" dirty="0"/>
              <a:t>Vilka </a:t>
            </a:r>
            <a:r>
              <a:rPr lang="sv-SE" b="1" dirty="0"/>
              <a:t>samtalsmetoder</a:t>
            </a:r>
            <a:r>
              <a:rPr lang="sv-SE" dirty="0"/>
              <a:t> vi kan använda</a:t>
            </a:r>
          </a:p>
          <a:p>
            <a:pPr>
              <a:lnSpc>
                <a:spcPct val="100000"/>
              </a:lnSpc>
            </a:pPr>
            <a:r>
              <a:rPr lang="sv-SE" dirty="0"/>
              <a:t>Vilka </a:t>
            </a:r>
            <a:r>
              <a:rPr lang="sv-SE" b="1" dirty="0"/>
              <a:t>rutiner</a:t>
            </a:r>
            <a:r>
              <a:rPr lang="sv-SE" dirty="0"/>
              <a:t> vi har gällande: </a:t>
            </a:r>
          </a:p>
          <a:p>
            <a:pPr lvl="1">
              <a:lnSpc>
                <a:spcPct val="100000"/>
              </a:lnSpc>
            </a:pPr>
            <a:r>
              <a:rPr lang="sv-SE" sz="1600" dirty="0"/>
              <a:t>Anmälningsplikt</a:t>
            </a:r>
          </a:p>
          <a:p>
            <a:pPr lvl="1">
              <a:lnSpc>
                <a:spcPct val="100000"/>
              </a:lnSpc>
            </a:pPr>
            <a:r>
              <a:rPr lang="sv-SE" sz="1600" dirty="0"/>
              <a:t>Tystnadsplikt</a:t>
            </a:r>
          </a:p>
          <a:p>
            <a:pPr lvl="1">
              <a:lnSpc>
                <a:spcPct val="100000"/>
              </a:lnSpc>
            </a:pPr>
            <a:r>
              <a:rPr lang="sv-SE" sz="1600" dirty="0"/>
              <a:t>Registerkontroll</a:t>
            </a:r>
          </a:p>
          <a:p>
            <a:pPr>
              <a:lnSpc>
                <a:spcPct val="100000"/>
              </a:lnSpc>
            </a:pPr>
            <a:r>
              <a:rPr lang="sv-SE" dirty="0"/>
              <a:t>Vad vi gör när vi </a:t>
            </a:r>
            <a:r>
              <a:rPr lang="sv-SE" b="1" dirty="0"/>
              <a:t>känner oss oroade </a:t>
            </a:r>
            <a:r>
              <a:rPr lang="sv-SE" dirty="0"/>
              <a:t>eller misstänker våldsutsatthet eller kontroll.</a:t>
            </a:r>
          </a:p>
          <a:p>
            <a:pPr>
              <a:lnSpc>
                <a:spcPct val="100000"/>
              </a:lnSpc>
            </a:pPr>
            <a:r>
              <a:rPr lang="sv-SE" dirty="0"/>
              <a:t>Uppdaterad lista på </a:t>
            </a:r>
            <a:r>
              <a:rPr lang="sv-SE" b="1" dirty="0"/>
              <a:t>kontaktvägar</a:t>
            </a:r>
            <a:r>
              <a:rPr lang="sv-SE" dirty="0"/>
              <a:t> vid misstanke/upptäckt av våld.</a:t>
            </a:r>
          </a:p>
          <a:p>
            <a:pPr>
              <a:lnSpc>
                <a:spcPct val="100000"/>
              </a:lnSpc>
            </a:pPr>
            <a:r>
              <a:rPr lang="sv-SE" dirty="0"/>
              <a:t>Dessa aktörer </a:t>
            </a:r>
            <a:r>
              <a:rPr lang="sv-SE" b="1" dirty="0"/>
              <a:t>samverkar</a:t>
            </a:r>
            <a:r>
              <a:rPr lang="sv-SE" dirty="0"/>
              <a:t> vi med i det förebyggande arbetet samt vid misstanke om våld/oro för besökare.</a:t>
            </a:r>
          </a:p>
        </p:txBody>
      </p:sp>
    </p:spTree>
    <p:extLst>
      <p:ext uri="{BB962C8B-B14F-4D97-AF65-F5344CB8AC3E}">
        <p14:creationId xmlns:p14="http://schemas.microsoft.com/office/powerpoint/2010/main" val="1811937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person, utomhus, stående, flicka&#10;&#10;Automatiskt genererad beskrivning">
            <a:extLst>
              <a:ext uri="{FF2B5EF4-FFF2-40B4-BE49-F238E27FC236}">
                <a16:creationId xmlns:a16="http://schemas.microsoft.com/office/drawing/2014/main" id="{AF83C5D0-9E18-5653-F5CE-EDCBC2357663}"/>
              </a:ext>
            </a:extLst>
          </p:cNvPr>
          <p:cNvPicPr>
            <a:picLocks noChangeAspect="1"/>
          </p:cNvPicPr>
          <p:nvPr/>
        </p:nvPicPr>
        <p:blipFill rotWithShape="1">
          <a:blip r:embed="rId3">
            <a:extLst>
              <a:ext uri="{28A0092B-C50C-407E-A947-70E740481C1C}">
                <a14:useLocalDpi xmlns:a14="http://schemas.microsoft.com/office/drawing/2010/main" val="0"/>
              </a:ext>
            </a:extLst>
          </a:blip>
          <a:srcRect l="8608" r="12971"/>
          <a:stretch/>
        </p:blipFill>
        <p:spPr>
          <a:xfrm>
            <a:off x="7406640" y="-15240"/>
            <a:ext cx="4785360" cy="4986528"/>
          </a:xfrm>
          <a:prstGeom prst="rect">
            <a:avLst/>
          </a:prstGeom>
        </p:spPr>
      </p:pic>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106325"/>
            <a:ext cx="7987748" cy="1731859"/>
          </a:xfrm>
        </p:spPr>
        <p:txBody>
          <a:bodyPr/>
          <a:lstStyle/>
          <a:p>
            <a:r>
              <a:rPr lang="sv-SE" dirty="0"/>
              <a:t>Avslut</a:t>
            </a:r>
            <a:r>
              <a:rPr lang="sv-SE" sz="3600" dirty="0"/>
              <a:t> </a:t>
            </a:r>
            <a:endParaRPr lang="sv-SE" dirty="0"/>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80" y="2008158"/>
            <a:ext cx="6055580" cy="2960792"/>
          </a:xfrm>
        </p:spPr>
        <p:txBody>
          <a:bodyPr wrap="square"/>
          <a:lstStyle/>
          <a:p>
            <a:pPr>
              <a:lnSpc>
                <a:spcPct val="110000"/>
              </a:lnSpc>
            </a:pPr>
            <a:r>
              <a:rPr lang="sv-SE" dirty="0"/>
              <a:t>Vad är de tre viktigaste sakerna du tar med dig?</a:t>
            </a:r>
            <a:endParaRPr lang="sv-SE" dirty="0">
              <a:highlight>
                <a:srgbClr val="FFFF00"/>
              </a:highlight>
            </a:endParaRPr>
          </a:p>
          <a:p>
            <a:pPr>
              <a:lnSpc>
                <a:spcPct val="110000"/>
              </a:lnSpc>
            </a:pPr>
            <a:r>
              <a:rPr lang="sv-SE" dirty="0"/>
              <a:t>Vad kommer du att göra annorlunda efter det vi har gått igenom? Vad kommer du börja med, fortsätta med och sluta med?</a:t>
            </a:r>
          </a:p>
          <a:p>
            <a:pPr>
              <a:lnSpc>
                <a:spcPct val="110000"/>
              </a:lnSpc>
            </a:pPr>
            <a:endParaRPr lang="sv-SE" dirty="0"/>
          </a:p>
        </p:txBody>
      </p:sp>
    </p:spTree>
    <p:extLst>
      <p:ext uri="{BB962C8B-B14F-4D97-AF65-F5344CB8AC3E}">
        <p14:creationId xmlns:p14="http://schemas.microsoft.com/office/powerpoint/2010/main" val="2053730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070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727113"/>
            <a:ext cx="7987748" cy="1344058"/>
          </a:xfrm>
        </p:spPr>
        <p:txBody>
          <a:bodyPr/>
          <a:lstStyle/>
          <a:p>
            <a:pPr>
              <a:lnSpc>
                <a:spcPct val="110000"/>
              </a:lnSpc>
            </a:pPr>
            <a:r>
              <a:rPr lang="sv-SE" dirty="0"/>
              <a:t>Om våldspreventivt </a:t>
            </a:r>
            <a:br>
              <a:rPr lang="sv-SE" dirty="0"/>
            </a:br>
            <a:r>
              <a:rPr lang="sv-SE" dirty="0"/>
              <a:t>arbete</a:t>
            </a:r>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677098"/>
            <a:ext cx="5918421" cy="4252479"/>
          </a:xfrm>
        </p:spPr>
        <p:txBody>
          <a:bodyPr/>
          <a:lstStyle/>
          <a:p>
            <a:pPr>
              <a:lnSpc>
                <a:spcPct val="110000"/>
              </a:lnSpc>
            </a:pPr>
            <a:r>
              <a:rPr lang="sv-SE" b="1" dirty="0"/>
              <a:t>Selektiv prevention </a:t>
            </a:r>
            <a:r>
              <a:rPr lang="sv-SE" dirty="0"/>
              <a:t>- </a:t>
            </a:r>
            <a:r>
              <a:rPr lang="sv-SE" sz="1800" dirty="0">
                <a:ea typeface="Noto Sans" panose="020B0502040504020204" pitchFamily="34" charset="0"/>
                <a:cs typeface="Noto Sans" panose="020B0502040504020204" pitchFamily="34" charset="0"/>
              </a:rPr>
              <a:t>Insatser riktade till riskgrupper eller individer som är särskilt utsatta för en eller flera riskfaktorer eller har begynnande problem. Exempelvis insatser för att förebygga hedersrelaterat våld och förtryck definieras som selektiv våldsprevention. </a:t>
            </a:r>
          </a:p>
          <a:p>
            <a:pPr>
              <a:lnSpc>
                <a:spcPct val="110000"/>
              </a:lnSpc>
            </a:pPr>
            <a:endParaRPr lang="sv-SE" dirty="0"/>
          </a:p>
          <a:p>
            <a:pPr>
              <a:lnSpc>
                <a:spcPct val="110000"/>
              </a:lnSpc>
            </a:pPr>
            <a:r>
              <a:rPr lang="sv-SE" b="1" dirty="0"/>
              <a:t>Indikerad prevention </a:t>
            </a:r>
            <a:r>
              <a:rPr lang="sv-SE" dirty="0"/>
              <a:t>- </a:t>
            </a:r>
            <a:r>
              <a:rPr lang="sv-SE" sz="1800" dirty="0">
                <a:ea typeface="Noto Sans" panose="020B0502040504020204" pitchFamily="34" charset="0"/>
                <a:cs typeface="Noto Sans" panose="020B0502040504020204" pitchFamily="34" charset="0"/>
              </a:rPr>
              <a:t>Insatser riktade till redan drabbade där problem har observerats. Det kan exempelvis handla om stöd och insats från socialtjänsten.</a:t>
            </a:r>
            <a:endParaRPr lang="sv-SE" dirty="0"/>
          </a:p>
          <a:p>
            <a:pPr marL="0" indent="0">
              <a:lnSpc>
                <a:spcPct val="110000"/>
              </a:lnSpc>
              <a:buNone/>
            </a:pPr>
            <a:endParaRPr lang="sv-SE" dirty="0"/>
          </a:p>
        </p:txBody>
      </p:sp>
      <p:pic>
        <p:nvPicPr>
          <p:cNvPr id="4" name="Bildobjekt 3">
            <a:extLst>
              <a:ext uri="{FF2B5EF4-FFF2-40B4-BE49-F238E27FC236}">
                <a16:creationId xmlns:a16="http://schemas.microsoft.com/office/drawing/2014/main" id="{1AA45384-29D1-3E75-78D4-D1961D5B1C92}"/>
              </a:ext>
            </a:extLst>
          </p:cNvPr>
          <p:cNvPicPr>
            <a:picLocks noChangeAspect="1"/>
          </p:cNvPicPr>
          <p:nvPr/>
        </p:nvPicPr>
        <p:blipFill>
          <a:blip r:embed="rId3"/>
          <a:stretch>
            <a:fillRect/>
          </a:stretch>
        </p:blipFill>
        <p:spPr>
          <a:xfrm>
            <a:off x="7394448" y="0"/>
            <a:ext cx="4797552" cy="4986528"/>
          </a:xfrm>
          <a:prstGeom prst="rect">
            <a:avLst/>
          </a:prstGeom>
        </p:spPr>
      </p:pic>
    </p:spTree>
    <p:extLst>
      <p:ext uri="{BB962C8B-B14F-4D97-AF65-F5344CB8AC3E}">
        <p14:creationId xmlns:p14="http://schemas.microsoft.com/office/powerpoint/2010/main" val="2231279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person, kopp, kaffe, inomhus&#10;&#10;Automatiskt genererad beskrivning">
            <a:extLst>
              <a:ext uri="{FF2B5EF4-FFF2-40B4-BE49-F238E27FC236}">
                <a16:creationId xmlns:a16="http://schemas.microsoft.com/office/drawing/2014/main" id="{54117171-18EC-75FD-0C4F-2760DA9EA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096" y="0"/>
            <a:ext cx="7613904" cy="5522976"/>
          </a:xfrm>
          <a:prstGeom prst="rect">
            <a:avLst/>
          </a:prstGeom>
        </p:spPr>
      </p:pic>
      <p:sp>
        <p:nvSpPr>
          <p:cNvPr id="2" name="Rubrik 1">
            <a:extLst>
              <a:ext uri="{FF2B5EF4-FFF2-40B4-BE49-F238E27FC236}">
                <a16:creationId xmlns:a16="http://schemas.microsoft.com/office/drawing/2014/main" id="{CDE39B30-E236-9A96-510C-B302CCED598C}"/>
              </a:ext>
            </a:extLst>
          </p:cNvPr>
          <p:cNvSpPr>
            <a:spLocks noGrp="1"/>
          </p:cNvSpPr>
          <p:nvPr>
            <p:ph type="ctrTitle"/>
          </p:nvPr>
        </p:nvSpPr>
        <p:spPr/>
        <p:txBody>
          <a:bodyPr tIns="0" bIns="0" anchor="ctr" anchorCtr="0"/>
          <a:lstStyle/>
          <a:p>
            <a:pPr>
              <a:lnSpc>
                <a:spcPct val="100000"/>
              </a:lnSpc>
            </a:pPr>
            <a:r>
              <a:rPr lang="sv-SE" sz="2600" dirty="0"/>
              <a:t>”Det viktigaste för unga är att du som vuxen bjuder in och är tillgänglig för samtal. Många unga som har fått </a:t>
            </a:r>
            <a:br>
              <a:rPr lang="sv-SE" sz="2600" dirty="0"/>
            </a:br>
            <a:r>
              <a:rPr lang="sv-SE" sz="2600" dirty="0"/>
              <a:t>hjälp har berättat hur betydelsefull </a:t>
            </a:r>
            <a:br>
              <a:rPr lang="sv-SE" sz="2600" dirty="0"/>
            </a:br>
            <a:r>
              <a:rPr lang="sv-SE" sz="2600" dirty="0"/>
              <a:t>det var att en vuxen fångade upp </a:t>
            </a:r>
            <a:br>
              <a:rPr lang="sv-SE" sz="2600" dirty="0"/>
            </a:br>
            <a:r>
              <a:rPr lang="sv-SE" sz="2600" dirty="0"/>
              <a:t>dem och tog deras utsatthet på </a:t>
            </a:r>
            <a:br>
              <a:rPr lang="sv-SE" sz="2600" dirty="0"/>
            </a:br>
            <a:r>
              <a:rPr lang="sv-SE" sz="2600" dirty="0"/>
              <a:t>allvar.”</a:t>
            </a:r>
          </a:p>
        </p:txBody>
      </p:sp>
    </p:spTree>
    <p:extLst>
      <p:ext uri="{BB962C8B-B14F-4D97-AF65-F5344CB8AC3E}">
        <p14:creationId xmlns:p14="http://schemas.microsoft.com/office/powerpoint/2010/main" val="1155321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kopp, kaffe, inomhus&#10;&#10;Automatiskt genererad beskrivning">
            <a:extLst>
              <a:ext uri="{FF2B5EF4-FFF2-40B4-BE49-F238E27FC236}">
                <a16:creationId xmlns:a16="http://schemas.microsoft.com/office/drawing/2014/main" id="{873566AF-AA4C-CD39-3368-448F248B3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096" y="0"/>
            <a:ext cx="7613904" cy="5522976"/>
          </a:xfrm>
          <a:prstGeom prst="rect">
            <a:avLst/>
          </a:prstGeom>
        </p:spPr>
      </p:pic>
      <p:sp>
        <p:nvSpPr>
          <p:cNvPr id="2" name="Rubrik 1">
            <a:extLst>
              <a:ext uri="{FF2B5EF4-FFF2-40B4-BE49-F238E27FC236}">
                <a16:creationId xmlns:a16="http://schemas.microsoft.com/office/drawing/2014/main" id="{CDE39B30-E236-9A96-510C-B302CCED598C}"/>
              </a:ext>
            </a:extLst>
          </p:cNvPr>
          <p:cNvSpPr>
            <a:spLocks noGrp="1"/>
          </p:cNvSpPr>
          <p:nvPr>
            <p:ph type="ctrTitle"/>
          </p:nvPr>
        </p:nvSpPr>
        <p:spPr/>
        <p:txBody>
          <a:bodyPr tIns="0" bIns="0" anchor="ctr" anchorCtr="0"/>
          <a:lstStyle/>
          <a:p>
            <a:r>
              <a:rPr lang="sv-SE" sz="3200" dirty="0"/>
              <a:t>Det kan ta lång tid att bygga upp förtroende hos unga, men det kan raseras på två sekunder.</a:t>
            </a:r>
          </a:p>
        </p:txBody>
      </p:sp>
    </p:spTree>
    <p:extLst>
      <p:ext uri="{BB962C8B-B14F-4D97-AF65-F5344CB8AC3E}">
        <p14:creationId xmlns:p14="http://schemas.microsoft.com/office/powerpoint/2010/main" val="419216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text, person, mörk&#10;&#10;Automatiskt genererad beskrivning">
            <a:extLst>
              <a:ext uri="{FF2B5EF4-FFF2-40B4-BE49-F238E27FC236}">
                <a16:creationId xmlns:a16="http://schemas.microsoft.com/office/drawing/2014/main" id="{D8F676BC-6929-CEA2-072B-2219ECAF292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9" r="39"/>
          <a:stretch>
            <a:fillRect/>
          </a:stretch>
        </p:blipFill>
        <p:spPr>
          <a:xfrm>
            <a:off x="-22225" y="0"/>
            <a:ext cx="12214225" cy="6877050"/>
          </a:xfrm>
        </p:spPr>
      </p:pic>
      <p:sp>
        <p:nvSpPr>
          <p:cNvPr id="3" name="Rubrik 2">
            <a:extLst>
              <a:ext uri="{FF2B5EF4-FFF2-40B4-BE49-F238E27FC236}">
                <a16:creationId xmlns:a16="http://schemas.microsoft.com/office/drawing/2014/main" id="{0ECAD3B1-B3E5-4A8F-A2D3-EF46384E695B}"/>
              </a:ext>
            </a:extLst>
          </p:cNvPr>
          <p:cNvSpPr>
            <a:spLocks noGrp="1"/>
          </p:cNvSpPr>
          <p:nvPr>
            <p:ph type="title"/>
          </p:nvPr>
        </p:nvSpPr>
        <p:spPr/>
        <p:txBody>
          <a:bodyPr/>
          <a:lstStyle/>
          <a:p>
            <a:r>
              <a:rPr lang="sv-SE" dirty="0"/>
              <a:t>Syfte och mål</a:t>
            </a:r>
            <a:br>
              <a:rPr lang="sv-SE" dirty="0"/>
            </a:br>
            <a:r>
              <a:rPr lang="sv-SE" dirty="0"/>
              <a:t>Definitioner och begrepp</a:t>
            </a:r>
          </a:p>
        </p:txBody>
      </p:sp>
      <p:sp>
        <p:nvSpPr>
          <p:cNvPr id="4" name="Platshållare för text 3">
            <a:extLst>
              <a:ext uri="{FF2B5EF4-FFF2-40B4-BE49-F238E27FC236}">
                <a16:creationId xmlns:a16="http://schemas.microsoft.com/office/drawing/2014/main" id="{6E415914-6C19-9306-564D-5DD4BC79B3ED}"/>
              </a:ext>
            </a:extLst>
          </p:cNvPr>
          <p:cNvSpPr>
            <a:spLocks noGrp="1"/>
          </p:cNvSpPr>
          <p:nvPr>
            <p:ph type="body" sz="quarter" idx="11"/>
          </p:nvPr>
        </p:nvSpPr>
        <p:spPr/>
        <p:txBody>
          <a:bodyPr/>
          <a:lstStyle/>
          <a:p>
            <a:r>
              <a:rPr lang="sv-SE" dirty="0"/>
              <a:t>Del 1</a:t>
            </a:r>
          </a:p>
        </p:txBody>
      </p:sp>
      <p:grpSp>
        <p:nvGrpSpPr>
          <p:cNvPr id="15" name="Grupp 14">
            <a:extLst>
              <a:ext uri="{FF2B5EF4-FFF2-40B4-BE49-F238E27FC236}">
                <a16:creationId xmlns:a16="http://schemas.microsoft.com/office/drawing/2014/main" id="{20C237FA-FB91-2477-0642-50A8B09214DF}"/>
              </a:ext>
            </a:extLst>
          </p:cNvPr>
          <p:cNvGrpSpPr/>
          <p:nvPr/>
        </p:nvGrpSpPr>
        <p:grpSpPr>
          <a:xfrm>
            <a:off x="10004550" y="5506831"/>
            <a:ext cx="2187614" cy="1110752"/>
            <a:chOff x="10004550" y="5506831"/>
            <a:chExt cx="2187614" cy="1110752"/>
          </a:xfrm>
        </p:grpSpPr>
        <p:grpSp>
          <p:nvGrpSpPr>
            <p:cNvPr id="16" name="Grupp 15">
              <a:extLst>
                <a:ext uri="{FF2B5EF4-FFF2-40B4-BE49-F238E27FC236}">
                  <a16:creationId xmlns:a16="http://schemas.microsoft.com/office/drawing/2014/main" id="{78FA52FB-7539-5D88-49D5-0276FEBDEB36}"/>
                </a:ext>
              </a:extLst>
            </p:cNvPr>
            <p:cNvGrpSpPr/>
            <p:nvPr userDrawn="1"/>
          </p:nvGrpSpPr>
          <p:grpSpPr>
            <a:xfrm>
              <a:off x="10004550" y="5506831"/>
              <a:ext cx="2187614" cy="1110752"/>
              <a:chOff x="10042650" y="5506831"/>
              <a:chExt cx="2187614" cy="1110752"/>
            </a:xfrm>
          </p:grpSpPr>
          <p:sp>
            <p:nvSpPr>
              <p:cNvPr id="18" name="Rektangel 17">
                <a:extLst>
                  <a:ext uri="{FF2B5EF4-FFF2-40B4-BE49-F238E27FC236}">
                    <a16:creationId xmlns:a16="http://schemas.microsoft.com/office/drawing/2014/main" id="{05AD353B-BABB-AACD-1D52-B5BF2668406D}"/>
                  </a:ext>
                </a:extLst>
              </p:cNvPr>
              <p:cNvSpPr/>
              <p:nvPr userDrawn="1"/>
            </p:nvSpPr>
            <p:spPr>
              <a:xfrm>
                <a:off x="10042650" y="5506831"/>
                <a:ext cx="1093807" cy="111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DC6739E1-6D37-B836-7658-57DC60203752}"/>
                  </a:ext>
                </a:extLst>
              </p:cNvPr>
              <p:cNvSpPr/>
              <p:nvPr userDrawn="1"/>
            </p:nvSpPr>
            <p:spPr>
              <a:xfrm>
                <a:off x="11136457" y="5506831"/>
                <a:ext cx="1093807" cy="1110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7" name="Bildobjekt 16">
              <a:extLst>
                <a:ext uri="{FF2B5EF4-FFF2-40B4-BE49-F238E27FC236}">
                  <a16:creationId xmlns:a16="http://schemas.microsoft.com/office/drawing/2014/main" id="{234D8105-50CA-2456-B0DC-8BC3543C96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9366" y="5807348"/>
              <a:ext cx="872413" cy="750898"/>
            </a:xfrm>
            <a:prstGeom prst="rect">
              <a:avLst/>
            </a:prstGeom>
          </p:spPr>
        </p:pic>
      </p:grpSp>
    </p:spTree>
    <p:extLst>
      <p:ext uri="{BB962C8B-B14F-4D97-AF65-F5344CB8AC3E}">
        <p14:creationId xmlns:p14="http://schemas.microsoft.com/office/powerpoint/2010/main" val="3829168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C4B3-046D-9187-A384-E14C2606BA63}"/>
              </a:ext>
            </a:extLst>
          </p:cNvPr>
          <p:cNvSpPr>
            <a:spLocks noGrp="1"/>
          </p:cNvSpPr>
          <p:nvPr>
            <p:ph type="title"/>
          </p:nvPr>
        </p:nvSpPr>
        <p:spPr>
          <a:xfrm>
            <a:off x="710979" y="512622"/>
            <a:ext cx="9137356" cy="1325563"/>
          </a:xfrm>
        </p:spPr>
        <p:txBody>
          <a:bodyPr/>
          <a:lstStyle/>
          <a:p>
            <a:r>
              <a:rPr lang="sv-SE" dirty="0"/>
              <a:t>Syfte och mål med materialet</a:t>
            </a:r>
          </a:p>
        </p:txBody>
      </p:sp>
      <p:sp>
        <p:nvSpPr>
          <p:cNvPr id="3" name="Platshållare för innehåll 2">
            <a:extLst>
              <a:ext uri="{FF2B5EF4-FFF2-40B4-BE49-F238E27FC236}">
                <a16:creationId xmlns:a16="http://schemas.microsoft.com/office/drawing/2014/main" id="{A7A933B7-7F70-A8AB-9424-C5ABDA55D4A9}"/>
              </a:ext>
            </a:extLst>
          </p:cNvPr>
          <p:cNvSpPr>
            <a:spLocks noGrp="1"/>
          </p:cNvSpPr>
          <p:nvPr>
            <p:ph idx="1"/>
          </p:nvPr>
        </p:nvSpPr>
        <p:spPr>
          <a:xfrm>
            <a:off x="710979" y="2284383"/>
            <a:ext cx="8222956" cy="3288361"/>
          </a:xfrm>
        </p:spPr>
        <p:txBody>
          <a:bodyPr/>
          <a:lstStyle/>
          <a:p>
            <a:pPr>
              <a:lnSpc>
                <a:spcPct val="110000"/>
              </a:lnSpc>
            </a:pPr>
            <a:r>
              <a:rPr lang="sv-SE" b="1" dirty="0"/>
              <a:t>Syftet </a:t>
            </a:r>
            <a:r>
              <a:rPr lang="sv-SE" dirty="0"/>
              <a:t>med materialet är att vi gemensamt </a:t>
            </a:r>
            <a:br>
              <a:rPr lang="sv-SE" dirty="0"/>
            </a:br>
            <a:r>
              <a:rPr lang="sv-SE" dirty="0"/>
              <a:t>ska reflektera och diskutera hur vi kan stärka det våldsförebyggande arbetet inom ramen för kommande yrkesroll.</a:t>
            </a:r>
          </a:p>
          <a:p>
            <a:pPr marL="0" indent="0">
              <a:lnSpc>
                <a:spcPct val="110000"/>
              </a:lnSpc>
              <a:buNone/>
            </a:pPr>
            <a:endParaRPr lang="sv-SE" dirty="0"/>
          </a:p>
          <a:p>
            <a:pPr>
              <a:lnSpc>
                <a:spcPct val="110000"/>
              </a:lnSpc>
            </a:pPr>
            <a:r>
              <a:rPr lang="sv-SE" dirty="0"/>
              <a:t>Det </a:t>
            </a:r>
            <a:r>
              <a:rPr lang="sv-SE" b="1" dirty="0"/>
              <a:t>långsiktiga målet </a:t>
            </a:r>
            <a:r>
              <a:rPr lang="sv-SE" dirty="0"/>
              <a:t>är att möjliggöra fler trygga miljöer för ungas fritid, att bidra till att stärka ungas rätt till en meningsfull och utvecklande fritid samt till ett liv fritt från våld.</a:t>
            </a:r>
          </a:p>
          <a:p>
            <a:pPr marL="0" indent="0">
              <a:lnSpc>
                <a:spcPct val="110000"/>
              </a:lnSpc>
              <a:buNone/>
            </a:pPr>
            <a:endParaRPr lang="sv-SE" dirty="0">
              <a:highlight>
                <a:srgbClr val="FFFF00"/>
              </a:highlight>
            </a:endParaRPr>
          </a:p>
        </p:txBody>
      </p:sp>
    </p:spTree>
    <p:extLst>
      <p:ext uri="{BB962C8B-B14F-4D97-AF65-F5344CB8AC3E}">
        <p14:creationId xmlns:p14="http://schemas.microsoft.com/office/powerpoint/2010/main" val="3352415449"/>
      </p:ext>
    </p:extLst>
  </p:cSld>
  <p:clrMapOvr>
    <a:masterClrMapping/>
  </p:clrMapOvr>
</p:sld>
</file>

<file path=ppt/theme/theme1.xml><?xml version="1.0" encoding="utf-8"?>
<a:theme xmlns:a="http://schemas.openxmlformats.org/drawingml/2006/main" name="MUCF2023">
  <a:themeElements>
    <a:clrScheme name="MUCF2023">
      <a:dk1>
        <a:sysClr val="windowText" lastClr="000000"/>
      </a:dk1>
      <a:lt1>
        <a:sysClr val="window" lastClr="FFFFFF"/>
      </a:lt1>
      <a:dk2>
        <a:srgbClr val="005447"/>
      </a:dk2>
      <a:lt2>
        <a:srgbClr val="C9491C"/>
      </a:lt2>
      <a:accent1>
        <a:srgbClr val="D0DEBD"/>
      </a:accent1>
      <a:accent2>
        <a:srgbClr val="DFA479"/>
      </a:accent2>
      <a:accent3>
        <a:srgbClr val="79AA6A"/>
      </a:accent3>
      <a:accent4>
        <a:srgbClr val="EED2BB"/>
      </a:accent4>
      <a:accent5>
        <a:srgbClr val="E8EEDE"/>
      </a:accent5>
      <a:accent6>
        <a:srgbClr val="C9491C"/>
      </a:accent6>
      <a:hlink>
        <a:srgbClr val="79AA6A"/>
      </a:hlink>
      <a:folHlink>
        <a:srgbClr val="DFA479"/>
      </a:folHlink>
    </a:clrScheme>
    <a:fontScheme name="MUCF2023">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342ba91-643e-4efc-b920-1b9a8678a268">
      <Terms xmlns="http://schemas.microsoft.com/office/infopath/2007/PartnerControls"/>
    </lcf76f155ced4ddcb4097134ff3c332f>
    <TaxCatchAll xmlns="2e27b5e2-4786-41d9-b68f-5c9c4443c3d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D860E62829AF5841A2C6AF8A7584D699" ma:contentTypeVersion="18" ma:contentTypeDescription="Skapa ett nytt dokument." ma:contentTypeScope="" ma:versionID="7a5881c4a958f6a2231478976d322b4b">
  <xsd:schema xmlns:xsd="http://www.w3.org/2001/XMLSchema" xmlns:xs="http://www.w3.org/2001/XMLSchema" xmlns:p="http://schemas.microsoft.com/office/2006/metadata/properties" xmlns:ns2="0342ba91-643e-4efc-b920-1b9a8678a268" xmlns:ns3="2e27b5e2-4786-41d9-b68f-5c9c4443c3dc" targetNamespace="http://schemas.microsoft.com/office/2006/metadata/properties" ma:root="true" ma:fieldsID="f80c34f04d60c95b16a617762ac8d78b" ns2:_="" ns3:_="">
    <xsd:import namespace="0342ba91-643e-4efc-b920-1b9a8678a268"/>
    <xsd:import namespace="2e27b5e2-4786-41d9-b68f-5c9c4443c3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42ba91-643e-4efc-b920-1b9a8678a2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1587ae15-9761-48b3-97b4-cbc12b725456"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27b5e2-4786-41d9-b68f-5c9c4443c3dc"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5c82535c-1dd2-4fba-b401-7df80f02155f}" ma:internalName="TaxCatchAll" ma:showField="CatchAllData" ma:web="2e27b5e2-4786-41d9-b68f-5c9c4443c3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7F9F3A-F7FB-44B5-BF89-E60247C8D64D}">
  <ds:schemaRefs>
    <ds:schemaRef ds:uri="http://schemas.microsoft.com/sharepoint/v3/contenttype/forms"/>
  </ds:schemaRefs>
</ds:datastoreItem>
</file>

<file path=customXml/itemProps2.xml><?xml version="1.0" encoding="utf-8"?>
<ds:datastoreItem xmlns:ds="http://schemas.openxmlformats.org/officeDocument/2006/customXml" ds:itemID="{79488DC1-074D-404E-BB79-CDFC9535B43C}">
  <ds:schemaRefs>
    <ds:schemaRef ds:uri="http://schemas.microsoft.com/office/2006/metadata/properties"/>
    <ds:schemaRef ds:uri="http://schemas.microsoft.com/office/infopath/2007/PartnerControls"/>
    <ds:schemaRef ds:uri="0342ba91-643e-4efc-b920-1b9a8678a268"/>
    <ds:schemaRef ds:uri="2e27b5e2-4786-41d9-b68f-5c9c4443c3dc"/>
  </ds:schemaRefs>
</ds:datastoreItem>
</file>

<file path=customXml/itemProps3.xml><?xml version="1.0" encoding="utf-8"?>
<ds:datastoreItem xmlns:ds="http://schemas.openxmlformats.org/officeDocument/2006/customXml" ds:itemID="{AB0A8056-1707-443B-A89A-ACD70C01C3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42ba91-643e-4efc-b920-1b9a8678a268"/>
    <ds:schemaRef ds:uri="2e27b5e2-4786-41d9-b68f-5c9c4443c3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7819</TotalTime>
  <Words>3361</Words>
  <Application>Microsoft Office PowerPoint</Application>
  <PresentationFormat>Bredbild</PresentationFormat>
  <Paragraphs>266</Paragraphs>
  <Slides>49</Slides>
  <Notes>45</Notes>
  <HiddenSlides>0</HiddenSlides>
  <MMClips>0</MMClips>
  <ScaleCrop>false</ScaleCrop>
  <HeadingPairs>
    <vt:vector size="4" baseType="variant">
      <vt:variant>
        <vt:lpstr>Tema</vt:lpstr>
      </vt:variant>
      <vt:variant>
        <vt:i4>1</vt:i4>
      </vt:variant>
      <vt:variant>
        <vt:lpstr>Bildrubriker</vt:lpstr>
      </vt:variant>
      <vt:variant>
        <vt:i4>49</vt:i4>
      </vt:variant>
    </vt:vector>
  </HeadingPairs>
  <TitlesOfParts>
    <vt:vector size="50" baseType="lpstr">
      <vt:lpstr>MUCF2023</vt:lpstr>
      <vt:lpstr>våldsprevention </vt:lpstr>
      <vt:lpstr>Öppen fritidsverksamhet och våldsprevention</vt:lpstr>
      <vt:lpstr>Innehåll</vt:lpstr>
      <vt:lpstr>PowerPoint-presentation</vt:lpstr>
      <vt:lpstr>Om våldspreventivt  arbete</vt:lpstr>
      <vt:lpstr>”Det viktigaste för unga är att du som vuxen bjuder in och är tillgänglig för samtal. Många unga som har fått  hjälp har berättat hur betydelsefull  det var att en vuxen fångade upp  dem och tog deras utsatthet på  allvar.”</vt:lpstr>
      <vt:lpstr>Det kan ta lång tid att bygga upp förtroende hos unga, men det kan raseras på två sekunder.</vt:lpstr>
      <vt:lpstr>Syfte och mål Definitioner och begrepp</vt:lpstr>
      <vt:lpstr>Syfte och mål med materialet</vt:lpstr>
      <vt:lpstr>PowerPoint-presentation</vt:lpstr>
      <vt:lpstr>Vad är våld?   Definitioner och begrepp </vt:lpstr>
      <vt:lpstr>Definitioner och begrepp – Olika typer av våld</vt:lpstr>
      <vt:lpstr>PowerPoint-presentation</vt:lpstr>
      <vt:lpstr>PowerPoint-presentation</vt:lpstr>
      <vt:lpstr>Har du stött på någon av dessa våldstyper?  Vilka våldstyper tror du är särskilt svåra att upptäcka? </vt:lpstr>
      <vt:lpstr>Särskilt utsatta grupper</vt:lpstr>
      <vt:lpstr>PowerPoint-presentation</vt:lpstr>
      <vt:lpstr>Din roll i det våldsförebyggande arbetet</vt:lpstr>
      <vt:lpstr>Barn och unga har rätt till  en uppväxt fri från våld </vt:lpstr>
      <vt:lpstr>Den öppna fritidsverksamheten har genom sitt främjande arbete en viktig roll i det våldsförebyggande arbetet </vt:lpstr>
      <vt:lpstr>PowerPoint-presentation</vt:lpstr>
      <vt:lpstr>Vad ser du att du har för roll i det våldsförebyggande arbetet? </vt:lpstr>
      <vt:lpstr>Samtalsstöd</vt:lpstr>
      <vt:lpstr>PowerPoint-presentation</vt:lpstr>
      <vt:lpstr>Har du erfarenhet av att ha samtalat med en person som upplevt oro eller rädsla? Berätta!</vt:lpstr>
      <vt:lpstr>Samtal för att upptäcka våld</vt:lpstr>
      <vt:lpstr>PowerPoint-presentation</vt:lpstr>
      <vt:lpstr>Samtal för att upptäcka våld</vt:lpstr>
      <vt:lpstr>PowerPoint-presentation</vt:lpstr>
      <vt:lpstr>PowerPoint-presentation</vt:lpstr>
      <vt:lpstr>Att ställa frågor</vt:lpstr>
      <vt:lpstr>PowerPoint-presentation</vt:lpstr>
      <vt:lpstr>”Jag har märkt att när man tar i känsliga ämnen så kommer inga. Särskilt om vi går ut i sociala medier. Inför tjejmässan som vi hade  fick vi kritik på grund av att det var inriktat på hår, handmassage  och så vidare – sådan som kan uppfattas som tjejigt. Men vi hade  även bilder på VR-glasögon och liknande. Men andra, alltså de som kritiserade, fattar inte att tjejerna inte får komma annars om vi inte bara har lättsamma bilder. Vi skrev ju liksom inte att tjejjouren och ungdomsmottagningen skulle komma på besök.” (Fritidsledare)</vt:lpstr>
      <vt:lpstr>PowerPoint-presentation</vt:lpstr>
      <vt:lpstr>Samtal och avstämningar  med kollegor</vt:lpstr>
      <vt:lpstr>Rutiner för våldsförebyggande arbete och rutiner vid misstanke eller upptäckt av våld </vt:lpstr>
      <vt:lpstr>Om anmälningsskyldighet</vt:lpstr>
      <vt:lpstr>PowerPoint-presentation</vt:lpstr>
      <vt:lpstr>Rutiner och strukturer för våldsförebyggande arbete</vt:lpstr>
      <vt:lpstr>PowerPoint-presentation</vt:lpstr>
      <vt:lpstr>Samverkan och kontaktuppgifter till andra aktörer </vt:lpstr>
      <vt:lpstr>Viktiga stödfunktioner vid misstanke om eller upptäckt av våld</vt:lpstr>
      <vt:lpstr>Viktiga stödfunktioner vid misstanke om eller upptäckt av våld</vt:lpstr>
      <vt:lpstr>Uppgift  1) Vilka riskfaktorer ser vi? 2) Identifiera kunskapsluckor  3) Ta fram en handlingsplan för   verksamheten</vt:lpstr>
      <vt:lpstr>Att identifiera kunskapsluckor och riskfaktorer </vt:lpstr>
      <vt:lpstr>Att ta fram en handlingsplan</vt:lpstr>
      <vt:lpstr>Förslag till handlingsplanen</vt:lpstr>
      <vt:lpstr>Avslut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Nilsson</dc:creator>
  <cp:lastModifiedBy>Malin Eneborg</cp:lastModifiedBy>
  <cp:revision>210</cp:revision>
  <dcterms:created xsi:type="dcterms:W3CDTF">2023-03-02T19:04:09Z</dcterms:created>
  <dcterms:modified xsi:type="dcterms:W3CDTF">2025-04-03T09:41:32Z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0x010100D860E62829AF5841A2C6AF8A7584D699</vt:lpwstr>
  </property>
  <property fmtid="{D5CDD505-2E9C-101B-9397-08002B2CF9AE}" pid="3" name="MediaServiceImageTags">
    <vt:lpwstr/>
  </property>
</Properties>
</file>