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56" r:id="rId5"/>
    <p:sldId id="257" r:id="rId6"/>
    <p:sldId id="999" r:id="rId7"/>
    <p:sldId id="289" r:id="rId8"/>
    <p:sldId id="259" r:id="rId9"/>
    <p:sldId id="996" r:id="rId10"/>
    <p:sldId id="261" r:id="rId11"/>
    <p:sldId id="290" r:id="rId12"/>
    <p:sldId id="262" r:id="rId13"/>
    <p:sldId id="294" r:id="rId14"/>
    <p:sldId id="263" r:id="rId15"/>
    <p:sldId id="264" r:id="rId16"/>
    <p:sldId id="265" r:id="rId17"/>
    <p:sldId id="298" r:id="rId18"/>
    <p:sldId id="300" r:id="rId19"/>
    <p:sldId id="301" r:id="rId20"/>
    <p:sldId id="304" r:id="rId21"/>
    <p:sldId id="303" r:id="rId22"/>
    <p:sldId id="305" r:id="rId23"/>
    <p:sldId id="307" r:id="rId24"/>
    <p:sldId id="310" r:id="rId25"/>
    <p:sldId id="311" r:id="rId26"/>
    <p:sldId id="312" r:id="rId27"/>
    <p:sldId id="313" r:id="rId28"/>
    <p:sldId id="314" r:id="rId29"/>
    <p:sldId id="315" r:id="rId30"/>
    <p:sldId id="316" r:id="rId31"/>
    <p:sldId id="317" r:id="rId32"/>
    <p:sldId id="319" r:id="rId33"/>
    <p:sldId id="320" r:id="rId34"/>
    <p:sldId id="321" r:id="rId35"/>
    <p:sldId id="318" r:id="rId36"/>
    <p:sldId id="322" r:id="rId37"/>
    <p:sldId id="323" r:id="rId38"/>
    <p:sldId id="324" r:id="rId39"/>
    <p:sldId id="325" r:id="rId40"/>
    <p:sldId id="326" r:id="rId41"/>
    <p:sldId id="327" r:id="rId42"/>
    <p:sldId id="328" r:id="rId43"/>
    <p:sldId id="329" r:id="rId44"/>
    <p:sldId id="980" r:id="rId45"/>
    <p:sldId id="981" r:id="rId46"/>
    <p:sldId id="959" r:id="rId47"/>
    <p:sldId id="960" r:id="rId48"/>
    <p:sldId id="961" r:id="rId49"/>
    <p:sldId id="962" r:id="rId50"/>
    <p:sldId id="963" r:id="rId51"/>
    <p:sldId id="989" r:id="rId52"/>
    <p:sldId id="998" r:id="rId53"/>
    <p:sldId id="991" r:id="rId54"/>
    <p:sldId id="992" r:id="rId55"/>
    <p:sldId id="971" r:id="rId56"/>
    <p:sldId id="972" r:id="rId57"/>
    <p:sldId id="974" r:id="rId58"/>
    <p:sldId id="982" r:id="rId59"/>
    <p:sldId id="983" r:id="rId60"/>
    <p:sldId id="984" r:id="rId61"/>
    <p:sldId id="997" r:id="rId62"/>
    <p:sldId id="979" r:id="rId63"/>
    <p:sldId id="900" r:id="rId6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03" userDrawn="1">
          <p15:clr>
            <a:srgbClr val="A4A3A4"/>
          </p15:clr>
        </p15:guide>
        <p15:guide id="4" orient="horz" pos="1054" userDrawn="1">
          <p15:clr>
            <a:srgbClr val="A4A3A4"/>
          </p15:clr>
        </p15:guide>
        <p15:guide id="5" orient="horz" pos="1434" userDrawn="1">
          <p15:clr>
            <a:srgbClr val="A4A3A4"/>
          </p15:clr>
        </p15:guide>
        <p15:guide id="6" orient="horz"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DE"/>
    <a:srgbClr val="E5E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44492" autoAdjust="0"/>
  </p:normalViewPr>
  <p:slideViewPr>
    <p:cSldViewPr snapToGrid="0" showGuides="1">
      <p:cViewPr varScale="1">
        <p:scale>
          <a:sx n="63" d="100"/>
          <a:sy n="63" d="100"/>
        </p:scale>
        <p:origin x="4024" y="272"/>
      </p:cViewPr>
      <p:guideLst>
        <p:guide orient="horz" pos="2160"/>
        <p:guide pos="3840"/>
        <p:guide orient="horz" pos="703"/>
        <p:guide orient="horz" pos="1054"/>
        <p:guide orient="horz" pos="1434"/>
        <p:guide orient="horz" pos="415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jörk" userId="96f0766c-edfc-4de1-9d64-f0c39dc20a2c" providerId="ADAL" clId="{428C5836-3E85-4AC6-A3F5-ED4EB51A6F97}"/>
    <pc:docChg chg="modSld sldOrd">
      <pc:chgData name="Andreas Björk" userId="96f0766c-edfc-4de1-9d64-f0c39dc20a2c" providerId="ADAL" clId="{428C5836-3E85-4AC6-A3F5-ED4EB51A6F97}" dt="2025-04-09T11:56:22.689" v="1"/>
      <pc:docMkLst>
        <pc:docMk/>
      </pc:docMkLst>
      <pc:sldChg chg="ord">
        <pc:chgData name="Andreas Björk" userId="96f0766c-edfc-4de1-9d64-f0c39dc20a2c" providerId="ADAL" clId="{428C5836-3E85-4AC6-A3F5-ED4EB51A6F97}" dt="2025-04-09T11:56:22.689" v="1"/>
        <pc:sldMkLst>
          <pc:docMk/>
          <pc:sldMk cId="1349069084"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EEDAE-62AF-42FE-911E-40875C51453E}" type="datetimeFigureOut">
              <a:rPr lang="sv-SE" smtClean="0"/>
              <a:t>2025-04-09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45CB7-95BD-4603-A828-08FF1BF6BC5E}" type="slidenum">
              <a:rPr lang="sv-SE" smtClean="0"/>
              <a:t>‹#›</a:t>
            </a:fld>
            <a:endParaRPr lang="sv-SE"/>
          </a:p>
        </p:txBody>
      </p:sp>
    </p:spTree>
    <p:extLst>
      <p:ext uri="{BB962C8B-B14F-4D97-AF65-F5344CB8AC3E}">
        <p14:creationId xmlns:p14="http://schemas.microsoft.com/office/powerpoint/2010/main" val="6105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a:t>
            </a:fld>
            <a:endParaRPr lang="sv-SE"/>
          </a:p>
        </p:txBody>
      </p:sp>
    </p:spTree>
    <p:extLst>
      <p:ext uri="{BB962C8B-B14F-4D97-AF65-F5344CB8AC3E}">
        <p14:creationId xmlns:p14="http://schemas.microsoft.com/office/powerpoint/2010/main" val="154361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Reflektionsrunda, samtal i grupp eller liknande.</a:t>
            </a:r>
          </a:p>
        </p:txBody>
      </p:sp>
      <p:sp>
        <p:nvSpPr>
          <p:cNvPr id="4" name="Platshållare för bildnummer 3"/>
          <p:cNvSpPr>
            <a:spLocks noGrp="1"/>
          </p:cNvSpPr>
          <p:nvPr>
            <p:ph type="sldNum" sz="quarter" idx="5"/>
          </p:nvPr>
        </p:nvSpPr>
        <p:spPr/>
        <p:txBody>
          <a:bodyPr/>
          <a:lstStyle/>
          <a:p>
            <a:fld id="{68845CB7-95BD-4603-A828-08FF1BF6BC5E}" type="slidenum">
              <a:rPr lang="sv-SE" smtClean="0"/>
              <a:t>13</a:t>
            </a:fld>
            <a:endParaRPr lang="sv-SE"/>
          </a:p>
        </p:txBody>
      </p:sp>
    </p:spTree>
    <p:extLst>
      <p:ext uri="{BB962C8B-B14F-4D97-AF65-F5344CB8AC3E}">
        <p14:creationId xmlns:p14="http://schemas.microsoft.com/office/powerpoint/2010/main" val="318177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heteronormativa föreställningarna innebär att hbtqi-personers sexuella läggning, könsidentitet eller könsuttryck betraktas som ett hot mot familjens heder. Hbtqi-personer kan utsättas för samma typ av hedersrelaterat våld och förtryck som andra unga men specifikt förekommer även så kallade omvändelseförsök, detta är ett exempel på vad som kan kallas för dubbel utsatthet.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Unga personer med intellektuell funktionsnedsättning som utsätts för hedersrelaterat våld eller förtryck är en sårbar målgrupp eftersom dessa ofta står i en särskilt tydlig beroendeställning till gärningsmannen eller gärningsmännen och har andra referensramar. Våld och förtryck mot denna grupp kan vara särskilt svårupptäckt eftersom förtrycket kan ta sig andra uttryck än det förtryck som utövas i förhållande till personer som inte har en intellektuell funktionsnedsättning. Det kan till exempel handla om att hen manipuleras eller övertalas att gifta sig genom exempelvis prat om bröllopskläder och festligheter.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14</a:t>
            </a:fld>
            <a:endParaRPr lang="sv-SE"/>
          </a:p>
        </p:txBody>
      </p:sp>
    </p:spTree>
    <p:extLst>
      <p:ext uri="{BB962C8B-B14F-4D97-AF65-F5344CB8AC3E}">
        <p14:creationId xmlns:p14="http://schemas.microsoft.com/office/powerpoint/2010/main" val="5641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diskussionsmetod: </a:t>
            </a:r>
          </a:p>
          <a:p>
            <a:r>
              <a:rPr lang="sv-SE" dirty="0"/>
              <a:t>Diskussion i helgrupp</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15</a:t>
            </a:fld>
            <a:endParaRPr lang="sv-SE"/>
          </a:p>
        </p:txBody>
      </p:sp>
    </p:spTree>
    <p:extLst>
      <p:ext uri="{BB962C8B-B14F-4D97-AF65-F5344CB8AC3E}">
        <p14:creationId xmlns:p14="http://schemas.microsoft.com/office/powerpoint/2010/main" val="338873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Diskussion i grupp, Diskussion i helgrupp</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16</a:t>
            </a:fld>
            <a:endParaRPr lang="sv-SE"/>
          </a:p>
        </p:txBody>
      </p:sp>
    </p:spTree>
    <p:extLst>
      <p:ext uri="{BB962C8B-B14F-4D97-AF65-F5344CB8AC3E}">
        <p14:creationId xmlns:p14="http://schemas.microsoft.com/office/powerpoint/2010/main" val="91596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diskussionsmetod: </a:t>
            </a:r>
          </a:p>
          <a:p>
            <a:r>
              <a:rPr lang="sv-SE" dirty="0"/>
              <a:t>Bikupa och summering i helgrupp</a:t>
            </a:r>
          </a:p>
        </p:txBody>
      </p:sp>
      <p:sp>
        <p:nvSpPr>
          <p:cNvPr id="4" name="Platshållare för bildnummer 3"/>
          <p:cNvSpPr>
            <a:spLocks noGrp="1"/>
          </p:cNvSpPr>
          <p:nvPr>
            <p:ph type="sldNum" sz="quarter" idx="5"/>
          </p:nvPr>
        </p:nvSpPr>
        <p:spPr/>
        <p:txBody>
          <a:bodyPr/>
          <a:lstStyle/>
          <a:p>
            <a:fld id="{68845CB7-95BD-4603-A828-08FF1BF6BC5E}" type="slidenum">
              <a:rPr lang="sv-SE" smtClean="0"/>
              <a:t>17</a:t>
            </a:fld>
            <a:endParaRPr lang="sv-SE"/>
          </a:p>
        </p:txBody>
      </p:sp>
    </p:spTree>
    <p:extLst>
      <p:ext uri="{BB962C8B-B14F-4D97-AF65-F5344CB8AC3E}">
        <p14:creationId xmlns:p14="http://schemas.microsoft.com/office/powerpoint/2010/main" val="330062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Föreställningar likt dessa gör att många unga som utsätts inte uppmärksammas. De passar inte in i mallen för utsatta personer. Det gäller exempelvis personer med funktionsnedsättningar, killar, hbtqi-personer, unga som har vuxit upp i Sverige och unga som kommer ensamma till Sverige. Även personer som utsätts för psykiskt våld riskerar att missas.</a:t>
            </a:r>
          </a:p>
          <a:p>
            <a:endParaRPr lang="sv-SE" b="0" i="0" dirty="0">
              <a:solidFill>
                <a:srgbClr val="000000"/>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18</a:t>
            </a:fld>
            <a:endParaRPr lang="sv-SE"/>
          </a:p>
        </p:txBody>
      </p:sp>
    </p:spTree>
    <p:extLst>
      <p:ext uri="{BB962C8B-B14F-4D97-AF65-F5344CB8AC3E}">
        <p14:creationId xmlns:p14="http://schemas.microsoft.com/office/powerpoint/2010/main" val="281904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diskussionsmetod: </a:t>
            </a:r>
          </a:p>
          <a:p>
            <a:r>
              <a:rPr lang="sv-SE" dirty="0"/>
              <a:t>Bikupa och summering i helgrupp. Titta sedan tillsammans på exempel på tecken på utsatthet i nästa </a:t>
            </a:r>
            <a:r>
              <a:rPr lang="sv-SE" dirty="0" err="1"/>
              <a:t>slide</a:t>
            </a:r>
            <a:r>
              <a:rPr lang="sv-SE" dirty="0"/>
              <a:t>. </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19</a:t>
            </a:fld>
            <a:endParaRPr lang="sv-SE"/>
          </a:p>
        </p:txBody>
      </p:sp>
    </p:spTree>
    <p:extLst>
      <p:ext uri="{BB962C8B-B14F-4D97-AF65-F5344CB8AC3E}">
        <p14:creationId xmlns:p14="http://schemas.microsoft.com/office/powerpoint/2010/main" val="379626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20</a:t>
            </a:fld>
            <a:endParaRPr lang="sv-SE"/>
          </a:p>
        </p:txBody>
      </p:sp>
    </p:spTree>
    <p:extLst>
      <p:ext uri="{BB962C8B-B14F-4D97-AF65-F5344CB8AC3E}">
        <p14:creationId xmlns:p14="http://schemas.microsoft.com/office/powerpoint/2010/main" val="19343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 med barnkonventionen vid sidan och ringa in artikel 19 och 31</a:t>
            </a:r>
          </a:p>
        </p:txBody>
      </p:sp>
      <p:sp>
        <p:nvSpPr>
          <p:cNvPr id="4" name="Platshållare för bildnummer 3"/>
          <p:cNvSpPr>
            <a:spLocks noGrp="1"/>
          </p:cNvSpPr>
          <p:nvPr>
            <p:ph type="sldNum" sz="quarter" idx="5"/>
          </p:nvPr>
        </p:nvSpPr>
        <p:spPr/>
        <p:txBody>
          <a:bodyPr/>
          <a:lstStyle/>
          <a:p>
            <a:fld id="{68845CB7-95BD-4603-A828-08FF1BF6BC5E}" type="slidenum">
              <a:rPr lang="sv-SE" smtClean="0"/>
              <a:t>22</a:t>
            </a:fld>
            <a:endParaRPr lang="sv-SE"/>
          </a:p>
        </p:txBody>
      </p:sp>
    </p:spTree>
    <p:extLst>
      <p:ext uri="{BB962C8B-B14F-4D97-AF65-F5344CB8AC3E}">
        <p14:creationId xmlns:p14="http://schemas.microsoft.com/office/powerpoint/2010/main" val="400681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23</a:t>
            </a:fld>
            <a:endParaRPr lang="sv-SE"/>
          </a:p>
        </p:txBody>
      </p:sp>
    </p:spTree>
    <p:extLst>
      <p:ext uri="{BB962C8B-B14F-4D97-AF65-F5344CB8AC3E}">
        <p14:creationId xmlns:p14="http://schemas.microsoft.com/office/powerpoint/2010/main" val="12914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a:t>
            </a:fld>
            <a:endParaRPr lang="sv-SE"/>
          </a:p>
        </p:txBody>
      </p:sp>
    </p:spTree>
    <p:extLst>
      <p:ext uri="{BB962C8B-B14F-4D97-AF65-F5344CB8AC3E}">
        <p14:creationId xmlns:p14="http://schemas.microsoft.com/office/powerpoint/2010/main" val="5364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24</a:t>
            </a:fld>
            <a:endParaRPr lang="sv-SE"/>
          </a:p>
        </p:txBody>
      </p:sp>
    </p:spTree>
    <p:extLst>
      <p:ext uri="{BB962C8B-B14F-4D97-AF65-F5344CB8AC3E}">
        <p14:creationId xmlns:p14="http://schemas.microsoft.com/office/powerpoint/2010/main" val="1017143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25</a:t>
            </a:fld>
            <a:endParaRPr lang="sv-SE"/>
          </a:p>
        </p:txBody>
      </p:sp>
    </p:spTree>
    <p:extLst>
      <p:ext uri="{BB962C8B-B14F-4D97-AF65-F5344CB8AC3E}">
        <p14:creationId xmlns:p14="http://schemas.microsoft.com/office/powerpoint/2010/main" val="1517328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Arial" panose="020B0604020202020204" pitchFamily="34" charset="0"/>
              </a:rPr>
              <a:t>Diskussion i helgrupp. Alternativt i mindre grupper.</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26</a:t>
            </a:fld>
            <a:endParaRPr lang="sv-SE"/>
          </a:p>
        </p:txBody>
      </p:sp>
    </p:spTree>
    <p:extLst>
      <p:ext uri="{BB962C8B-B14F-4D97-AF65-F5344CB8AC3E}">
        <p14:creationId xmlns:p14="http://schemas.microsoft.com/office/powerpoint/2010/main" val="69129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11111"/>
                </a:solidFill>
                <a:effectLst/>
                <a:latin typeface="Roboto" panose="02000000000000000000" pitchFamily="2" charset="0"/>
              </a:rPr>
              <a:t>Om det finns en handlingsplan eller andra rutiner informera gärna om detta.</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28</a:t>
            </a:fld>
            <a:endParaRPr lang="sv-SE"/>
          </a:p>
        </p:txBody>
      </p:sp>
    </p:spTree>
    <p:extLst>
      <p:ext uri="{BB962C8B-B14F-4D97-AF65-F5344CB8AC3E}">
        <p14:creationId xmlns:p14="http://schemas.microsoft.com/office/powerpoint/2010/main" val="314314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29</a:t>
            </a:fld>
            <a:endParaRPr lang="sv-SE"/>
          </a:p>
        </p:txBody>
      </p:sp>
    </p:spTree>
    <p:extLst>
      <p:ext uri="{BB962C8B-B14F-4D97-AF65-F5344CB8AC3E}">
        <p14:creationId xmlns:p14="http://schemas.microsoft.com/office/powerpoint/2010/main" val="258821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30</a:t>
            </a:fld>
            <a:endParaRPr lang="sv-SE"/>
          </a:p>
        </p:txBody>
      </p:sp>
    </p:spTree>
    <p:extLst>
      <p:ext uri="{BB962C8B-B14F-4D97-AF65-F5344CB8AC3E}">
        <p14:creationId xmlns:p14="http://schemas.microsoft.com/office/powerpoint/2010/main" val="2488428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31</a:t>
            </a:fld>
            <a:endParaRPr lang="sv-SE"/>
          </a:p>
        </p:txBody>
      </p:sp>
    </p:spTree>
    <p:extLst>
      <p:ext uri="{BB962C8B-B14F-4D97-AF65-F5344CB8AC3E}">
        <p14:creationId xmlns:p14="http://schemas.microsoft.com/office/powerpoint/2010/main" val="386069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32</a:t>
            </a:fld>
            <a:endParaRPr lang="sv-SE"/>
          </a:p>
        </p:txBody>
      </p:sp>
    </p:spTree>
    <p:extLst>
      <p:ext uri="{BB962C8B-B14F-4D97-AF65-F5344CB8AC3E}">
        <p14:creationId xmlns:p14="http://schemas.microsoft.com/office/powerpoint/2010/main" val="259393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33</a:t>
            </a:fld>
            <a:endParaRPr lang="sv-SE"/>
          </a:p>
        </p:txBody>
      </p:sp>
    </p:spTree>
    <p:extLst>
      <p:ext uri="{BB962C8B-B14F-4D97-AF65-F5344CB8AC3E}">
        <p14:creationId xmlns:p14="http://schemas.microsoft.com/office/powerpoint/2010/main" val="3725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34</a:t>
            </a:fld>
            <a:endParaRPr lang="sv-SE"/>
          </a:p>
        </p:txBody>
      </p:sp>
    </p:spTree>
    <p:extLst>
      <p:ext uri="{BB962C8B-B14F-4D97-AF65-F5344CB8AC3E}">
        <p14:creationId xmlns:p14="http://schemas.microsoft.com/office/powerpoint/2010/main" val="413336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Citat från yrkesverksam.</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a:t>
            </a:fld>
            <a:endParaRPr lang="sv-SE"/>
          </a:p>
        </p:txBody>
      </p:sp>
    </p:spTree>
    <p:extLst>
      <p:ext uri="{BB962C8B-B14F-4D97-AF65-F5344CB8AC3E}">
        <p14:creationId xmlns:p14="http://schemas.microsoft.com/office/powerpoint/2010/main" val="930524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35</a:t>
            </a:fld>
            <a:endParaRPr lang="sv-SE"/>
          </a:p>
        </p:txBody>
      </p:sp>
    </p:spTree>
    <p:extLst>
      <p:ext uri="{BB962C8B-B14F-4D97-AF65-F5344CB8AC3E}">
        <p14:creationId xmlns:p14="http://schemas.microsoft.com/office/powerpoint/2010/main" val="699385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36</a:t>
            </a:fld>
            <a:endParaRPr lang="sv-SE"/>
          </a:p>
        </p:txBody>
      </p:sp>
    </p:spTree>
    <p:extLst>
      <p:ext uri="{BB962C8B-B14F-4D97-AF65-F5344CB8AC3E}">
        <p14:creationId xmlns:p14="http://schemas.microsoft.com/office/powerpoint/2010/main" val="1715364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37</a:t>
            </a:fld>
            <a:endParaRPr lang="sv-SE"/>
          </a:p>
        </p:txBody>
      </p:sp>
    </p:spTree>
    <p:extLst>
      <p:ext uri="{BB962C8B-B14F-4D97-AF65-F5344CB8AC3E}">
        <p14:creationId xmlns:p14="http://schemas.microsoft.com/office/powerpoint/2010/main" val="1394610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Diskutera i helgrupp</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38</a:t>
            </a:fld>
            <a:endParaRPr lang="sv-SE"/>
          </a:p>
        </p:txBody>
      </p:sp>
    </p:spTree>
    <p:extLst>
      <p:ext uri="{BB962C8B-B14F-4D97-AF65-F5344CB8AC3E}">
        <p14:creationId xmlns:p14="http://schemas.microsoft.com/office/powerpoint/2010/main" val="2809371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Deltagarna kan här få komma med förslag på fler passande frågor. </a:t>
            </a:r>
            <a:r>
              <a:rPr lang="sv-SE" dirty="0" err="1"/>
              <a:t>Ev</a:t>
            </a:r>
            <a:r>
              <a:rPr lang="sv-SE" dirty="0"/>
              <a:t> skapa olika scenarier</a:t>
            </a:r>
          </a:p>
        </p:txBody>
      </p:sp>
      <p:sp>
        <p:nvSpPr>
          <p:cNvPr id="4" name="Platshållare för bildnummer 3"/>
          <p:cNvSpPr>
            <a:spLocks noGrp="1"/>
          </p:cNvSpPr>
          <p:nvPr>
            <p:ph type="sldNum" sz="quarter" idx="5"/>
          </p:nvPr>
        </p:nvSpPr>
        <p:spPr/>
        <p:txBody>
          <a:bodyPr/>
          <a:lstStyle/>
          <a:p>
            <a:fld id="{68845CB7-95BD-4603-A828-08FF1BF6BC5E}" type="slidenum">
              <a:rPr lang="sv-SE" smtClean="0"/>
              <a:t>39</a:t>
            </a:fld>
            <a:endParaRPr lang="sv-SE"/>
          </a:p>
        </p:txBody>
      </p:sp>
    </p:spTree>
    <p:extLst>
      <p:ext uri="{BB962C8B-B14F-4D97-AF65-F5344CB8AC3E}">
        <p14:creationId xmlns:p14="http://schemas.microsoft.com/office/powerpoint/2010/main" val="1502051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40</a:t>
            </a:fld>
            <a:endParaRPr lang="sv-SE"/>
          </a:p>
        </p:txBody>
      </p:sp>
    </p:spTree>
    <p:extLst>
      <p:ext uri="{BB962C8B-B14F-4D97-AF65-F5344CB8AC3E}">
        <p14:creationId xmlns:p14="http://schemas.microsoft.com/office/powerpoint/2010/main" val="4235962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Diskussionsförslag: Prata i mindre grupper och sedan i helgrupp.</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41</a:t>
            </a:fld>
            <a:endParaRPr lang="sv-SE"/>
          </a:p>
        </p:txBody>
      </p:sp>
    </p:spTree>
    <p:extLst>
      <p:ext uri="{BB962C8B-B14F-4D97-AF65-F5344CB8AC3E}">
        <p14:creationId xmlns:p14="http://schemas.microsoft.com/office/powerpoint/2010/main" val="807621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Diskussionsförslag: Egen reflektion och sedan reflektion i helgrupp. Om tid finns iscensätt några situationer så att deltagarna får öva samtal.</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42</a:t>
            </a:fld>
            <a:endParaRPr lang="sv-SE"/>
          </a:p>
        </p:txBody>
      </p:sp>
    </p:spTree>
    <p:extLst>
      <p:ext uri="{BB962C8B-B14F-4D97-AF65-F5344CB8AC3E}">
        <p14:creationId xmlns:p14="http://schemas.microsoft.com/office/powerpoint/2010/main" val="3744622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43</a:t>
            </a:fld>
            <a:endParaRPr lang="sv-SE"/>
          </a:p>
        </p:txBody>
      </p:sp>
    </p:spTree>
    <p:extLst>
      <p:ext uri="{BB962C8B-B14F-4D97-AF65-F5344CB8AC3E}">
        <p14:creationId xmlns:p14="http://schemas.microsoft.com/office/powerpoint/2010/main" val="3871402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44</a:t>
            </a:fld>
            <a:endParaRPr lang="sv-SE"/>
          </a:p>
        </p:txBody>
      </p:sp>
    </p:spTree>
    <p:extLst>
      <p:ext uri="{BB962C8B-B14F-4D97-AF65-F5344CB8AC3E}">
        <p14:creationId xmlns:p14="http://schemas.microsoft.com/office/powerpoint/2010/main" val="167149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Citat från yrkesverksam.</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a:t>
            </a:fld>
            <a:endParaRPr lang="sv-SE"/>
          </a:p>
        </p:txBody>
      </p:sp>
    </p:spTree>
    <p:extLst>
      <p:ext uri="{BB962C8B-B14F-4D97-AF65-F5344CB8AC3E}">
        <p14:creationId xmlns:p14="http://schemas.microsoft.com/office/powerpoint/2010/main" val="1468432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45</a:t>
            </a:fld>
            <a:endParaRPr lang="sv-SE"/>
          </a:p>
        </p:txBody>
      </p:sp>
    </p:spTree>
    <p:extLst>
      <p:ext uri="{BB962C8B-B14F-4D97-AF65-F5344CB8AC3E}">
        <p14:creationId xmlns:p14="http://schemas.microsoft.com/office/powerpoint/2010/main" val="830908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46</a:t>
            </a:fld>
            <a:endParaRPr lang="sv-SE"/>
          </a:p>
        </p:txBody>
      </p:sp>
    </p:spTree>
    <p:extLst>
      <p:ext uri="{BB962C8B-B14F-4D97-AF65-F5344CB8AC3E}">
        <p14:creationId xmlns:p14="http://schemas.microsoft.com/office/powerpoint/2010/main" val="1983402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47</a:t>
            </a:fld>
            <a:endParaRPr lang="sv-SE"/>
          </a:p>
        </p:txBody>
      </p:sp>
    </p:spTree>
    <p:extLst>
      <p:ext uri="{BB962C8B-B14F-4D97-AF65-F5344CB8AC3E}">
        <p14:creationId xmlns:p14="http://schemas.microsoft.com/office/powerpoint/2010/main" val="2518364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Mer som en information att fundera på i kommande arbete. Något som varje arbetsplats borde ha som rutin. Vad tänker vi kring det?</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48</a:t>
            </a:fld>
            <a:endParaRPr lang="sv-SE"/>
          </a:p>
        </p:txBody>
      </p:sp>
    </p:spTree>
    <p:extLst>
      <p:ext uri="{BB962C8B-B14F-4D97-AF65-F5344CB8AC3E}">
        <p14:creationId xmlns:p14="http://schemas.microsoft.com/office/powerpoint/2010/main" val="4269994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Diskussionsfråga i helgrupp. Koppla till socialpedagogik där anmälningsfrågor är viktiga inslag.</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49</a:t>
            </a:fld>
            <a:endParaRPr lang="sv-SE"/>
          </a:p>
        </p:txBody>
      </p:sp>
    </p:spTree>
    <p:extLst>
      <p:ext uri="{BB962C8B-B14F-4D97-AF65-F5344CB8AC3E}">
        <p14:creationId xmlns:p14="http://schemas.microsoft.com/office/powerpoint/2010/main" val="138687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50</a:t>
            </a:fld>
            <a:endParaRPr lang="sv-SE"/>
          </a:p>
        </p:txBody>
      </p:sp>
    </p:spTree>
    <p:extLst>
      <p:ext uri="{BB962C8B-B14F-4D97-AF65-F5344CB8AC3E}">
        <p14:creationId xmlns:p14="http://schemas.microsoft.com/office/powerpoint/2010/main" val="2868968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51</a:t>
            </a:fld>
            <a:endParaRPr lang="sv-SE"/>
          </a:p>
        </p:txBody>
      </p:sp>
    </p:spTree>
    <p:extLst>
      <p:ext uri="{BB962C8B-B14F-4D97-AF65-F5344CB8AC3E}">
        <p14:creationId xmlns:p14="http://schemas.microsoft.com/office/powerpoint/2010/main" val="924609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Diskussionsfråga i helgrupp.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52</a:t>
            </a:fld>
            <a:endParaRPr lang="sv-SE"/>
          </a:p>
        </p:txBody>
      </p:sp>
    </p:spTree>
    <p:extLst>
      <p:ext uri="{BB962C8B-B14F-4D97-AF65-F5344CB8AC3E}">
        <p14:creationId xmlns:p14="http://schemas.microsoft.com/office/powerpoint/2010/main" val="3811205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tänker deltagarna utifrån detta?</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53</a:t>
            </a:fld>
            <a:endParaRPr lang="sv-SE"/>
          </a:p>
        </p:txBody>
      </p:sp>
    </p:spTree>
    <p:extLst>
      <p:ext uri="{BB962C8B-B14F-4D97-AF65-F5344CB8AC3E}">
        <p14:creationId xmlns:p14="http://schemas.microsoft.com/office/powerpoint/2010/main" val="16848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55</a:t>
            </a:fld>
            <a:endParaRPr lang="sv-SE"/>
          </a:p>
        </p:txBody>
      </p:sp>
    </p:spTree>
    <p:extLst>
      <p:ext uri="{BB962C8B-B14F-4D97-AF65-F5344CB8AC3E}">
        <p14:creationId xmlns:p14="http://schemas.microsoft.com/office/powerpoint/2010/main" val="179638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8</a:t>
            </a:fld>
            <a:endParaRPr lang="sv-SE"/>
          </a:p>
        </p:txBody>
      </p:sp>
    </p:spTree>
    <p:extLst>
      <p:ext uri="{BB962C8B-B14F-4D97-AF65-F5344CB8AC3E}">
        <p14:creationId xmlns:p14="http://schemas.microsoft.com/office/powerpoint/2010/main" val="3171609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56</a:t>
            </a:fld>
            <a:endParaRPr lang="sv-SE"/>
          </a:p>
        </p:txBody>
      </p:sp>
    </p:spTree>
    <p:extLst>
      <p:ext uri="{BB962C8B-B14F-4D97-AF65-F5344CB8AC3E}">
        <p14:creationId xmlns:p14="http://schemas.microsoft.com/office/powerpoint/2010/main" val="574124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57</a:t>
            </a:fld>
            <a:endParaRPr lang="sv-SE"/>
          </a:p>
        </p:txBody>
      </p:sp>
    </p:spTree>
    <p:extLst>
      <p:ext uri="{BB962C8B-B14F-4D97-AF65-F5344CB8AC3E}">
        <p14:creationId xmlns:p14="http://schemas.microsoft.com/office/powerpoint/2010/main" val="2508471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var ju huvudbudskapen för workshopen. Läs upp dom igen </a:t>
            </a:r>
            <a:r>
              <a:rPr lang="sv-SE"/>
              <a:t>för deltagarna.</a:t>
            </a:r>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58</a:t>
            </a:fld>
            <a:endParaRPr lang="sv-SE"/>
          </a:p>
        </p:txBody>
      </p:sp>
    </p:spTree>
    <p:extLst>
      <p:ext uri="{BB962C8B-B14F-4D97-AF65-F5344CB8AC3E}">
        <p14:creationId xmlns:p14="http://schemas.microsoft.com/office/powerpoint/2010/main" val="21694599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Reflektion i form av bikupa eller runda.</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59</a:t>
            </a:fld>
            <a:endParaRPr lang="sv-SE"/>
          </a:p>
        </p:txBody>
      </p:sp>
    </p:spTree>
    <p:extLst>
      <p:ext uri="{BB962C8B-B14F-4D97-AF65-F5344CB8AC3E}">
        <p14:creationId xmlns:p14="http://schemas.microsoft.com/office/powerpoint/2010/main" val="1790404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60</a:t>
            </a:fld>
            <a:endParaRPr lang="sv-SE"/>
          </a:p>
        </p:txBody>
      </p:sp>
    </p:spTree>
    <p:extLst>
      <p:ext uri="{BB962C8B-B14F-4D97-AF65-F5344CB8AC3E}">
        <p14:creationId xmlns:p14="http://schemas.microsoft.com/office/powerpoint/2010/main" val="381946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0" dirty="0">
                <a:latin typeface="Verdana" pitchFamily="34" charset="0"/>
              </a:rPr>
              <a:t>Läs budskapen för deltagarna. Detta är huvudbudskapen för utbildningen. </a:t>
            </a:r>
          </a:p>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9</a:t>
            </a:fld>
            <a:endParaRPr lang="sv-SE"/>
          </a:p>
        </p:txBody>
      </p:sp>
    </p:spTree>
    <p:extLst>
      <p:ext uri="{BB962C8B-B14F-4D97-AF65-F5344CB8AC3E}">
        <p14:creationId xmlns:p14="http://schemas.microsoft.com/office/powerpoint/2010/main" val="169099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Reflektionsrunda, prata två och två alternativ jobba med </a:t>
            </a:r>
            <a:r>
              <a:rPr lang="sv-SE" dirty="0" err="1"/>
              <a:t>mindmap</a:t>
            </a:r>
            <a:r>
              <a:rPr lang="sv-SE" dirty="0"/>
              <a:t>.</a:t>
            </a:r>
          </a:p>
        </p:txBody>
      </p:sp>
      <p:sp>
        <p:nvSpPr>
          <p:cNvPr id="4" name="Platshållare för bildnummer 3"/>
          <p:cNvSpPr>
            <a:spLocks noGrp="1"/>
          </p:cNvSpPr>
          <p:nvPr>
            <p:ph type="sldNum" sz="quarter" idx="5"/>
          </p:nvPr>
        </p:nvSpPr>
        <p:spPr/>
        <p:txBody>
          <a:bodyPr/>
          <a:lstStyle/>
          <a:p>
            <a:fld id="{68845CB7-95BD-4603-A828-08FF1BF6BC5E}" type="slidenum">
              <a:rPr lang="sv-SE" smtClean="0"/>
              <a:t>10</a:t>
            </a:fld>
            <a:endParaRPr lang="sv-SE"/>
          </a:p>
        </p:txBody>
      </p:sp>
    </p:spTree>
    <p:extLst>
      <p:ext uri="{BB962C8B-B14F-4D97-AF65-F5344CB8AC3E}">
        <p14:creationId xmlns:p14="http://schemas.microsoft.com/office/powerpoint/2010/main" val="68707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11</a:t>
            </a:fld>
            <a:endParaRPr lang="sv-SE"/>
          </a:p>
        </p:txBody>
      </p:sp>
    </p:spTree>
    <p:extLst>
      <p:ext uri="{BB962C8B-B14F-4D97-AF65-F5344CB8AC3E}">
        <p14:creationId xmlns:p14="http://schemas.microsoft.com/office/powerpoint/2010/main" val="184961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845CB7-95BD-4603-A828-08FF1BF6BC5E}" type="slidenum">
              <a:rPr lang="sv-SE" smtClean="0"/>
              <a:t>12</a:t>
            </a:fld>
            <a:endParaRPr lang="sv-SE"/>
          </a:p>
        </p:txBody>
      </p:sp>
    </p:spTree>
    <p:extLst>
      <p:ext uri="{BB962C8B-B14F-4D97-AF65-F5344CB8AC3E}">
        <p14:creationId xmlns:p14="http://schemas.microsoft.com/office/powerpoint/2010/main" val="194467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9CF428-E227-09D2-01B2-85E3B9FBD3D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667BC53C-8E7B-188C-79F9-60BEA6C6BABA}"/>
              </a:ext>
            </a:extLst>
          </p:cNvPr>
          <p:cNvSpPr/>
          <p:nvPr userDrawn="1"/>
        </p:nvSpPr>
        <p:spPr>
          <a:xfrm>
            <a:off x="1" y="1189592"/>
            <a:ext cx="9766300" cy="2503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34BF223-95DC-97CA-F0A5-586801ABAB66}"/>
              </a:ext>
            </a:extLst>
          </p:cNvPr>
          <p:cNvSpPr/>
          <p:nvPr userDrawn="1"/>
        </p:nvSpPr>
        <p:spPr>
          <a:xfrm>
            <a:off x="0" y="3691788"/>
            <a:ext cx="6287386" cy="17308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A7C8DD3-5DE0-EBA6-03F8-18C3C04A0E5A}"/>
              </a:ext>
            </a:extLst>
          </p:cNvPr>
          <p:cNvSpPr>
            <a:spLocks noGrp="1"/>
          </p:cNvSpPr>
          <p:nvPr>
            <p:ph type="ctrTitle"/>
          </p:nvPr>
        </p:nvSpPr>
        <p:spPr>
          <a:xfrm>
            <a:off x="673398" y="1576680"/>
            <a:ext cx="8626546" cy="1882444"/>
          </a:xfrm>
        </p:spPr>
        <p:txBody>
          <a:bodyPr anchor="t" anchorCtr="0">
            <a:noAutofit/>
          </a:bodyPr>
          <a:lstStyle>
            <a:lvl1pPr algn="l">
              <a:lnSpc>
                <a:spcPts val="4700"/>
              </a:lnSpc>
              <a:defRPr sz="3900" cap="all" baseline="0">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34F9C828-5E68-BDCD-BF9F-28674A59B21C}"/>
              </a:ext>
            </a:extLst>
          </p:cNvPr>
          <p:cNvSpPr>
            <a:spLocks noGrp="1"/>
          </p:cNvSpPr>
          <p:nvPr>
            <p:ph type="subTitle" idx="1"/>
          </p:nvPr>
        </p:nvSpPr>
        <p:spPr>
          <a:xfrm>
            <a:off x="666310" y="3907543"/>
            <a:ext cx="5365898" cy="1252796"/>
          </a:xfrm>
        </p:spPr>
        <p:txBody>
          <a:bodyPr/>
          <a:lstStyle>
            <a:lvl1pPr marL="0" indent="0" algn="l">
              <a:lnSpc>
                <a:spcPts val="3100"/>
              </a:lnSpc>
              <a:spcBef>
                <a:spcPts val="0"/>
              </a:spcBef>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grpSp>
        <p:nvGrpSpPr>
          <p:cNvPr id="19" name="Grupp 18">
            <a:extLst>
              <a:ext uri="{FF2B5EF4-FFF2-40B4-BE49-F238E27FC236}">
                <a16:creationId xmlns:a16="http://schemas.microsoft.com/office/drawing/2014/main" id="{CBBDEC22-9205-3935-70F8-393FB5C62EFF}"/>
              </a:ext>
            </a:extLst>
          </p:cNvPr>
          <p:cNvGrpSpPr/>
          <p:nvPr userDrawn="1"/>
        </p:nvGrpSpPr>
        <p:grpSpPr>
          <a:xfrm>
            <a:off x="9763125" y="1"/>
            <a:ext cx="2437315" cy="2385695"/>
            <a:chOff x="9820275" y="1"/>
            <a:chExt cx="2437315" cy="2385695"/>
          </a:xfrm>
        </p:grpSpPr>
        <p:sp>
          <p:nvSpPr>
            <p:cNvPr id="10" name="Rektangel 9">
              <a:extLst>
                <a:ext uri="{FF2B5EF4-FFF2-40B4-BE49-F238E27FC236}">
                  <a16:creationId xmlns:a16="http://schemas.microsoft.com/office/drawing/2014/main" id="{7424D4FA-A042-DFCA-7270-F99D9C04CEF0}"/>
                </a:ext>
              </a:extLst>
            </p:cNvPr>
            <p:cNvSpPr/>
            <p:nvPr userDrawn="1"/>
          </p:nvSpPr>
          <p:spPr>
            <a:xfrm>
              <a:off x="9820275" y="1"/>
              <a:ext cx="1216186" cy="1192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C9EDF40-A44F-D898-C997-8A51F57C8B3A}"/>
                </a:ext>
              </a:extLst>
            </p:cNvPr>
            <p:cNvSpPr/>
            <p:nvPr userDrawn="1"/>
          </p:nvSpPr>
          <p:spPr>
            <a:xfrm>
              <a:off x="11036461" y="1193504"/>
              <a:ext cx="1221129" cy="1192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27E839B9-A50E-9FAD-E77A-739EEFAB4AD9}"/>
              </a:ext>
            </a:extLst>
          </p:cNvPr>
          <p:cNvGrpSpPr/>
          <p:nvPr userDrawn="1"/>
        </p:nvGrpSpPr>
        <p:grpSpPr>
          <a:xfrm>
            <a:off x="10004550" y="5506831"/>
            <a:ext cx="2187614" cy="1110752"/>
            <a:chOff x="10004550" y="5506831"/>
            <a:chExt cx="2187614" cy="1110752"/>
          </a:xfrm>
        </p:grpSpPr>
        <p:grpSp>
          <p:nvGrpSpPr>
            <p:cNvPr id="14" name="Grupp 13">
              <a:extLst>
                <a:ext uri="{FF2B5EF4-FFF2-40B4-BE49-F238E27FC236}">
                  <a16:creationId xmlns:a16="http://schemas.microsoft.com/office/drawing/2014/main" id="{02AE90F3-B2B9-0A83-A221-B42514A5BBD5}"/>
                </a:ext>
              </a:extLst>
            </p:cNvPr>
            <p:cNvGrpSpPr/>
            <p:nvPr userDrawn="1"/>
          </p:nvGrpSpPr>
          <p:grpSpPr>
            <a:xfrm>
              <a:off x="10004550" y="5506831"/>
              <a:ext cx="2187614" cy="1110752"/>
              <a:chOff x="10042650" y="5506831"/>
              <a:chExt cx="2187614" cy="1110752"/>
            </a:xfrm>
          </p:grpSpPr>
          <p:sp>
            <p:nvSpPr>
              <p:cNvPr id="12" name="Rektangel 11">
                <a:extLst>
                  <a:ext uri="{FF2B5EF4-FFF2-40B4-BE49-F238E27FC236}">
                    <a16:creationId xmlns:a16="http://schemas.microsoft.com/office/drawing/2014/main" id="{4008FF59-607A-7CEA-5397-89948B6C54D3}"/>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5D60114-A1F9-195A-3A96-70FFA80E50FE}"/>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6" name="Bildobjekt 15">
              <a:extLst>
                <a:ext uri="{FF2B5EF4-FFF2-40B4-BE49-F238E27FC236}">
                  <a16:creationId xmlns:a16="http://schemas.microsoft.com/office/drawing/2014/main" id="{9F479DE9-8829-9C45-7088-423D9AC15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934086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D56D7-E104-E684-5FBE-34D6F7C7360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9B96F99-2167-CE40-79AD-EF701202F7BF}"/>
              </a:ext>
            </a:extLst>
          </p:cNvPr>
          <p:cNvSpPr>
            <a:spLocks noGrp="1"/>
          </p:cNvSpPr>
          <p:nvPr>
            <p:ph type="dt" sz="half" idx="10"/>
          </p:nvPr>
        </p:nvSpPr>
        <p:spPr/>
        <p:txBody>
          <a:bodyPr/>
          <a:lstStyle/>
          <a:p>
            <a:fld id="{818D387E-1B8C-47F7-A691-AF93A36D11A7}" type="datetimeFigureOut">
              <a:rPr lang="sv-SE" smtClean="0"/>
              <a:t>2025-04-09</a:t>
            </a:fld>
            <a:endParaRPr lang="sv-SE"/>
          </a:p>
        </p:txBody>
      </p:sp>
      <p:sp>
        <p:nvSpPr>
          <p:cNvPr id="4" name="Platshållare för sidfot 3">
            <a:extLst>
              <a:ext uri="{FF2B5EF4-FFF2-40B4-BE49-F238E27FC236}">
                <a16:creationId xmlns:a16="http://schemas.microsoft.com/office/drawing/2014/main" id="{C19177B6-786B-57D4-11AD-EA66716CE31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CDECF01-EE0E-37A5-6C16-DE871FF105D7}"/>
              </a:ext>
            </a:extLst>
          </p:cNvPr>
          <p:cNvSpPr>
            <a:spLocks noGrp="1"/>
          </p:cNvSpPr>
          <p:nvPr>
            <p:ph type="sldNum" sz="quarter" idx="12"/>
          </p:nvPr>
        </p:nvSpPr>
        <p:spPr/>
        <p:txBody>
          <a:bodyPr/>
          <a:lstStyle/>
          <a:p>
            <a:fld id="{0F1750B8-4326-40B6-94EB-DE554860BEA0}" type="slidenum">
              <a:rPr lang="sv-SE" smtClean="0"/>
              <a:t>‹#›</a:t>
            </a:fld>
            <a:endParaRPr lang="sv-SE"/>
          </a:p>
        </p:txBody>
      </p:sp>
    </p:spTree>
    <p:extLst>
      <p:ext uri="{BB962C8B-B14F-4D97-AF65-F5344CB8AC3E}">
        <p14:creationId xmlns:p14="http://schemas.microsoft.com/office/powerpoint/2010/main" val="168996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AC435C2-8840-8084-ACEF-C6B17FB9B166}"/>
              </a:ext>
            </a:extLst>
          </p:cNvPr>
          <p:cNvSpPr>
            <a:spLocks noGrp="1"/>
          </p:cNvSpPr>
          <p:nvPr>
            <p:ph type="dt" sz="half" idx="10"/>
          </p:nvPr>
        </p:nvSpPr>
        <p:spPr/>
        <p:txBody>
          <a:bodyPr/>
          <a:lstStyle/>
          <a:p>
            <a:fld id="{818D387E-1B8C-47F7-A691-AF93A36D11A7}" type="datetimeFigureOut">
              <a:rPr lang="sv-SE" smtClean="0"/>
              <a:t>2025-04-09</a:t>
            </a:fld>
            <a:endParaRPr lang="sv-SE"/>
          </a:p>
        </p:txBody>
      </p:sp>
      <p:sp>
        <p:nvSpPr>
          <p:cNvPr id="3" name="Platshållare för sidfot 2">
            <a:extLst>
              <a:ext uri="{FF2B5EF4-FFF2-40B4-BE49-F238E27FC236}">
                <a16:creationId xmlns:a16="http://schemas.microsoft.com/office/drawing/2014/main" id="{D72B554F-196F-B03A-178E-CEC5E183A0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E8EDF70-F376-A7DD-41C6-96F99B4B59C2}"/>
              </a:ext>
            </a:extLst>
          </p:cNvPr>
          <p:cNvSpPr>
            <a:spLocks noGrp="1"/>
          </p:cNvSpPr>
          <p:nvPr>
            <p:ph type="sldNum" sz="quarter" idx="12"/>
          </p:nvPr>
        </p:nvSpPr>
        <p:spPr/>
        <p:txBody>
          <a:bodyPr/>
          <a:lstStyle/>
          <a:p>
            <a:fld id="{0F1750B8-4326-40B6-94EB-DE554860BEA0}" type="slidenum">
              <a:rPr lang="sv-SE" smtClean="0"/>
              <a:t>‹#›</a:t>
            </a:fld>
            <a:endParaRPr lang="sv-SE"/>
          </a:p>
        </p:txBody>
      </p:sp>
    </p:spTree>
    <p:extLst>
      <p:ext uri="{BB962C8B-B14F-4D97-AF65-F5344CB8AC3E}">
        <p14:creationId xmlns:p14="http://schemas.microsoft.com/office/powerpoint/2010/main" val="232225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Varumärkeslöftet">
    <p:bg>
      <p:bgPr>
        <a:solidFill>
          <a:schemeClr val="tx2"/>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5AE1F9-1227-264E-9BCE-E6C007988675}"/>
              </a:ext>
            </a:extLst>
          </p:cNvPr>
          <p:cNvSpPr txBox="1"/>
          <p:nvPr userDrawn="1"/>
        </p:nvSpPr>
        <p:spPr>
          <a:xfrm>
            <a:off x="5087938" y="2644170"/>
            <a:ext cx="6768548" cy="1477328"/>
          </a:xfrm>
          <a:prstGeom prst="rect">
            <a:avLst/>
          </a:prstGeom>
          <a:noFill/>
        </p:spPr>
        <p:txBody>
          <a:bodyPr wrap="square" rtlCol="0">
            <a:spAutoFit/>
          </a:bodyPr>
          <a:lstStyle/>
          <a:p>
            <a:r>
              <a:rPr lang="sv-SE" sz="3000" baseline="0" dirty="0">
                <a:solidFill>
                  <a:schemeClr val="bg1"/>
                </a:solidFill>
                <a:latin typeface="Arial" panose="020B0604020202020204" pitchFamily="34" charset="0"/>
                <a:cs typeface="Arial" panose="020B0604020202020204" pitchFamily="34" charset="0"/>
              </a:rPr>
              <a:t>Genom </a:t>
            </a:r>
            <a:r>
              <a:rPr lang="sv-SE" sz="3000" b="1" i="0" baseline="0" dirty="0">
                <a:solidFill>
                  <a:schemeClr val="bg1"/>
                </a:solidFill>
                <a:latin typeface="Arial" panose="020B0604020202020204" pitchFamily="34" charset="0"/>
                <a:cs typeface="Arial" panose="020B0604020202020204" pitchFamily="34" charset="0"/>
              </a:rPr>
              <a:t>kunskap</a:t>
            </a:r>
            <a:r>
              <a:rPr lang="sv-SE" sz="3000" baseline="0" dirty="0">
                <a:solidFill>
                  <a:schemeClr val="bg1"/>
                </a:solidFill>
                <a:latin typeface="Arial" panose="020B0604020202020204" pitchFamily="34" charset="0"/>
                <a:cs typeface="Arial" panose="020B0604020202020204" pitchFamily="34" charset="0"/>
              </a:rPr>
              <a:t> och </a:t>
            </a:r>
            <a:r>
              <a:rPr lang="sv-SE" sz="3000" b="1" i="0" baseline="0" dirty="0">
                <a:solidFill>
                  <a:schemeClr val="bg1"/>
                </a:solidFill>
                <a:latin typeface="Arial" panose="020B0604020202020204" pitchFamily="34" charset="0"/>
                <a:cs typeface="Arial" panose="020B0604020202020204" pitchFamily="34" charset="0"/>
              </a:rPr>
              <a:t>stöd</a:t>
            </a:r>
            <a:r>
              <a:rPr lang="sv-SE" sz="3000" baseline="0" dirty="0">
                <a:solidFill>
                  <a:schemeClr val="bg1"/>
                </a:solidFill>
                <a:latin typeface="Arial" panose="020B0604020202020204" pitchFamily="34" charset="0"/>
                <a:cs typeface="Arial" panose="020B0604020202020204" pitchFamily="34" charset="0"/>
              </a:rPr>
              <a:t> gör vi </a:t>
            </a:r>
            <a:br>
              <a:rPr lang="sv-SE" sz="3000" baseline="0" dirty="0">
                <a:solidFill>
                  <a:schemeClr val="bg1"/>
                </a:solidFill>
                <a:latin typeface="Arial" panose="020B0604020202020204" pitchFamily="34" charset="0"/>
                <a:cs typeface="Arial" panose="020B0604020202020204" pitchFamily="34" charset="0"/>
              </a:rPr>
            </a:br>
            <a:r>
              <a:rPr lang="sv-SE" sz="3000" b="1" i="0" baseline="0" dirty="0">
                <a:solidFill>
                  <a:schemeClr val="bg1"/>
                </a:solidFill>
                <a:latin typeface="Arial" panose="020B0604020202020204" pitchFamily="34" charset="0"/>
                <a:cs typeface="Arial" panose="020B0604020202020204" pitchFamily="34" charset="0"/>
              </a:rPr>
              <a:t>nytta</a:t>
            </a:r>
            <a:r>
              <a:rPr lang="sv-SE" sz="3000" baseline="0" dirty="0">
                <a:solidFill>
                  <a:schemeClr val="bg1"/>
                </a:solidFill>
                <a:latin typeface="Arial" panose="020B0604020202020204" pitchFamily="34" charset="0"/>
                <a:cs typeface="Arial" panose="020B0604020202020204" pitchFamily="34" charset="0"/>
              </a:rPr>
              <a:t> för </a:t>
            </a:r>
            <a:r>
              <a:rPr lang="sv-SE" sz="3000" b="1" i="0" baseline="0" dirty="0">
                <a:solidFill>
                  <a:schemeClr val="bg1"/>
                </a:solidFill>
                <a:latin typeface="Arial" panose="020B0604020202020204" pitchFamily="34" charset="0"/>
                <a:cs typeface="Arial" panose="020B0604020202020204" pitchFamily="34" charset="0"/>
              </a:rPr>
              <a:t>Sveriges unga</a:t>
            </a:r>
            <a:r>
              <a:rPr lang="sv-SE" sz="3000" baseline="0" dirty="0">
                <a:solidFill>
                  <a:schemeClr val="bg1"/>
                </a:solidFill>
                <a:latin typeface="Arial" panose="020B0604020202020204" pitchFamily="34" charset="0"/>
                <a:cs typeface="Arial" panose="020B0604020202020204" pitchFamily="34" charset="0"/>
              </a:rPr>
              <a:t> och för det </a:t>
            </a:r>
            <a:r>
              <a:rPr lang="sv-SE" sz="3000" b="1" i="0" baseline="0" dirty="0">
                <a:solidFill>
                  <a:schemeClr val="bg1"/>
                </a:solidFill>
                <a:latin typeface="Arial" panose="020B0604020202020204" pitchFamily="34" charset="0"/>
                <a:cs typeface="Arial" panose="020B0604020202020204" pitchFamily="34" charset="0"/>
              </a:rPr>
              <a:t>svenska civilsamhället</a:t>
            </a:r>
          </a:p>
        </p:txBody>
      </p:sp>
      <p:pic>
        <p:nvPicPr>
          <p:cNvPr id="8" name="Bildobjekt 7">
            <a:extLst>
              <a:ext uri="{FF2B5EF4-FFF2-40B4-BE49-F238E27FC236}">
                <a16:creationId xmlns:a16="http://schemas.microsoft.com/office/drawing/2014/main" id="{B4B37854-8818-034F-9A56-7B67FDBC5881}"/>
              </a:ext>
            </a:extLst>
          </p:cNvPr>
          <p:cNvPicPr>
            <a:picLocks noChangeAspect="1"/>
          </p:cNvPicPr>
          <p:nvPr userDrawn="1"/>
        </p:nvPicPr>
        <p:blipFill>
          <a:blip r:embed="rId2"/>
          <a:stretch>
            <a:fillRect/>
          </a:stretch>
        </p:blipFill>
        <p:spPr>
          <a:xfrm>
            <a:off x="980661" y="2413000"/>
            <a:ext cx="3810000" cy="2032000"/>
          </a:xfrm>
          <a:prstGeom prst="rect">
            <a:avLst/>
          </a:prstGeom>
        </p:spPr>
      </p:pic>
    </p:spTree>
    <p:extLst>
      <p:ext uri="{BB962C8B-B14F-4D97-AF65-F5344CB8AC3E}">
        <p14:creationId xmlns:p14="http://schemas.microsoft.com/office/powerpoint/2010/main" val="267673346"/>
      </p:ext>
    </p:extLst>
  </p:cSld>
  <p:clrMapOvr>
    <a:masterClrMapping/>
  </p:clrMapOvr>
  <p:extLst>
    <p:ext uri="{DCECCB84-F9BA-43D5-87BE-67443E8EF086}">
      <p15:sldGuideLst xmlns:p15="http://schemas.microsoft.com/office/powerpoint/2012/main">
        <p15:guide id="1" pos="31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9CF428-E227-09D2-01B2-85E3B9FBD3D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34BF223-95DC-97CA-F0A5-586801ABAB66}"/>
              </a:ext>
            </a:extLst>
          </p:cNvPr>
          <p:cNvSpPr/>
          <p:nvPr userDrawn="1"/>
        </p:nvSpPr>
        <p:spPr>
          <a:xfrm>
            <a:off x="-28353" y="1338449"/>
            <a:ext cx="6478771" cy="55514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A7C8DD3-5DE0-EBA6-03F8-18C3C04A0E5A}"/>
              </a:ext>
            </a:extLst>
          </p:cNvPr>
          <p:cNvSpPr>
            <a:spLocks noGrp="1"/>
          </p:cNvSpPr>
          <p:nvPr>
            <p:ph type="ctrTitle"/>
          </p:nvPr>
        </p:nvSpPr>
        <p:spPr>
          <a:xfrm>
            <a:off x="673397" y="2179192"/>
            <a:ext cx="5365895" cy="2472629"/>
          </a:xfrm>
        </p:spPr>
        <p:txBody>
          <a:bodyPr anchor="t" anchorCtr="0">
            <a:noAutofit/>
          </a:bodyPr>
          <a:lstStyle>
            <a:lvl1pPr algn="l">
              <a:lnSpc>
                <a:spcPts val="4500"/>
              </a:lnSpc>
              <a:defRPr sz="3700" cap="none" baseline="0">
                <a:solidFill>
                  <a:schemeClr val="bg2"/>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34F9C828-5E68-BDCD-BF9F-28674A59B21C}"/>
              </a:ext>
            </a:extLst>
          </p:cNvPr>
          <p:cNvSpPr>
            <a:spLocks noGrp="1"/>
          </p:cNvSpPr>
          <p:nvPr>
            <p:ph type="subTitle" idx="1"/>
          </p:nvPr>
        </p:nvSpPr>
        <p:spPr>
          <a:xfrm>
            <a:off x="666310" y="4673087"/>
            <a:ext cx="5365898" cy="1252796"/>
          </a:xfrm>
        </p:spPr>
        <p:txBody>
          <a:bodyPr/>
          <a:lstStyle>
            <a:lvl1pPr marL="0" indent="0" algn="l">
              <a:lnSpc>
                <a:spcPts val="3100"/>
              </a:lnSpc>
              <a:spcBef>
                <a:spcPts val="0"/>
              </a:spcBef>
              <a:buNone/>
              <a:defRPr sz="2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0" name="Rektangel 9">
            <a:extLst>
              <a:ext uri="{FF2B5EF4-FFF2-40B4-BE49-F238E27FC236}">
                <a16:creationId xmlns:a16="http://schemas.microsoft.com/office/drawing/2014/main" id="{7424D4FA-A042-DFCA-7270-F99D9C04CEF0}"/>
              </a:ext>
            </a:extLst>
          </p:cNvPr>
          <p:cNvSpPr/>
          <p:nvPr userDrawn="1"/>
        </p:nvSpPr>
        <p:spPr>
          <a:xfrm>
            <a:off x="5073212" y="0"/>
            <a:ext cx="1377207" cy="13445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C9EDF40-A44F-D898-C997-8A51F57C8B3A}"/>
              </a:ext>
            </a:extLst>
          </p:cNvPr>
          <p:cNvSpPr/>
          <p:nvPr userDrawn="1"/>
        </p:nvSpPr>
        <p:spPr>
          <a:xfrm>
            <a:off x="6450285" y="-15433"/>
            <a:ext cx="5741715" cy="4346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7AC6379A-66C9-E78C-CD5F-F87862457306}"/>
              </a:ext>
            </a:extLst>
          </p:cNvPr>
          <p:cNvGrpSpPr/>
          <p:nvPr userDrawn="1"/>
        </p:nvGrpSpPr>
        <p:grpSpPr>
          <a:xfrm>
            <a:off x="10004550" y="5506831"/>
            <a:ext cx="2187614" cy="1110752"/>
            <a:chOff x="10004550" y="5506831"/>
            <a:chExt cx="2187614" cy="1110752"/>
          </a:xfrm>
        </p:grpSpPr>
        <p:grpSp>
          <p:nvGrpSpPr>
            <p:cNvPr id="8" name="Grupp 7">
              <a:extLst>
                <a:ext uri="{FF2B5EF4-FFF2-40B4-BE49-F238E27FC236}">
                  <a16:creationId xmlns:a16="http://schemas.microsoft.com/office/drawing/2014/main" id="{EB451151-A2EF-478A-30C6-424FF3C0E5A4}"/>
                </a:ext>
              </a:extLst>
            </p:cNvPr>
            <p:cNvGrpSpPr/>
            <p:nvPr userDrawn="1"/>
          </p:nvGrpSpPr>
          <p:grpSpPr>
            <a:xfrm>
              <a:off x="10004550" y="5506831"/>
              <a:ext cx="2187614" cy="1110752"/>
              <a:chOff x="10042650" y="5506831"/>
              <a:chExt cx="2187614" cy="1110752"/>
            </a:xfrm>
          </p:grpSpPr>
          <p:sp>
            <p:nvSpPr>
              <p:cNvPr id="19" name="Rektangel 18">
                <a:extLst>
                  <a:ext uri="{FF2B5EF4-FFF2-40B4-BE49-F238E27FC236}">
                    <a16:creationId xmlns:a16="http://schemas.microsoft.com/office/drawing/2014/main" id="{3A5D19F8-5708-244A-39E3-6BFE71044D6C}"/>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6C5AC8B3-5CE8-F254-111D-4C9AA5D0FEC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5" name="Bildobjekt 14">
              <a:extLst>
                <a:ext uri="{FF2B5EF4-FFF2-40B4-BE49-F238E27FC236}">
                  <a16:creationId xmlns:a16="http://schemas.microsoft.com/office/drawing/2014/main" id="{98C8B46E-04C9-3108-3E77-94C5EC7242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2256318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9B276879-CE99-3C92-CE15-EB475BC8ADA1}"/>
              </a:ext>
            </a:extLst>
          </p:cNvPr>
          <p:cNvSpPr>
            <a:spLocks noGrp="1"/>
          </p:cNvSpPr>
          <p:nvPr>
            <p:ph type="pic" sz="quarter" idx="10"/>
          </p:nvPr>
        </p:nvSpPr>
        <p:spPr>
          <a:xfrm>
            <a:off x="0" y="0"/>
            <a:ext cx="12214225" cy="6877050"/>
          </a:xfrm>
          <a:solidFill>
            <a:schemeClr val="bg1">
              <a:lumMod val="75000"/>
            </a:schemeClr>
          </a:solidFill>
        </p:spPr>
        <p:txBody>
          <a:bodyPr tIns="252000"/>
          <a:lstStyle>
            <a:lvl1pPr marL="0" indent="0" algn="ctr">
              <a:buNone/>
              <a:defRPr sz="2000"/>
            </a:lvl1pPr>
          </a:lstStyle>
          <a:p>
            <a:endParaRPr lang="sv-SE"/>
          </a:p>
        </p:txBody>
      </p:sp>
      <p:sp>
        <p:nvSpPr>
          <p:cNvPr id="2" name="Rubrik 1">
            <a:extLst>
              <a:ext uri="{FF2B5EF4-FFF2-40B4-BE49-F238E27FC236}">
                <a16:creationId xmlns:a16="http://schemas.microsoft.com/office/drawing/2014/main" id="{D324EBB9-D0AE-3645-1B6C-8BDBA420316C}"/>
              </a:ext>
            </a:extLst>
          </p:cNvPr>
          <p:cNvSpPr>
            <a:spLocks noGrp="1"/>
          </p:cNvSpPr>
          <p:nvPr>
            <p:ph type="title"/>
          </p:nvPr>
        </p:nvSpPr>
        <p:spPr>
          <a:xfrm>
            <a:off x="1244600" y="1773238"/>
            <a:ext cx="9690100" cy="2852737"/>
          </a:xfrm>
        </p:spPr>
        <p:txBody>
          <a:bodyPr anchor="ctr" anchorCtr="0"/>
          <a:lstStyle>
            <a:lvl1pPr algn="ctr">
              <a:lnSpc>
                <a:spcPts val="8500"/>
              </a:lnSpc>
              <a:defRPr sz="4600">
                <a:solidFill>
                  <a:schemeClr val="bg1"/>
                </a:solidFill>
              </a:defRPr>
            </a:lvl1pPr>
          </a:lstStyle>
          <a:p>
            <a:r>
              <a:rPr lang="sv-SE"/>
              <a:t>Klicka här för att ändra mall för rubrikformat</a:t>
            </a:r>
          </a:p>
        </p:txBody>
      </p:sp>
      <p:sp>
        <p:nvSpPr>
          <p:cNvPr id="12" name="Platshållare för text 11">
            <a:extLst>
              <a:ext uri="{FF2B5EF4-FFF2-40B4-BE49-F238E27FC236}">
                <a16:creationId xmlns:a16="http://schemas.microsoft.com/office/drawing/2014/main" id="{C41E4317-22E2-7FD7-5553-3A132160EAD1}"/>
              </a:ext>
            </a:extLst>
          </p:cNvPr>
          <p:cNvSpPr>
            <a:spLocks noGrp="1"/>
          </p:cNvSpPr>
          <p:nvPr>
            <p:ph type="body" sz="quarter" idx="11" hasCustomPrompt="1"/>
          </p:nvPr>
        </p:nvSpPr>
        <p:spPr>
          <a:xfrm>
            <a:off x="-412" y="-19050"/>
            <a:ext cx="3734212" cy="1225550"/>
          </a:xfrm>
          <a:solidFill>
            <a:schemeClr val="accent1"/>
          </a:solidFill>
        </p:spPr>
        <p:txBody>
          <a:bodyPr lIns="738000" tIns="288000" anchor="ctr" anchorCtr="0"/>
          <a:lstStyle>
            <a:lvl1pPr marL="0" indent="0" algn="l">
              <a:buNone/>
              <a:defRPr sz="6000" b="1" cap="all" baseline="0">
                <a:solidFill>
                  <a:schemeClr val="tx2"/>
                </a:solidFill>
              </a:defRPr>
            </a:lvl1pPr>
          </a:lstStyle>
          <a:p>
            <a:pPr lvl="0"/>
            <a:r>
              <a:rPr lang="sv-SE" dirty="0"/>
              <a:t>Del x</a:t>
            </a:r>
          </a:p>
        </p:txBody>
      </p:sp>
    </p:spTree>
    <p:extLst>
      <p:ext uri="{BB962C8B-B14F-4D97-AF65-F5344CB8AC3E}">
        <p14:creationId xmlns:p14="http://schemas.microsoft.com/office/powerpoint/2010/main" val="17449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9CF428-E227-09D2-01B2-85E3B9FBD3D1}"/>
              </a:ext>
            </a:extLst>
          </p:cNvPr>
          <p:cNvSpPr/>
          <p:nvPr userDrawn="1"/>
        </p:nvSpPr>
        <p:spPr>
          <a:xfrm>
            <a:off x="0" y="-6350"/>
            <a:ext cx="12192000" cy="686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C9EDF40-A44F-D898-C997-8A51F57C8B3A}"/>
              </a:ext>
            </a:extLst>
          </p:cNvPr>
          <p:cNvSpPr/>
          <p:nvPr userDrawn="1"/>
        </p:nvSpPr>
        <p:spPr>
          <a:xfrm>
            <a:off x="4578351" y="-15433"/>
            <a:ext cx="7613649" cy="5521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A7C8DD3-5DE0-EBA6-03F8-18C3C04A0E5A}"/>
              </a:ext>
            </a:extLst>
          </p:cNvPr>
          <p:cNvSpPr>
            <a:spLocks noGrp="1"/>
          </p:cNvSpPr>
          <p:nvPr>
            <p:ph type="ctrTitle"/>
          </p:nvPr>
        </p:nvSpPr>
        <p:spPr>
          <a:xfrm>
            <a:off x="0" y="1329138"/>
            <a:ext cx="6597649" cy="3261912"/>
          </a:xfrm>
          <a:solidFill>
            <a:schemeClr val="tx2">
              <a:alpha val="90000"/>
            </a:schemeClr>
          </a:solidFill>
        </p:spPr>
        <p:txBody>
          <a:bodyPr lIns="756000" tIns="0" bIns="0" anchor="ctr" anchorCtr="0">
            <a:noAutofit/>
          </a:bodyPr>
          <a:lstStyle>
            <a:lvl1pPr algn="l">
              <a:lnSpc>
                <a:spcPts val="4500"/>
              </a:lnSpc>
              <a:defRPr sz="3700" b="0" i="1" cap="none" baseline="0">
                <a:solidFill>
                  <a:schemeClr val="bg1"/>
                </a:solidFill>
              </a:defRPr>
            </a:lvl1pPr>
          </a:lstStyle>
          <a:p>
            <a:r>
              <a:rPr lang="sv-SE" dirty="0"/>
              <a:t>Klicka här för att ändra mall för rubrikformat</a:t>
            </a:r>
          </a:p>
        </p:txBody>
      </p:sp>
      <p:grpSp>
        <p:nvGrpSpPr>
          <p:cNvPr id="17" name="Grupp 16">
            <a:extLst>
              <a:ext uri="{FF2B5EF4-FFF2-40B4-BE49-F238E27FC236}">
                <a16:creationId xmlns:a16="http://schemas.microsoft.com/office/drawing/2014/main" id="{3F78347B-5FAB-098F-1E66-A63FFD63337F}"/>
              </a:ext>
            </a:extLst>
          </p:cNvPr>
          <p:cNvGrpSpPr/>
          <p:nvPr userDrawn="1"/>
        </p:nvGrpSpPr>
        <p:grpSpPr>
          <a:xfrm>
            <a:off x="0" y="-15433"/>
            <a:ext cx="1377207" cy="1344571"/>
            <a:chOff x="1402912" y="0"/>
            <a:chExt cx="1377207" cy="1344571"/>
          </a:xfrm>
        </p:grpSpPr>
        <p:sp>
          <p:nvSpPr>
            <p:cNvPr id="10" name="Rektangel 9">
              <a:extLst>
                <a:ext uri="{FF2B5EF4-FFF2-40B4-BE49-F238E27FC236}">
                  <a16:creationId xmlns:a16="http://schemas.microsoft.com/office/drawing/2014/main" id="{7424D4FA-A042-DFCA-7270-F99D9C04CEF0}"/>
                </a:ext>
              </a:extLst>
            </p:cNvPr>
            <p:cNvSpPr/>
            <p:nvPr userDrawn="1"/>
          </p:nvSpPr>
          <p:spPr>
            <a:xfrm>
              <a:off x="1402912" y="0"/>
              <a:ext cx="1377207" cy="13445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6DB50E5E-C274-1905-4E4C-AFF7FB8AAF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659" t="20322" r="36008" b="62319"/>
            <a:stretch/>
          </p:blipFill>
          <p:spPr>
            <a:xfrm>
              <a:off x="1587500" y="234949"/>
              <a:ext cx="1003300" cy="787401"/>
            </a:xfrm>
            <a:prstGeom prst="rect">
              <a:avLst/>
            </a:prstGeom>
          </p:spPr>
        </p:pic>
      </p:grpSp>
      <p:grpSp>
        <p:nvGrpSpPr>
          <p:cNvPr id="22" name="Grupp 21">
            <a:extLst>
              <a:ext uri="{FF2B5EF4-FFF2-40B4-BE49-F238E27FC236}">
                <a16:creationId xmlns:a16="http://schemas.microsoft.com/office/drawing/2014/main" id="{B9B9E89D-2DE2-8337-7361-A1AE52C3A0E6}"/>
              </a:ext>
            </a:extLst>
          </p:cNvPr>
          <p:cNvGrpSpPr/>
          <p:nvPr userDrawn="1"/>
        </p:nvGrpSpPr>
        <p:grpSpPr>
          <a:xfrm>
            <a:off x="10004550" y="5506831"/>
            <a:ext cx="2187614" cy="1110752"/>
            <a:chOff x="10004550" y="5506831"/>
            <a:chExt cx="2187614" cy="1110752"/>
          </a:xfrm>
        </p:grpSpPr>
        <p:grpSp>
          <p:nvGrpSpPr>
            <p:cNvPr id="23" name="Grupp 22">
              <a:extLst>
                <a:ext uri="{FF2B5EF4-FFF2-40B4-BE49-F238E27FC236}">
                  <a16:creationId xmlns:a16="http://schemas.microsoft.com/office/drawing/2014/main" id="{1D73CD60-83F2-7AF3-C686-98503D65C518}"/>
                </a:ext>
              </a:extLst>
            </p:cNvPr>
            <p:cNvGrpSpPr/>
            <p:nvPr userDrawn="1"/>
          </p:nvGrpSpPr>
          <p:grpSpPr>
            <a:xfrm>
              <a:off x="10004550" y="5506831"/>
              <a:ext cx="2187614" cy="1110752"/>
              <a:chOff x="10042650" y="5506831"/>
              <a:chExt cx="2187614" cy="1110752"/>
            </a:xfrm>
          </p:grpSpPr>
          <p:sp>
            <p:nvSpPr>
              <p:cNvPr id="25" name="Rektangel 24">
                <a:extLst>
                  <a:ext uri="{FF2B5EF4-FFF2-40B4-BE49-F238E27FC236}">
                    <a16:creationId xmlns:a16="http://schemas.microsoft.com/office/drawing/2014/main" id="{AF64957C-C328-8B18-F10F-8E096F5D4021}"/>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86EC94B-43EF-AC67-156D-CB60D77138B1}"/>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4" name="Bildobjekt 23">
              <a:extLst>
                <a:ext uri="{FF2B5EF4-FFF2-40B4-BE49-F238E27FC236}">
                  <a16:creationId xmlns:a16="http://schemas.microsoft.com/office/drawing/2014/main" id="{62A026ED-7435-9BF4-A33F-77DB932A7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2837036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9B276879-CE99-3C92-CE15-EB475BC8ADA1}"/>
              </a:ext>
            </a:extLst>
          </p:cNvPr>
          <p:cNvSpPr>
            <a:spLocks noGrp="1"/>
          </p:cNvSpPr>
          <p:nvPr>
            <p:ph type="pic" sz="quarter" idx="10"/>
          </p:nvPr>
        </p:nvSpPr>
        <p:spPr>
          <a:xfrm>
            <a:off x="0" y="0"/>
            <a:ext cx="12214225" cy="6877050"/>
          </a:xfrm>
          <a:solidFill>
            <a:schemeClr val="bg1">
              <a:lumMod val="75000"/>
            </a:schemeClr>
          </a:solidFill>
        </p:spPr>
        <p:txBody>
          <a:bodyPr tIns="252000"/>
          <a:lstStyle>
            <a:lvl1pPr marL="0" indent="0" algn="ctr">
              <a:buNone/>
              <a:defRPr sz="2000"/>
            </a:lvl1pPr>
          </a:lstStyle>
          <a:p>
            <a:endParaRPr lang="sv-SE"/>
          </a:p>
        </p:txBody>
      </p:sp>
      <p:sp>
        <p:nvSpPr>
          <p:cNvPr id="12" name="Platshållare för text 11">
            <a:extLst>
              <a:ext uri="{FF2B5EF4-FFF2-40B4-BE49-F238E27FC236}">
                <a16:creationId xmlns:a16="http://schemas.microsoft.com/office/drawing/2014/main" id="{C41E4317-22E2-7FD7-5553-3A132160EAD1}"/>
              </a:ext>
            </a:extLst>
          </p:cNvPr>
          <p:cNvSpPr>
            <a:spLocks noGrp="1"/>
          </p:cNvSpPr>
          <p:nvPr>
            <p:ph type="body" sz="quarter" idx="11" hasCustomPrompt="1"/>
          </p:nvPr>
        </p:nvSpPr>
        <p:spPr>
          <a:xfrm>
            <a:off x="-413" y="-19050"/>
            <a:ext cx="4214603" cy="1225550"/>
          </a:xfrm>
          <a:solidFill>
            <a:schemeClr val="accent4"/>
          </a:solidFill>
        </p:spPr>
        <p:txBody>
          <a:bodyPr lIns="0" tIns="108000" rIns="0" anchor="ctr" anchorCtr="0"/>
          <a:lstStyle>
            <a:lvl1pPr marL="0" indent="0" algn="ctr">
              <a:lnSpc>
                <a:spcPts val="4400"/>
              </a:lnSpc>
              <a:buNone/>
              <a:defRPr sz="3800" b="1" cap="none" baseline="0">
                <a:solidFill>
                  <a:schemeClr val="bg2"/>
                </a:solidFill>
              </a:defRPr>
            </a:lvl1pPr>
          </a:lstStyle>
          <a:p>
            <a:pPr lvl="0"/>
            <a:r>
              <a:rPr lang="sv-SE" dirty="0"/>
              <a:t>Text</a:t>
            </a:r>
          </a:p>
        </p:txBody>
      </p:sp>
      <p:sp>
        <p:nvSpPr>
          <p:cNvPr id="6" name="Platshållare för text 5">
            <a:extLst>
              <a:ext uri="{FF2B5EF4-FFF2-40B4-BE49-F238E27FC236}">
                <a16:creationId xmlns:a16="http://schemas.microsoft.com/office/drawing/2014/main" id="{04C2DF3E-CFB9-3E7E-1823-D6359FABEE5A}"/>
              </a:ext>
            </a:extLst>
          </p:cNvPr>
          <p:cNvSpPr>
            <a:spLocks noGrp="1"/>
          </p:cNvSpPr>
          <p:nvPr>
            <p:ph type="body" sz="quarter" idx="12" hasCustomPrompt="1"/>
          </p:nvPr>
        </p:nvSpPr>
        <p:spPr>
          <a:xfrm>
            <a:off x="1193069" y="2560416"/>
            <a:ext cx="3760594" cy="1757142"/>
          </a:xfrm>
        </p:spPr>
        <p:txBody>
          <a:bodyPr/>
          <a:lstStyle>
            <a:lvl1pPr marL="0" indent="0" algn="ctr">
              <a:buNone/>
              <a:defRPr sz="2600" b="0" i="1">
                <a:solidFill>
                  <a:schemeClr val="bg1"/>
                </a:solidFill>
              </a:defRPr>
            </a:lvl1pPr>
          </a:lstStyle>
          <a:p>
            <a:pPr lvl="0"/>
            <a:r>
              <a:rPr lang="sv-SE" dirty="0"/>
              <a:t>Kursiv text</a:t>
            </a:r>
          </a:p>
        </p:txBody>
      </p:sp>
      <p:sp>
        <p:nvSpPr>
          <p:cNvPr id="7" name="Platshållare för text 5">
            <a:extLst>
              <a:ext uri="{FF2B5EF4-FFF2-40B4-BE49-F238E27FC236}">
                <a16:creationId xmlns:a16="http://schemas.microsoft.com/office/drawing/2014/main" id="{267836A1-1681-F042-665B-111B998D495E}"/>
              </a:ext>
            </a:extLst>
          </p:cNvPr>
          <p:cNvSpPr>
            <a:spLocks noGrp="1"/>
          </p:cNvSpPr>
          <p:nvPr>
            <p:ph type="body" sz="quarter" idx="13" hasCustomPrompt="1"/>
          </p:nvPr>
        </p:nvSpPr>
        <p:spPr>
          <a:xfrm>
            <a:off x="6727177" y="2560416"/>
            <a:ext cx="3760594" cy="1757142"/>
          </a:xfrm>
        </p:spPr>
        <p:txBody>
          <a:bodyPr/>
          <a:lstStyle>
            <a:lvl1pPr marL="0" indent="0" algn="ctr">
              <a:buNone/>
              <a:defRPr sz="2600" b="0" i="1">
                <a:solidFill>
                  <a:schemeClr val="bg1"/>
                </a:solidFill>
              </a:defRPr>
            </a:lvl1pPr>
          </a:lstStyle>
          <a:p>
            <a:pPr lvl="0"/>
            <a:r>
              <a:rPr lang="sv-SE" dirty="0"/>
              <a:t>Kursiv text</a:t>
            </a:r>
          </a:p>
        </p:txBody>
      </p:sp>
      <p:sp>
        <p:nvSpPr>
          <p:cNvPr id="8" name="Platshållare för text 5">
            <a:extLst>
              <a:ext uri="{FF2B5EF4-FFF2-40B4-BE49-F238E27FC236}">
                <a16:creationId xmlns:a16="http://schemas.microsoft.com/office/drawing/2014/main" id="{AA5285B2-7171-131C-D664-6A104B1F1C81}"/>
              </a:ext>
            </a:extLst>
          </p:cNvPr>
          <p:cNvSpPr>
            <a:spLocks noGrp="1"/>
          </p:cNvSpPr>
          <p:nvPr>
            <p:ph type="body" sz="quarter" idx="14" hasCustomPrompt="1"/>
          </p:nvPr>
        </p:nvSpPr>
        <p:spPr>
          <a:xfrm>
            <a:off x="4190711" y="4707268"/>
            <a:ext cx="3760594" cy="1757142"/>
          </a:xfrm>
        </p:spPr>
        <p:txBody>
          <a:bodyPr/>
          <a:lstStyle>
            <a:lvl1pPr marL="0" indent="0" algn="ctr">
              <a:buNone/>
              <a:defRPr sz="2600" b="0" i="1">
                <a:solidFill>
                  <a:schemeClr val="bg1"/>
                </a:solidFill>
              </a:defRPr>
            </a:lvl1pPr>
          </a:lstStyle>
          <a:p>
            <a:pPr lvl="0"/>
            <a:r>
              <a:rPr lang="sv-SE" dirty="0"/>
              <a:t>Kursiv text</a:t>
            </a:r>
          </a:p>
        </p:txBody>
      </p:sp>
    </p:spTree>
    <p:extLst>
      <p:ext uri="{BB962C8B-B14F-4D97-AF65-F5344CB8AC3E}">
        <p14:creationId xmlns:p14="http://schemas.microsoft.com/office/powerpoint/2010/main" val="103892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FC8293-D874-5694-C24B-95055938DE6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6C59FF4-9EEC-973E-6E62-3D72EEC05CE0}"/>
              </a:ext>
            </a:extLst>
          </p:cNvPr>
          <p:cNvSpPr>
            <a:spLocks noGrp="1"/>
          </p:cNvSpPr>
          <p:nvPr>
            <p:ph type="title"/>
          </p:nvPr>
        </p:nvSpPr>
        <p:spPr>
          <a:xfrm>
            <a:off x="710979" y="512622"/>
            <a:ext cx="7987748" cy="1325563"/>
          </a:xfrm>
        </p:spPr>
        <p:txBody>
          <a:bodyPr anchor="b" anchorCtr="0"/>
          <a:lstStyle>
            <a:lvl1pPr>
              <a:lnSpc>
                <a:spcPts val="4400"/>
              </a:lnSpc>
              <a:defRPr sz="3600">
                <a:solidFill>
                  <a:schemeClr val="bg2"/>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44ED42CD-D22A-2644-3742-1C14E164E526}"/>
              </a:ext>
            </a:extLst>
          </p:cNvPr>
          <p:cNvSpPr>
            <a:spLocks noGrp="1"/>
          </p:cNvSpPr>
          <p:nvPr>
            <p:ph idx="1"/>
          </p:nvPr>
        </p:nvSpPr>
        <p:spPr>
          <a:xfrm>
            <a:off x="710979" y="2008158"/>
            <a:ext cx="7987748" cy="3288361"/>
          </a:xfrm>
        </p:spPr>
        <p:txBody>
          <a:bodyPr/>
          <a:lstStyle>
            <a:lvl1pPr marL="255588" indent="-255588">
              <a:lnSpc>
                <a:spcPts val="2300"/>
              </a:lnSpc>
              <a:buFont typeface="Arial" panose="020B0604020202020204" pitchFamily="34" charset="0"/>
              <a:buChar char="•"/>
              <a:defRPr sz="1800">
                <a:solidFill>
                  <a:schemeClr val="tx2"/>
                </a:solidFill>
              </a:defRPr>
            </a:lvl1pPr>
            <a:lvl2pPr marL="457200" indent="-200025">
              <a:lnSpc>
                <a:spcPts val="2200"/>
              </a:lnSpc>
              <a:defRPr sz="1800">
                <a:solidFill>
                  <a:schemeClr val="tx2"/>
                </a:solidFill>
              </a:defRPr>
            </a:lvl2pPr>
          </a:lstStyle>
          <a:p>
            <a:pPr lvl="0"/>
            <a:r>
              <a:rPr lang="sv-SE" dirty="0"/>
              <a:t>Klicka här för att ändra format på bakgrundstexten</a:t>
            </a:r>
          </a:p>
          <a:p>
            <a:pPr lvl="1"/>
            <a:r>
              <a:rPr lang="sv-SE" dirty="0"/>
              <a:t>Nivå två</a:t>
            </a:r>
          </a:p>
        </p:txBody>
      </p:sp>
      <p:grpSp>
        <p:nvGrpSpPr>
          <p:cNvPr id="15" name="Grupp 14">
            <a:extLst>
              <a:ext uri="{FF2B5EF4-FFF2-40B4-BE49-F238E27FC236}">
                <a16:creationId xmlns:a16="http://schemas.microsoft.com/office/drawing/2014/main" id="{DF4B49DC-F708-959D-B6D1-F404DEC8C966}"/>
              </a:ext>
            </a:extLst>
          </p:cNvPr>
          <p:cNvGrpSpPr/>
          <p:nvPr userDrawn="1"/>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ADF9C1B8-62F7-F20D-FE07-87CF038B60B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A9580D3-68D7-4288-DA3C-ABC0F8BEB839}"/>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ACCFEDD9-28C8-44A7-3CA7-19AA0DD8BCF0}"/>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44E6305B-E1F7-3E45-47DD-E61A37E49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82" y="5807348"/>
              <a:ext cx="872413" cy="750898"/>
            </a:xfrm>
            <a:prstGeom prst="rect">
              <a:avLst/>
            </a:prstGeom>
          </p:spPr>
        </p:pic>
      </p:grpSp>
    </p:spTree>
    <p:extLst>
      <p:ext uri="{BB962C8B-B14F-4D97-AF65-F5344CB8AC3E}">
        <p14:creationId xmlns:p14="http://schemas.microsoft.com/office/powerpoint/2010/main" val="273876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FC8293-D874-5694-C24B-95055938DE6D}"/>
              </a:ext>
            </a:extLst>
          </p:cNvPr>
          <p:cNvSpPr/>
          <p:nvPr userDrawn="1"/>
        </p:nvSpPr>
        <p:spPr>
          <a:xfrm>
            <a:off x="0" y="-15433"/>
            <a:ext cx="12192000" cy="6873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D205C04A-A4D5-9DB4-64A3-00B4BE7918BD}"/>
              </a:ext>
            </a:extLst>
          </p:cNvPr>
          <p:cNvSpPr/>
          <p:nvPr userDrawn="1"/>
        </p:nvSpPr>
        <p:spPr>
          <a:xfrm>
            <a:off x="7407349" y="-15433"/>
            <a:ext cx="4784651" cy="498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44ED42CD-D22A-2644-3742-1C14E164E526}"/>
              </a:ext>
            </a:extLst>
          </p:cNvPr>
          <p:cNvSpPr>
            <a:spLocks noGrp="1"/>
          </p:cNvSpPr>
          <p:nvPr>
            <p:ph idx="1"/>
          </p:nvPr>
        </p:nvSpPr>
        <p:spPr>
          <a:xfrm>
            <a:off x="710979" y="850392"/>
            <a:ext cx="6441188" cy="4083115"/>
          </a:xfrm>
        </p:spPr>
        <p:txBody>
          <a:bodyPr/>
          <a:lstStyle>
            <a:lvl1pPr marL="255588" indent="-255588">
              <a:lnSpc>
                <a:spcPts val="2300"/>
              </a:lnSpc>
              <a:buFont typeface="Arial" panose="020B0604020202020204" pitchFamily="34" charset="0"/>
              <a:buChar char="•"/>
              <a:defRPr sz="1800">
                <a:solidFill>
                  <a:schemeClr val="tx2"/>
                </a:solidFill>
              </a:defRPr>
            </a:lvl1pPr>
            <a:lvl2pPr marL="457200" indent="-200025">
              <a:lnSpc>
                <a:spcPts val="2200"/>
              </a:lnSpc>
              <a:defRPr sz="1800">
                <a:solidFill>
                  <a:schemeClr val="tx2"/>
                </a:solidFill>
              </a:defRPr>
            </a:lvl2pPr>
          </a:lstStyle>
          <a:p>
            <a:pPr lvl="0"/>
            <a:r>
              <a:rPr lang="sv-SE" dirty="0"/>
              <a:t>Klicka här för att ändra format på bakgrundstexten</a:t>
            </a:r>
          </a:p>
          <a:p>
            <a:pPr lvl="1"/>
            <a:r>
              <a:rPr lang="sv-SE" dirty="0"/>
              <a:t>Nivå två</a:t>
            </a:r>
          </a:p>
        </p:txBody>
      </p:sp>
      <p:sp>
        <p:nvSpPr>
          <p:cNvPr id="17" name="Platshållare för innehåll 16">
            <a:extLst>
              <a:ext uri="{FF2B5EF4-FFF2-40B4-BE49-F238E27FC236}">
                <a16:creationId xmlns:a16="http://schemas.microsoft.com/office/drawing/2014/main" id="{B9062307-E9F1-7445-56E5-668A32BF787A}"/>
              </a:ext>
            </a:extLst>
          </p:cNvPr>
          <p:cNvSpPr>
            <a:spLocks noGrp="1"/>
          </p:cNvSpPr>
          <p:nvPr>
            <p:ph sz="quarter" idx="10" hasCustomPrompt="1"/>
          </p:nvPr>
        </p:nvSpPr>
        <p:spPr>
          <a:xfrm>
            <a:off x="7721600" y="1149350"/>
            <a:ext cx="3473450" cy="3168650"/>
          </a:xfrm>
        </p:spPr>
        <p:txBody>
          <a:bodyPr/>
          <a:lstStyle>
            <a:lvl1pPr marL="0" indent="0">
              <a:lnSpc>
                <a:spcPts val="3200"/>
              </a:lnSpc>
              <a:spcBef>
                <a:spcPts val="0"/>
              </a:spcBef>
              <a:buNone/>
              <a:defRPr sz="2600" i="1">
                <a:solidFill>
                  <a:schemeClr val="bg2"/>
                </a:solidFill>
              </a:defRPr>
            </a:lvl1pPr>
          </a:lstStyle>
          <a:p>
            <a:pPr lvl="0"/>
            <a:r>
              <a:rPr lang="sv-SE" dirty="0"/>
              <a:t>Text</a:t>
            </a:r>
          </a:p>
        </p:txBody>
      </p:sp>
      <p:grpSp>
        <p:nvGrpSpPr>
          <p:cNvPr id="18" name="Grupp 17">
            <a:extLst>
              <a:ext uri="{FF2B5EF4-FFF2-40B4-BE49-F238E27FC236}">
                <a16:creationId xmlns:a16="http://schemas.microsoft.com/office/drawing/2014/main" id="{57D52C9A-44B5-A3EF-C448-878F01938909}"/>
              </a:ext>
            </a:extLst>
          </p:cNvPr>
          <p:cNvGrpSpPr/>
          <p:nvPr userDrawn="1"/>
        </p:nvGrpSpPr>
        <p:grpSpPr>
          <a:xfrm>
            <a:off x="10004550" y="5506831"/>
            <a:ext cx="2187614" cy="1110752"/>
            <a:chOff x="10004550" y="5506831"/>
            <a:chExt cx="2187614" cy="1110752"/>
          </a:xfrm>
        </p:grpSpPr>
        <p:grpSp>
          <p:nvGrpSpPr>
            <p:cNvPr id="19" name="Grupp 18">
              <a:extLst>
                <a:ext uri="{FF2B5EF4-FFF2-40B4-BE49-F238E27FC236}">
                  <a16:creationId xmlns:a16="http://schemas.microsoft.com/office/drawing/2014/main" id="{04BFA930-10B9-2975-4B86-5F1945F2720A}"/>
                </a:ext>
              </a:extLst>
            </p:cNvPr>
            <p:cNvGrpSpPr/>
            <p:nvPr userDrawn="1"/>
          </p:nvGrpSpPr>
          <p:grpSpPr>
            <a:xfrm>
              <a:off x="10004550" y="5506831"/>
              <a:ext cx="2187614" cy="1110752"/>
              <a:chOff x="10042650" y="5506831"/>
              <a:chExt cx="2187614" cy="1110752"/>
            </a:xfrm>
          </p:grpSpPr>
          <p:sp>
            <p:nvSpPr>
              <p:cNvPr id="21" name="Rektangel 20">
                <a:extLst>
                  <a:ext uri="{FF2B5EF4-FFF2-40B4-BE49-F238E27FC236}">
                    <a16:creationId xmlns:a16="http://schemas.microsoft.com/office/drawing/2014/main" id="{95F2CDC6-F360-75A5-CF81-D34A209721A6}"/>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5B174F70-A145-287D-49E3-FE8F59459A3C}"/>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0" name="Bildobjekt 19">
              <a:extLst>
                <a:ext uri="{FF2B5EF4-FFF2-40B4-BE49-F238E27FC236}">
                  <a16:creationId xmlns:a16="http://schemas.microsoft.com/office/drawing/2014/main" id="{488272CF-FCB2-AA8A-EEE7-DF1B6BBEBA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277017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9B276879-CE99-3C92-CE15-EB475BC8ADA1}"/>
              </a:ext>
            </a:extLst>
          </p:cNvPr>
          <p:cNvSpPr>
            <a:spLocks noGrp="1"/>
          </p:cNvSpPr>
          <p:nvPr>
            <p:ph type="pic" sz="quarter" idx="10"/>
          </p:nvPr>
        </p:nvSpPr>
        <p:spPr>
          <a:xfrm>
            <a:off x="0" y="0"/>
            <a:ext cx="12214225" cy="6877050"/>
          </a:xfrm>
          <a:solidFill>
            <a:schemeClr val="bg1">
              <a:lumMod val="75000"/>
            </a:schemeClr>
          </a:solidFill>
        </p:spPr>
        <p:txBody>
          <a:bodyPr tIns="252000"/>
          <a:lstStyle>
            <a:lvl1pPr marL="0" indent="0" algn="ctr">
              <a:buNone/>
              <a:defRPr sz="2000"/>
            </a:lvl1pPr>
          </a:lstStyle>
          <a:p>
            <a:endParaRPr lang="sv-SE"/>
          </a:p>
        </p:txBody>
      </p:sp>
      <p:sp>
        <p:nvSpPr>
          <p:cNvPr id="2" name="Rubrik 1">
            <a:extLst>
              <a:ext uri="{FF2B5EF4-FFF2-40B4-BE49-F238E27FC236}">
                <a16:creationId xmlns:a16="http://schemas.microsoft.com/office/drawing/2014/main" id="{D324EBB9-D0AE-3645-1B6C-8BDBA420316C}"/>
              </a:ext>
            </a:extLst>
          </p:cNvPr>
          <p:cNvSpPr>
            <a:spLocks noGrp="1"/>
          </p:cNvSpPr>
          <p:nvPr>
            <p:ph type="title"/>
          </p:nvPr>
        </p:nvSpPr>
        <p:spPr>
          <a:xfrm>
            <a:off x="1244600" y="1957388"/>
            <a:ext cx="9690100" cy="2852737"/>
          </a:xfrm>
        </p:spPr>
        <p:txBody>
          <a:bodyPr anchor="ctr" anchorCtr="0"/>
          <a:lstStyle>
            <a:lvl1pPr algn="ctr">
              <a:lnSpc>
                <a:spcPts val="4200"/>
              </a:lnSpc>
              <a:defRPr sz="3600" i="1">
                <a:solidFill>
                  <a:schemeClr val="bg1"/>
                </a:solidFill>
              </a:defRPr>
            </a:lvl1pPr>
          </a:lstStyle>
          <a:p>
            <a:r>
              <a:rPr lang="sv-SE"/>
              <a:t>Klicka här för att ändra mall för rubrikformat</a:t>
            </a:r>
          </a:p>
        </p:txBody>
      </p:sp>
      <p:sp>
        <p:nvSpPr>
          <p:cNvPr id="3" name="Platshållare för text 11">
            <a:extLst>
              <a:ext uri="{FF2B5EF4-FFF2-40B4-BE49-F238E27FC236}">
                <a16:creationId xmlns:a16="http://schemas.microsoft.com/office/drawing/2014/main" id="{315140F5-444E-E2A6-E2A2-3CBF67E03D6A}"/>
              </a:ext>
            </a:extLst>
          </p:cNvPr>
          <p:cNvSpPr>
            <a:spLocks noGrp="1"/>
          </p:cNvSpPr>
          <p:nvPr>
            <p:ph type="body" sz="quarter" idx="11" hasCustomPrompt="1"/>
          </p:nvPr>
        </p:nvSpPr>
        <p:spPr>
          <a:xfrm>
            <a:off x="-413" y="-19050"/>
            <a:ext cx="4214603" cy="1225550"/>
          </a:xfrm>
          <a:solidFill>
            <a:schemeClr val="accent4"/>
          </a:solidFill>
        </p:spPr>
        <p:txBody>
          <a:bodyPr lIns="0" tIns="108000" rIns="0" anchor="ctr" anchorCtr="0"/>
          <a:lstStyle>
            <a:lvl1pPr marL="0" indent="0" algn="ctr">
              <a:lnSpc>
                <a:spcPts val="4400"/>
              </a:lnSpc>
              <a:buNone/>
              <a:defRPr sz="3800" b="1" cap="none" baseline="0">
                <a:solidFill>
                  <a:schemeClr val="bg2"/>
                </a:solidFill>
              </a:defRPr>
            </a:lvl1pPr>
          </a:lstStyle>
          <a:p>
            <a:pPr lvl="0"/>
            <a:r>
              <a:rPr lang="sv-SE" dirty="0"/>
              <a:t>Text</a:t>
            </a:r>
          </a:p>
        </p:txBody>
      </p:sp>
    </p:spTree>
    <p:extLst>
      <p:ext uri="{BB962C8B-B14F-4D97-AF65-F5344CB8AC3E}">
        <p14:creationId xmlns:p14="http://schemas.microsoft.com/office/powerpoint/2010/main" val="293697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59FF4-9EEC-973E-6E62-3D72EEC05C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ED42CD-D22A-2644-3742-1C14E164E52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D8E5D30-225A-ABB3-FA4A-822EB1688F54}"/>
              </a:ext>
            </a:extLst>
          </p:cNvPr>
          <p:cNvSpPr>
            <a:spLocks noGrp="1"/>
          </p:cNvSpPr>
          <p:nvPr>
            <p:ph type="dt" sz="half" idx="10"/>
          </p:nvPr>
        </p:nvSpPr>
        <p:spPr/>
        <p:txBody>
          <a:bodyPr/>
          <a:lstStyle/>
          <a:p>
            <a:fld id="{818D387E-1B8C-47F7-A691-AF93A36D11A7}" type="datetimeFigureOut">
              <a:rPr lang="sv-SE" smtClean="0"/>
              <a:t>2025-04-09</a:t>
            </a:fld>
            <a:endParaRPr lang="sv-SE"/>
          </a:p>
        </p:txBody>
      </p:sp>
      <p:sp>
        <p:nvSpPr>
          <p:cNvPr id="5" name="Platshållare för sidfot 4">
            <a:extLst>
              <a:ext uri="{FF2B5EF4-FFF2-40B4-BE49-F238E27FC236}">
                <a16:creationId xmlns:a16="http://schemas.microsoft.com/office/drawing/2014/main" id="{7B1DE9B3-0921-E0EF-2D4A-346CDEC8F0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1FB5EE-E102-D5F6-8B97-644EEC3B1508}"/>
              </a:ext>
            </a:extLst>
          </p:cNvPr>
          <p:cNvSpPr>
            <a:spLocks noGrp="1"/>
          </p:cNvSpPr>
          <p:nvPr>
            <p:ph type="sldNum" sz="quarter" idx="12"/>
          </p:nvPr>
        </p:nvSpPr>
        <p:spPr/>
        <p:txBody>
          <a:bodyPr/>
          <a:lstStyle/>
          <a:p>
            <a:fld id="{0F1750B8-4326-40B6-94EB-DE554860BEA0}" type="slidenum">
              <a:rPr lang="sv-SE" smtClean="0"/>
              <a:t>‹#›</a:t>
            </a:fld>
            <a:endParaRPr lang="sv-SE"/>
          </a:p>
        </p:txBody>
      </p:sp>
    </p:spTree>
    <p:extLst>
      <p:ext uri="{BB962C8B-B14F-4D97-AF65-F5344CB8AC3E}">
        <p14:creationId xmlns:p14="http://schemas.microsoft.com/office/powerpoint/2010/main" val="62387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20976A-6072-4C62-05C5-EA7804D91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ED74227-AE9D-B31D-F1F0-99C5DDDB1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9AD1436-3637-CE32-D883-623F6402E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D387E-1B8C-47F7-A691-AF93A36D11A7}" type="datetimeFigureOut">
              <a:rPr lang="sv-SE" smtClean="0"/>
              <a:t>2025-04-09</a:t>
            </a:fld>
            <a:endParaRPr lang="sv-SE"/>
          </a:p>
        </p:txBody>
      </p:sp>
      <p:sp>
        <p:nvSpPr>
          <p:cNvPr id="5" name="Platshållare för sidfot 4">
            <a:extLst>
              <a:ext uri="{FF2B5EF4-FFF2-40B4-BE49-F238E27FC236}">
                <a16:creationId xmlns:a16="http://schemas.microsoft.com/office/drawing/2014/main" id="{3510C1F1-3BC2-1380-0FBD-37331A464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B775DE3-8ACD-0916-195C-F9ACBE2CF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750B8-4326-40B6-94EB-DE554860BEA0}" type="slidenum">
              <a:rPr lang="sv-SE" smtClean="0"/>
              <a:t>‹#›</a:t>
            </a:fld>
            <a:endParaRPr lang="sv-SE"/>
          </a:p>
        </p:txBody>
      </p:sp>
    </p:spTree>
    <p:extLst>
      <p:ext uri="{BB962C8B-B14F-4D97-AF65-F5344CB8AC3E}">
        <p14:creationId xmlns:p14="http://schemas.microsoft.com/office/powerpoint/2010/main" val="4904043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7" r:id="rId4"/>
    <p:sldLayoutId id="2147483658" r:id="rId5"/>
    <p:sldLayoutId id="2147483650" r:id="rId6"/>
    <p:sldLayoutId id="2147483660" r:id="rId7"/>
    <p:sldLayoutId id="2147483661" r:id="rId8"/>
    <p:sldLayoutId id="2147483659" r:id="rId9"/>
    <p:sldLayoutId id="2147483654"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Noto Sans" panose="020B0502040504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3F243-ADB9-B829-4E1E-1B60E0B95A8F}"/>
              </a:ext>
            </a:extLst>
          </p:cNvPr>
          <p:cNvSpPr>
            <a:spLocks noGrp="1"/>
          </p:cNvSpPr>
          <p:nvPr>
            <p:ph type="ctrTitle"/>
          </p:nvPr>
        </p:nvSpPr>
        <p:spPr>
          <a:xfrm>
            <a:off x="673397" y="1576680"/>
            <a:ext cx="9023495" cy="1882444"/>
          </a:xfrm>
        </p:spPr>
        <p:txBody>
          <a:bodyPr/>
          <a:lstStyle/>
          <a:p>
            <a:br>
              <a:rPr lang="sv-SE" sz="3600" dirty="0"/>
            </a:br>
            <a:r>
              <a:rPr lang="sv-SE" sz="3600" dirty="0"/>
              <a:t>ATT MOTVERKA HEDERSRELATERAT</a:t>
            </a:r>
            <a:br>
              <a:rPr lang="sv-SE" sz="3600" dirty="0"/>
            </a:br>
            <a:r>
              <a:rPr lang="sv-SE" sz="3600" dirty="0"/>
              <a:t>VÅLD OCH FÖRTRYCK</a:t>
            </a:r>
            <a:br>
              <a:rPr lang="sv-SE" sz="3600" dirty="0"/>
            </a:br>
            <a:endParaRPr lang="sv-SE" sz="3600" dirty="0"/>
          </a:p>
        </p:txBody>
      </p:sp>
      <p:sp>
        <p:nvSpPr>
          <p:cNvPr id="4" name="Underrubrik 3">
            <a:extLst>
              <a:ext uri="{FF2B5EF4-FFF2-40B4-BE49-F238E27FC236}">
                <a16:creationId xmlns:a16="http://schemas.microsoft.com/office/drawing/2014/main" id="{D0E830F5-BBAC-48AE-B49E-D5F6E16C5E34}"/>
              </a:ext>
            </a:extLst>
          </p:cNvPr>
          <p:cNvSpPr>
            <a:spLocks noGrp="1"/>
          </p:cNvSpPr>
          <p:nvPr>
            <p:ph type="subTitle" idx="1"/>
          </p:nvPr>
        </p:nvSpPr>
        <p:spPr/>
        <p:txBody>
          <a:bodyPr/>
          <a:lstStyle/>
          <a:p>
            <a:endParaRPr lang="sv-SE"/>
          </a:p>
        </p:txBody>
      </p:sp>
      <p:pic>
        <p:nvPicPr>
          <p:cNvPr id="1030" name="Picture 6" descr="Fritidsledarskolorna">
            <a:extLst>
              <a:ext uri="{FF2B5EF4-FFF2-40B4-BE49-F238E27FC236}">
                <a16:creationId xmlns:a16="http://schemas.microsoft.com/office/drawing/2014/main" id="{A8281D79-AF87-9F1A-5774-8CD23F458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35" y="3907542"/>
            <a:ext cx="4925082" cy="112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86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10758"/>
            <a:ext cx="12214225" cy="6877050"/>
          </a:xfrm>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244600" y="2033588"/>
            <a:ext cx="9690100" cy="2852737"/>
          </a:xfrm>
        </p:spPr>
        <p:txBody>
          <a:bodyPr/>
          <a:lstStyle/>
          <a:p>
            <a:pPr algn="l"/>
            <a:r>
              <a:rPr lang="sv-SE" dirty="0"/>
              <a:t>Vad är hedersrelaterat våld och förtryck? </a:t>
            </a:r>
            <a:br>
              <a:rPr lang="sv-SE" dirty="0"/>
            </a:br>
            <a:r>
              <a:rPr lang="sv-SE" dirty="0"/>
              <a:t>		Definitioner och begrepp </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a:xfrm>
            <a:off x="-413" y="-19050"/>
            <a:ext cx="6096413" cy="1225550"/>
          </a:xfrm>
        </p:spPr>
        <p:txBody>
          <a:bodyPr/>
          <a:lstStyle/>
          <a:p>
            <a:r>
              <a:rPr lang="sv-SE" dirty="0"/>
              <a:t>Inledande 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89526" y="5807348"/>
              <a:ext cx="872413" cy="750898"/>
            </a:xfrm>
            <a:prstGeom prst="rect">
              <a:avLst/>
            </a:prstGeom>
          </p:spPr>
        </p:pic>
      </p:grpSp>
    </p:spTree>
    <p:extLst>
      <p:ext uri="{BB962C8B-B14F-4D97-AF65-F5344CB8AC3E}">
        <p14:creationId xmlns:p14="http://schemas.microsoft.com/office/powerpoint/2010/main" val="308092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8" y="220133"/>
            <a:ext cx="9423621" cy="1325563"/>
          </a:xfrm>
        </p:spPr>
        <p:txBody>
          <a:bodyPr/>
          <a:lstStyle/>
          <a:p>
            <a:r>
              <a:rPr lang="sv-SE" dirty="0"/>
              <a:t>Om hedersrelaterat våld och förtryck</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8" y="1691635"/>
            <a:ext cx="8951768" cy="4629709"/>
          </a:xfrm>
        </p:spPr>
        <p:txBody>
          <a:bodyPr/>
          <a:lstStyle/>
          <a:p>
            <a:pPr marL="0" indent="0">
              <a:lnSpc>
                <a:spcPct val="110000"/>
              </a:lnSpc>
              <a:buNone/>
            </a:pPr>
            <a:r>
              <a:rPr lang="sv-SE" b="1" dirty="0"/>
              <a:t>Hedersrelaterat våld och förtryck är våld och hot som</a:t>
            </a:r>
            <a:br>
              <a:rPr lang="sv-SE" b="1" dirty="0"/>
            </a:br>
            <a:r>
              <a:rPr lang="sv-SE" b="1" dirty="0"/>
              <a:t>begränsar en persons handlingsutrymme</a:t>
            </a:r>
          </a:p>
          <a:p>
            <a:pPr>
              <a:lnSpc>
                <a:spcPct val="110000"/>
              </a:lnSpc>
            </a:pPr>
            <a:r>
              <a:rPr lang="sv-SE" dirty="0"/>
              <a:t>Hedersrelaterat våld och förtryck är kopplat till hedersnormer som bygger på starka patriarkala eller heteronormativa föreställningar. </a:t>
            </a:r>
          </a:p>
          <a:p>
            <a:r>
              <a:rPr lang="sv-SE" dirty="0"/>
              <a:t>Hedersnormerna grundar sig i en föreställning om heder. </a:t>
            </a:r>
          </a:p>
          <a:p>
            <a:r>
              <a:rPr lang="sv-SE" dirty="0"/>
              <a:t>Individens intresse är underordnat familjens intresse.</a:t>
            </a:r>
          </a:p>
          <a:p>
            <a:pPr>
              <a:lnSpc>
                <a:spcPct val="110000"/>
              </a:lnSpc>
            </a:pPr>
            <a:r>
              <a:rPr lang="sv-SE" dirty="0"/>
              <a:t>Det handlar om att upprätthålla gemensamma normer och värderingar som råder inom familjen/släkten/kollektivet. </a:t>
            </a:r>
          </a:p>
          <a:p>
            <a:pPr>
              <a:lnSpc>
                <a:spcPct val="110000"/>
              </a:lnSpc>
            </a:pPr>
            <a:r>
              <a:rPr lang="sv-SE" dirty="0"/>
              <a:t>Flickor, men även pojkar begränsas i sina liv och utsätts för påtryckningar och våld som syftar till att upprätthålla familjens kontroll över individen. </a:t>
            </a:r>
          </a:p>
          <a:p>
            <a:pPr>
              <a:lnSpc>
                <a:spcPct val="110000"/>
              </a:lnSpc>
            </a:pPr>
            <a:r>
              <a:rPr lang="sv-SE" dirty="0"/>
              <a:t>För de individer som försöker trotsa kontrollen kan följderna bli allvarliga.</a:t>
            </a:r>
          </a:p>
        </p:txBody>
      </p:sp>
    </p:spTree>
    <p:extLst>
      <p:ext uri="{BB962C8B-B14F-4D97-AF65-F5344CB8AC3E}">
        <p14:creationId xmlns:p14="http://schemas.microsoft.com/office/powerpoint/2010/main" val="11487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486662" y="1696150"/>
            <a:ext cx="6441188" cy="4083115"/>
          </a:xfrm>
        </p:spPr>
        <p:txBody>
          <a:bodyPr/>
          <a:lstStyle/>
          <a:p>
            <a:pPr marL="0" indent="0">
              <a:buNone/>
            </a:pPr>
            <a:r>
              <a:rPr lang="sv-SE" b="1" dirty="0"/>
              <a:t>Hedersrelaterat våld och förtryck kan pågå under</a:t>
            </a:r>
            <a:br>
              <a:rPr lang="sv-SE" b="1" dirty="0"/>
            </a:br>
            <a:r>
              <a:rPr lang="sv-SE" b="1" dirty="0"/>
              <a:t>hela livet och kan handla om exempelvis följande:</a:t>
            </a:r>
          </a:p>
          <a:p>
            <a:r>
              <a:rPr lang="sv-SE" dirty="0"/>
              <a:t>Inte rätt att själv välja partner</a:t>
            </a:r>
          </a:p>
          <a:p>
            <a:r>
              <a:rPr lang="sv-SE" dirty="0"/>
              <a:t>Inte rätt att själv välja sociala kontakter utanför familjen</a:t>
            </a:r>
          </a:p>
          <a:p>
            <a:r>
              <a:rPr lang="sv-SE" dirty="0"/>
              <a:t>Vara begränsad i val av fritidsaktiviteter</a:t>
            </a:r>
          </a:p>
          <a:p>
            <a:r>
              <a:rPr lang="sv-SE" dirty="0"/>
              <a:t>Vara begränsad i val av klädsel</a:t>
            </a:r>
          </a:p>
          <a:p>
            <a:r>
              <a:rPr lang="sv-SE" dirty="0"/>
              <a:t>Vara begränsad i val av studier, arbete och bostad</a:t>
            </a:r>
          </a:p>
          <a:p>
            <a:r>
              <a:rPr lang="sv-SE" dirty="0"/>
              <a:t>Tvingas ingå barn- eller tvångsäktenskap</a:t>
            </a:r>
          </a:p>
          <a:p>
            <a:r>
              <a:rPr lang="sv-SE" dirty="0"/>
              <a:t>Hot och våld, inklusive dödligt våld</a:t>
            </a:r>
          </a:p>
        </p:txBody>
      </p:sp>
      <p:sp>
        <p:nvSpPr>
          <p:cNvPr id="13" name="Platshållare för innehåll 12">
            <a:extLst>
              <a:ext uri="{FF2B5EF4-FFF2-40B4-BE49-F238E27FC236}">
                <a16:creationId xmlns:a16="http://schemas.microsoft.com/office/drawing/2014/main" id="{21536A9E-ECBB-438E-D890-CF884058118A}"/>
              </a:ext>
            </a:extLst>
          </p:cNvPr>
          <p:cNvSpPr>
            <a:spLocks noGrp="1"/>
          </p:cNvSpPr>
          <p:nvPr>
            <p:ph sz="quarter" idx="10"/>
          </p:nvPr>
        </p:nvSpPr>
        <p:spPr>
          <a:xfrm>
            <a:off x="7721600" y="1352550"/>
            <a:ext cx="3473450" cy="3168650"/>
          </a:xfrm>
        </p:spPr>
        <p:txBody>
          <a:bodyPr/>
          <a:lstStyle/>
          <a:p>
            <a:r>
              <a:rPr lang="sv-SE" dirty="0"/>
              <a:t>Barn och unga</a:t>
            </a:r>
          </a:p>
          <a:p>
            <a:r>
              <a:rPr lang="sv-SE" dirty="0"/>
              <a:t>som lever i</a:t>
            </a:r>
          </a:p>
          <a:p>
            <a:r>
              <a:rPr lang="sv-SE" dirty="0"/>
              <a:t>hederskontext är</a:t>
            </a:r>
          </a:p>
          <a:p>
            <a:r>
              <a:rPr lang="sv-SE" dirty="0"/>
              <a:t>en grupp med</a:t>
            </a:r>
          </a:p>
          <a:p>
            <a:r>
              <a:rPr lang="sv-SE" dirty="0"/>
              <a:t>ökad risk för</a:t>
            </a:r>
          </a:p>
          <a:p>
            <a:r>
              <a:rPr lang="sv-SE" dirty="0"/>
              <a:t>utsatthet för våld.</a:t>
            </a:r>
          </a:p>
        </p:txBody>
      </p:sp>
      <p:grpSp>
        <p:nvGrpSpPr>
          <p:cNvPr id="12" name="Grupp 11">
            <a:extLst>
              <a:ext uri="{FF2B5EF4-FFF2-40B4-BE49-F238E27FC236}">
                <a16:creationId xmlns:a16="http://schemas.microsoft.com/office/drawing/2014/main" id="{BDB33E37-7B4F-AF58-9EC0-6FA2D69DA3B5}"/>
              </a:ext>
            </a:extLst>
          </p:cNvPr>
          <p:cNvGrpSpPr/>
          <p:nvPr/>
        </p:nvGrpSpPr>
        <p:grpSpPr>
          <a:xfrm>
            <a:off x="7400262" y="-8344"/>
            <a:ext cx="956930" cy="934253"/>
            <a:chOff x="7400262" y="-8344"/>
            <a:chExt cx="956930" cy="934253"/>
          </a:xfrm>
        </p:grpSpPr>
        <p:sp>
          <p:nvSpPr>
            <p:cNvPr id="4" name="Rektangel 3">
              <a:extLst>
                <a:ext uri="{FF2B5EF4-FFF2-40B4-BE49-F238E27FC236}">
                  <a16:creationId xmlns:a16="http://schemas.microsoft.com/office/drawing/2014/main" id="{DF6AB15F-2BC0-5939-BB95-466FAC8E6720}"/>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262E414D-FF59-CE2D-D11C-8A768655E338}"/>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pic>
        <p:nvPicPr>
          <p:cNvPr id="16" name="Bildobjekt 15">
            <a:extLst>
              <a:ext uri="{FF2B5EF4-FFF2-40B4-BE49-F238E27FC236}">
                <a16:creationId xmlns:a16="http://schemas.microsoft.com/office/drawing/2014/main" id="{DD28CA1C-E511-1270-3C6B-720415382C8A}"/>
              </a:ext>
            </a:extLst>
          </p:cNvPr>
          <p:cNvPicPr>
            <a:picLocks noChangeAspect="1"/>
          </p:cNvPicPr>
          <p:nvPr/>
        </p:nvPicPr>
        <p:blipFill rotWithShape="1">
          <a:blip r:embed="rId4">
            <a:extLst>
              <a:ext uri="{28A0092B-C50C-407E-A947-70E740481C1C}">
                <a14:useLocalDpi xmlns:a14="http://schemas.microsoft.com/office/drawing/2010/main" val="0"/>
              </a:ext>
            </a:extLst>
          </a:blip>
          <a:srcRect r="26637"/>
          <a:stretch/>
        </p:blipFill>
        <p:spPr>
          <a:xfrm>
            <a:off x="9309101" y="1043979"/>
            <a:ext cx="2882900" cy="3929625"/>
          </a:xfrm>
          <a:prstGeom prst="rect">
            <a:avLst/>
          </a:prstGeom>
        </p:spPr>
      </p:pic>
      <p:sp>
        <p:nvSpPr>
          <p:cNvPr id="3" name="textruta 2">
            <a:extLst>
              <a:ext uri="{FF2B5EF4-FFF2-40B4-BE49-F238E27FC236}">
                <a16:creationId xmlns:a16="http://schemas.microsoft.com/office/drawing/2014/main" id="{EFD4E8FB-A851-C70F-3D87-939FFD844D75}"/>
              </a:ext>
            </a:extLst>
          </p:cNvPr>
          <p:cNvSpPr txBox="1"/>
          <p:nvPr/>
        </p:nvSpPr>
        <p:spPr>
          <a:xfrm>
            <a:off x="384301" y="664299"/>
            <a:ext cx="6895252" cy="523220"/>
          </a:xfrm>
          <a:prstGeom prst="rect">
            <a:avLst/>
          </a:prstGeom>
          <a:noFill/>
        </p:spPr>
        <p:txBody>
          <a:bodyPr wrap="square">
            <a:spAutoFit/>
          </a:bodyPr>
          <a:lstStyle/>
          <a:p>
            <a:r>
              <a:rPr lang="sv-SE" sz="2800" b="1" dirty="0">
                <a:solidFill>
                  <a:schemeClr val="bg2"/>
                </a:solidFill>
              </a:rPr>
              <a:t>Om hedersrelaterat våld och förtryck</a:t>
            </a:r>
          </a:p>
        </p:txBody>
      </p:sp>
    </p:spTree>
    <p:extLst>
      <p:ext uri="{BB962C8B-B14F-4D97-AF65-F5344CB8AC3E}">
        <p14:creationId xmlns:p14="http://schemas.microsoft.com/office/powerpoint/2010/main" val="257250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2050562" y="1860672"/>
            <a:ext cx="10141438" cy="2852737"/>
          </a:xfrm>
        </p:spPr>
        <p:txBody>
          <a:bodyPr/>
          <a:lstStyle/>
          <a:p>
            <a:pPr algn="l"/>
            <a:r>
              <a:rPr lang="sv-SE" dirty="0"/>
              <a:t>Har du stött på hedersrelaterat </a:t>
            </a:r>
            <a:br>
              <a:rPr lang="sv-SE" dirty="0"/>
            </a:br>
            <a:r>
              <a:rPr lang="sv-SE" dirty="0"/>
              <a:t>våld och förtryck?</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389912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ksak, vektorgrafik&#10;&#10;Automatiskt genererad beskrivning">
            <a:extLst>
              <a:ext uri="{FF2B5EF4-FFF2-40B4-BE49-F238E27FC236}">
                <a16:creationId xmlns:a16="http://schemas.microsoft.com/office/drawing/2014/main" id="{2C42BDE4-CBDB-C151-3066-81C90970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925" y="441771"/>
            <a:ext cx="2459347" cy="4197286"/>
          </a:xfrm>
          <a:prstGeom prst="rect">
            <a:avLst/>
          </a:prstGeom>
        </p:spPr>
      </p:pic>
      <p:sp>
        <p:nvSpPr>
          <p:cNvPr id="5" name="textruta 4">
            <a:extLst>
              <a:ext uri="{FF2B5EF4-FFF2-40B4-BE49-F238E27FC236}">
                <a16:creationId xmlns:a16="http://schemas.microsoft.com/office/drawing/2014/main" id="{BA4F1E49-2302-47CB-E620-F9C1B4C8D255}"/>
              </a:ext>
            </a:extLst>
          </p:cNvPr>
          <p:cNvSpPr txBox="1"/>
          <p:nvPr/>
        </p:nvSpPr>
        <p:spPr>
          <a:xfrm>
            <a:off x="429624" y="2525075"/>
            <a:ext cx="6164606" cy="1903983"/>
          </a:xfrm>
          <a:prstGeom prst="rect">
            <a:avLst/>
          </a:prstGeom>
          <a:noFill/>
        </p:spPr>
        <p:txBody>
          <a:bodyPr wrap="square">
            <a:spAutoFit/>
          </a:bodyPr>
          <a:lstStyle/>
          <a:p>
            <a:pPr marL="0" indent="0">
              <a:lnSpc>
                <a:spcPct val="110000"/>
              </a:lnSpc>
              <a:buNone/>
            </a:pPr>
            <a:r>
              <a:rPr lang="sv-SE" b="1" dirty="0">
                <a:solidFill>
                  <a:schemeClr val="tx2"/>
                </a:solidFill>
              </a:rPr>
              <a:t>Dubbel eller trippel utsatthet</a:t>
            </a:r>
          </a:p>
          <a:p>
            <a:pPr marL="285750" indent="-285750">
              <a:lnSpc>
                <a:spcPct val="110000"/>
              </a:lnSpc>
              <a:buFont typeface="Arial" panose="020B0604020202020204" pitchFamily="34" charset="0"/>
              <a:buChar char="•"/>
            </a:pPr>
            <a:r>
              <a:rPr lang="sv-SE" dirty="0">
                <a:solidFill>
                  <a:schemeClr val="tx2"/>
                </a:solidFill>
              </a:rPr>
              <a:t>En ung person kan stå utanför normen på mer än ett sätt. En person kan leva i en hederskontext samtidigt som personen har en funktionsnedsättning och/eller till exempel är homosexuell. Detta kan innebära en extra utsatthet. </a:t>
            </a:r>
          </a:p>
        </p:txBody>
      </p:sp>
      <p:sp>
        <p:nvSpPr>
          <p:cNvPr id="16" name="Rubrik 1">
            <a:extLst>
              <a:ext uri="{FF2B5EF4-FFF2-40B4-BE49-F238E27FC236}">
                <a16:creationId xmlns:a16="http://schemas.microsoft.com/office/drawing/2014/main" id="{1B3E1E16-8D30-F21B-57AA-C9F89765E2F2}"/>
              </a:ext>
            </a:extLst>
          </p:cNvPr>
          <p:cNvSpPr txBox="1">
            <a:spLocks/>
          </p:cNvSpPr>
          <p:nvPr/>
        </p:nvSpPr>
        <p:spPr>
          <a:xfrm>
            <a:off x="429624" y="798681"/>
            <a:ext cx="6164607"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nSpc>
                <a:spcPct val="110000"/>
              </a:lnSpc>
            </a:pPr>
            <a:r>
              <a:rPr lang="sv-SE" sz="3200" dirty="0">
                <a:solidFill>
                  <a:schemeClr val="bg2"/>
                </a:solidFill>
                <a:latin typeface="Arial" panose="020B0604020202020204" pitchFamily="34" charset="0"/>
                <a:cs typeface="Arial" panose="020B0604020202020204" pitchFamily="34" charset="0"/>
              </a:rPr>
              <a:t>Om hedersrelaterat våld </a:t>
            </a:r>
          </a:p>
          <a:p>
            <a:pPr>
              <a:lnSpc>
                <a:spcPct val="110000"/>
              </a:lnSpc>
            </a:pPr>
            <a:r>
              <a:rPr lang="sv-SE" sz="3200" dirty="0">
                <a:solidFill>
                  <a:schemeClr val="bg2"/>
                </a:solidFill>
                <a:latin typeface="Arial" panose="020B0604020202020204" pitchFamily="34" charset="0"/>
                <a:cs typeface="Arial" panose="020B0604020202020204" pitchFamily="34" charset="0"/>
              </a:rPr>
              <a:t>och förtryck </a:t>
            </a:r>
          </a:p>
        </p:txBody>
      </p:sp>
    </p:spTree>
    <p:extLst>
      <p:ext uri="{BB962C8B-B14F-4D97-AF65-F5344CB8AC3E}">
        <p14:creationId xmlns:p14="http://schemas.microsoft.com/office/powerpoint/2010/main" val="226089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8" y="512622"/>
            <a:ext cx="8750521" cy="1325563"/>
          </a:xfrm>
        </p:spPr>
        <p:txBody>
          <a:bodyPr/>
          <a:lstStyle/>
          <a:p>
            <a:r>
              <a:rPr lang="sv-SE" dirty="0"/>
              <a:t>Diskussion utifrån verkligt exempel</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7" y="2156435"/>
            <a:ext cx="9156923" cy="4188943"/>
          </a:xfrm>
        </p:spPr>
        <p:txBody>
          <a:bodyPr/>
          <a:lstStyle/>
          <a:p>
            <a:pPr marL="0" indent="0">
              <a:lnSpc>
                <a:spcPct val="110000"/>
              </a:lnSpc>
              <a:buNone/>
            </a:pPr>
            <a:r>
              <a:rPr lang="sv-SE" sz="2000" i="1" dirty="0"/>
              <a:t>” Ung pojke som är gay, har kommit ut för sig själv och sina vänner. Han kan inte leva som sig själv i sin egna familj. Han ville att vi skulle prata med hans föräldrar. Jag funderade på hur jag ska möta detta för stunden? Man tänker alltid. Det är en väldigt skör tråd att det är vardag för barnen och att det kan vara livsfarligt. Vi tog hjälp av sakkunniga i kommunen för att se över riskerna att genomföra samtalet med föräldrarna. Vi vet att de älskar honom men det kan ju finnas risker varken han eller vi känner till. Det är en jättestor familj i alla städer i Sverige.” </a:t>
            </a:r>
          </a:p>
          <a:p>
            <a:pPr marL="0" indent="0">
              <a:lnSpc>
                <a:spcPct val="110000"/>
              </a:lnSpc>
              <a:buNone/>
            </a:pPr>
            <a:r>
              <a:rPr lang="sv-SE" sz="2000" dirty="0"/>
              <a:t>– Fritidsledare </a:t>
            </a:r>
          </a:p>
        </p:txBody>
      </p:sp>
    </p:spTree>
    <p:extLst>
      <p:ext uri="{BB962C8B-B14F-4D97-AF65-F5344CB8AC3E}">
        <p14:creationId xmlns:p14="http://schemas.microsoft.com/office/powerpoint/2010/main" val="158262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710979" y="2381413"/>
            <a:ext cx="6312121" cy="3426440"/>
          </a:xfrm>
        </p:spPr>
        <p:txBody>
          <a:bodyPr/>
          <a:lstStyle/>
          <a:p>
            <a:r>
              <a:rPr lang="sv-SE" dirty="0"/>
              <a:t>Beskriv den dubbla utsattheten som pojken är utsatt för.</a:t>
            </a:r>
          </a:p>
          <a:p>
            <a:pPr marL="0" indent="0">
              <a:buNone/>
            </a:pPr>
            <a:endParaRPr lang="sv-SE" dirty="0">
              <a:highlight>
                <a:srgbClr val="FFFF00"/>
              </a:highlight>
            </a:endParaRPr>
          </a:p>
          <a:p>
            <a:r>
              <a:rPr lang="sv-SE" dirty="0"/>
              <a:t>Hur kan ni gå tillväga för att stötta den unga och undvika ökad risk för dennas situation? </a:t>
            </a:r>
          </a:p>
        </p:txBody>
      </p:sp>
      <p:pic>
        <p:nvPicPr>
          <p:cNvPr id="3" name="Bildobjekt 2">
            <a:extLst>
              <a:ext uri="{FF2B5EF4-FFF2-40B4-BE49-F238E27FC236}">
                <a16:creationId xmlns:a16="http://schemas.microsoft.com/office/drawing/2014/main" id="{EAE88881-E6C6-DBB5-3485-FE118F736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944" y="1855632"/>
            <a:ext cx="4660056" cy="3106704"/>
          </a:xfrm>
          <a:prstGeom prst="rect">
            <a:avLst/>
          </a:prstGeom>
        </p:spPr>
      </p:pic>
      <p:sp>
        <p:nvSpPr>
          <p:cNvPr id="7" name="textruta 6">
            <a:extLst>
              <a:ext uri="{FF2B5EF4-FFF2-40B4-BE49-F238E27FC236}">
                <a16:creationId xmlns:a16="http://schemas.microsoft.com/office/drawing/2014/main" id="{324D7147-00D5-7EE5-1CDA-A9A6BA6A576D}"/>
              </a:ext>
            </a:extLst>
          </p:cNvPr>
          <p:cNvSpPr txBox="1"/>
          <p:nvPr/>
        </p:nvSpPr>
        <p:spPr>
          <a:xfrm>
            <a:off x="710979" y="1196601"/>
            <a:ext cx="6096000" cy="646331"/>
          </a:xfrm>
          <a:prstGeom prst="rect">
            <a:avLst/>
          </a:prstGeom>
          <a:noFill/>
        </p:spPr>
        <p:txBody>
          <a:bodyPr wrap="square">
            <a:spAutoFit/>
          </a:bodyPr>
          <a:lstStyle/>
          <a:p>
            <a:r>
              <a:rPr kumimoji="0" lang="sv-SE" sz="3600" b="1" i="0" u="none" strike="noStrike" kern="1200" cap="none" spc="0" normalizeH="0" baseline="0" noProof="0" dirty="0">
                <a:ln>
                  <a:noFill/>
                </a:ln>
                <a:solidFill>
                  <a:srgbClr val="C9491C"/>
                </a:solidFill>
                <a:effectLst/>
                <a:uLnTx/>
                <a:uFillTx/>
                <a:latin typeface="Arial" panose="020B0604020202020204" pitchFamily="34" charset="0"/>
                <a:ea typeface="Noto Sans" panose="020B0502040504020204" pitchFamily="34" charset="0"/>
                <a:cs typeface="Arial" panose="020B0604020202020204" pitchFamily="34" charset="0"/>
              </a:rPr>
              <a:t>Diskussionsfrågor</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5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489964" y="1435609"/>
            <a:ext cx="9199372" cy="3896296"/>
          </a:xfrm>
        </p:spPr>
        <p:txBody>
          <a:bodyPr/>
          <a:lstStyle/>
          <a:p>
            <a:pPr algn="l">
              <a:spcBef>
                <a:spcPts val="2000"/>
              </a:spcBef>
            </a:pPr>
            <a:r>
              <a:rPr lang="sv-SE" sz="2800" dirty="0">
                <a:solidFill>
                  <a:schemeClr val="bg1"/>
                </a:solidFill>
              </a:rPr>
              <a:t>Vilka föreställningar har </a:t>
            </a:r>
            <a:r>
              <a:rPr lang="sv-SE" sz="2800" dirty="0"/>
              <a:t>du</a:t>
            </a:r>
            <a:r>
              <a:rPr lang="sv-SE" sz="2800" dirty="0">
                <a:solidFill>
                  <a:schemeClr val="bg1"/>
                </a:solidFill>
              </a:rPr>
              <a:t> om vem som är utsatt för hedersrelaterat våld och förtryck?</a:t>
            </a:r>
            <a:br>
              <a:rPr lang="sv-SE" sz="2800" dirty="0">
                <a:solidFill>
                  <a:schemeClr val="bg1"/>
                </a:solidFill>
              </a:rPr>
            </a:br>
            <a:r>
              <a:rPr lang="sv-SE" sz="2800" dirty="0">
                <a:solidFill>
                  <a:schemeClr val="bg1"/>
                </a:solidFill>
              </a:rPr>
              <a:t> </a:t>
            </a:r>
            <a:br>
              <a:rPr lang="sv-SE" sz="2800" dirty="0">
                <a:solidFill>
                  <a:schemeClr val="bg1"/>
                </a:solidFill>
              </a:rPr>
            </a:br>
            <a:r>
              <a:rPr lang="sv-SE" sz="2800" dirty="0">
                <a:solidFill>
                  <a:schemeClr val="bg1"/>
                </a:solidFill>
              </a:rPr>
              <a:t>Vilka föreställningar kan påverka </a:t>
            </a:r>
            <a:r>
              <a:rPr lang="sv-SE" sz="2800" dirty="0"/>
              <a:t>våra </a:t>
            </a:r>
            <a:r>
              <a:rPr lang="sv-SE" sz="2800" dirty="0">
                <a:solidFill>
                  <a:schemeClr val="bg1"/>
                </a:solidFill>
              </a:rPr>
              <a:t>möten och samtal med unga som är eller </a:t>
            </a:r>
            <a:r>
              <a:rPr lang="sv-SE" sz="2800" dirty="0"/>
              <a:t>kan</a:t>
            </a:r>
            <a:r>
              <a:rPr lang="sv-SE" sz="2800" dirty="0">
                <a:solidFill>
                  <a:schemeClr val="bg1"/>
                </a:solidFill>
              </a:rPr>
              <a:t> bli utsatta för hedersrelaterat våld och förtryck?</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172776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265567"/>
            <a:ext cx="7315421" cy="1764752"/>
          </a:xfrm>
        </p:spPr>
        <p:txBody>
          <a:bodyPr/>
          <a:lstStyle/>
          <a:p>
            <a:pPr>
              <a:lnSpc>
                <a:spcPct val="110000"/>
              </a:lnSpc>
            </a:pPr>
            <a:r>
              <a:rPr lang="sv-SE" sz="3600" dirty="0"/>
              <a:t>Föreställningar om vem </a:t>
            </a:r>
            <a:br>
              <a:rPr lang="sv-SE" sz="3600" dirty="0"/>
            </a:br>
            <a:r>
              <a:rPr lang="sv-SE" sz="3600" dirty="0"/>
              <a:t>som är utsatt för heders-</a:t>
            </a:r>
            <a:br>
              <a:rPr lang="sv-SE" sz="3600" dirty="0"/>
            </a:br>
            <a:r>
              <a:rPr lang="sv-SE" sz="3600" dirty="0"/>
              <a:t>relaterat våld och förtryck</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61623" y="3226739"/>
            <a:ext cx="7536909" cy="3288361"/>
          </a:xfrm>
        </p:spPr>
        <p:txBody>
          <a:bodyPr/>
          <a:lstStyle/>
          <a:p>
            <a:r>
              <a:rPr lang="sv-SE" dirty="0"/>
              <a:t>Unga flickor och kvinnor </a:t>
            </a:r>
          </a:p>
          <a:p>
            <a:r>
              <a:rPr lang="sv-SE" dirty="0"/>
              <a:t>Kommer från vissa länder </a:t>
            </a:r>
          </a:p>
          <a:p>
            <a:r>
              <a:rPr lang="sv-SE" dirty="0"/>
              <a:t>Våldet är grovt eller dödligt </a:t>
            </a:r>
          </a:p>
          <a:p>
            <a:pPr marL="0" indent="0">
              <a:buNone/>
            </a:pPr>
            <a:endParaRPr lang="sv-SE" dirty="0"/>
          </a:p>
        </p:txBody>
      </p:sp>
      <p:sp>
        <p:nvSpPr>
          <p:cNvPr id="4" name="Rektangel 3">
            <a:extLst>
              <a:ext uri="{FF2B5EF4-FFF2-40B4-BE49-F238E27FC236}">
                <a16:creationId xmlns:a16="http://schemas.microsoft.com/office/drawing/2014/main" id="{3439A7C7-300F-1DBD-A9B2-90D924A4C42C}"/>
              </a:ext>
            </a:extLst>
          </p:cNvPr>
          <p:cNvSpPr/>
          <p:nvPr/>
        </p:nvSpPr>
        <p:spPr>
          <a:xfrm>
            <a:off x="8247888" y="-15433"/>
            <a:ext cx="3944112" cy="498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xt, vektorgrafik&#10;&#10;Automatiskt genererad beskrivning">
            <a:extLst>
              <a:ext uri="{FF2B5EF4-FFF2-40B4-BE49-F238E27FC236}">
                <a16:creationId xmlns:a16="http://schemas.microsoft.com/office/drawing/2014/main" id="{5614E9F4-2921-5730-A366-94462D4B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532" y="548640"/>
            <a:ext cx="3986261" cy="4420309"/>
          </a:xfrm>
          <a:prstGeom prst="rect">
            <a:avLst/>
          </a:prstGeom>
        </p:spPr>
      </p:pic>
    </p:spTree>
    <p:extLst>
      <p:ext uri="{BB962C8B-B14F-4D97-AF65-F5344CB8AC3E}">
        <p14:creationId xmlns:p14="http://schemas.microsoft.com/office/powerpoint/2010/main" val="285243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10510"/>
            <a:ext cx="12214225" cy="6877050"/>
          </a:xfrm>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408257" y="1939803"/>
            <a:ext cx="9690100" cy="2852737"/>
          </a:xfrm>
        </p:spPr>
        <p:txBody>
          <a:bodyPr/>
          <a:lstStyle/>
          <a:p>
            <a:pPr algn="l"/>
            <a:r>
              <a:rPr lang="sv-SE" dirty="0"/>
              <a:t>Hur kan vi upptäcka om barn och unga lever med våld och förtryck? </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Tree>
    <p:extLst>
      <p:ext uri="{BB962C8B-B14F-4D97-AF65-F5344CB8AC3E}">
        <p14:creationId xmlns:p14="http://schemas.microsoft.com/office/powerpoint/2010/main" val="214275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E49CCE-588F-D765-F26F-B2AA8DF1A380}"/>
              </a:ext>
            </a:extLst>
          </p:cNvPr>
          <p:cNvSpPr>
            <a:spLocks noGrp="1"/>
          </p:cNvSpPr>
          <p:nvPr>
            <p:ph type="ctrTitle"/>
          </p:nvPr>
        </p:nvSpPr>
        <p:spPr>
          <a:xfrm>
            <a:off x="567889" y="1948899"/>
            <a:ext cx="5365895" cy="2472629"/>
          </a:xfrm>
        </p:spPr>
        <p:txBody>
          <a:bodyPr/>
          <a:lstStyle/>
          <a:p>
            <a:r>
              <a:rPr lang="sv-SE" dirty="0"/>
              <a:t>Arbeta i öppen</a:t>
            </a:r>
            <a:br>
              <a:rPr lang="sv-SE" dirty="0"/>
            </a:br>
            <a:r>
              <a:rPr lang="sv-SE" dirty="0"/>
              <a:t>fritidsverksamhet</a:t>
            </a:r>
            <a:br>
              <a:rPr lang="sv-SE" dirty="0"/>
            </a:br>
            <a:r>
              <a:rPr lang="sv-SE" dirty="0"/>
              <a:t>med hedersrelaterat</a:t>
            </a:r>
            <a:br>
              <a:rPr lang="sv-SE" dirty="0"/>
            </a:br>
            <a:r>
              <a:rPr lang="sv-SE" dirty="0"/>
              <a:t>våld och förtryck</a:t>
            </a:r>
          </a:p>
        </p:txBody>
      </p:sp>
      <p:pic>
        <p:nvPicPr>
          <p:cNvPr id="8" name="Bildobjekt 7">
            <a:extLst>
              <a:ext uri="{FF2B5EF4-FFF2-40B4-BE49-F238E27FC236}">
                <a16:creationId xmlns:a16="http://schemas.microsoft.com/office/drawing/2014/main" id="{5C3724A6-ABC0-84F1-BBF2-FE13875C0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702" y="-31171"/>
            <a:ext cx="5801593" cy="4360355"/>
          </a:xfrm>
          <a:prstGeom prst="rect">
            <a:avLst/>
          </a:prstGeom>
        </p:spPr>
      </p:pic>
    </p:spTree>
    <p:extLst>
      <p:ext uri="{BB962C8B-B14F-4D97-AF65-F5344CB8AC3E}">
        <p14:creationId xmlns:p14="http://schemas.microsoft.com/office/powerpoint/2010/main" val="15360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E4678E-FE2C-C5C8-12D6-B071507C3B5F}"/>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435091A-E5E4-97BB-250C-4311BE5EE858}"/>
              </a:ext>
            </a:extLst>
          </p:cNvPr>
          <p:cNvSpPr>
            <a:spLocks noGrp="1"/>
          </p:cNvSpPr>
          <p:nvPr>
            <p:ph type="title"/>
          </p:nvPr>
        </p:nvSpPr>
        <p:spPr>
          <a:xfrm>
            <a:off x="865527" y="629614"/>
            <a:ext cx="9429717" cy="776682"/>
          </a:xfrm>
        </p:spPr>
        <p:txBody>
          <a:bodyPr/>
          <a:lstStyle/>
          <a:p>
            <a:pPr>
              <a:lnSpc>
                <a:spcPct val="100000"/>
              </a:lnSpc>
            </a:pPr>
            <a:r>
              <a:rPr lang="sv-SE" dirty="0"/>
              <a:t>Hur kan vi upptäcka våld och förtryck?</a:t>
            </a:r>
            <a:br>
              <a:rPr lang="sv-SE" dirty="0"/>
            </a:br>
            <a:r>
              <a:rPr lang="sv-SE" sz="2000" dirty="0"/>
              <a:t>Tecken på utsatthet hos unga </a:t>
            </a:r>
          </a:p>
        </p:txBody>
      </p:sp>
      <p:grpSp>
        <p:nvGrpSpPr>
          <p:cNvPr id="25" name="Grupp 24">
            <a:extLst>
              <a:ext uri="{FF2B5EF4-FFF2-40B4-BE49-F238E27FC236}">
                <a16:creationId xmlns:a16="http://schemas.microsoft.com/office/drawing/2014/main" id="{DCA16562-6AA0-6578-EA4F-328CC19BA708}"/>
              </a:ext>
            </a:extLst>
          </p:cNvPr>
          <p:cNvGrpSpPr/>
          <p:nvPr/>
        </p:nvGrpSpPr>
        <p:grpSpPr>
          <a:xfrm>
            <a:off x="916327" y="1525630"/>
            <a:ext cx="10022642" cy="4942249"/>
            <a:chOff x="905042" y="1678291"/>
            <a:chExt cx="9245353" cy="4558961"/>
          </a:xfrm>
        </p:grpSpPr>
        <p:sp>
          <p:nvSpPr>
            <p:cNvPr id="7" name="Frihandsfigur: Form 6">
              <a:extLst>
                <a:ext uri="{FF2B5EF4-FFF2-40B4-BE49-F238E27FC236}">
                  <a16:creationId xmlns:a16="http://schemas.microsoft.com/office/drawing/2014/main" id="{46BE9B52-980D-4A7F-9DD2-35E0E2FD89D8}"/>
                </a:ext>
              </a:extLst>
            </p:cNvPr>
            <p:cNvSpPr/>
            <p:nvPr/>
          </p:nvSpPr>
          <p:spPr>
            <a:xfrm>
              <a:off x="906216"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dirty="0">
                  <a:latin typeface="Arial" panose="020B0604020202020204" pitchFamily="34" charset="0"/>
                  <a:cs typeface="Arial" panose="020B0604020202020204" pitchFamily="34" charset="0"/>
                </a:rPr>
                <a:t>Den </a:t>
              </a:r>
              <a:r>
                <a:rPr lang="en-US" sz="1200" b="1" dirty="0" err="1">
                  <a:latin typeface="Arial" panose="020B0604020202020204" pitchFamily="34" charset="0"/>
                  <a:cs typeface="Arial" panose="020B0604020202020204" pitchFamily="34" charset="0"/>
                </a:rPr>
                <a:t>unga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får</a:t>
              </a:r>
              <a:r>
                <a:rPr lang="en-US" sz="1200" b="1" dirty="0">
                  <a:latin typeface="Arial" panose="020B0604020202020204" pitchFamily="34" charset="0"/>
                  <a:cs typeface="Arial" panose="020B0604020202020204" pitchFamily="34" charset="0"/>
                </a:rPr>
                <a:t> </a:t>
              </a:r>
              <a:br>
                <a:rPr lang="en-US" sz="1200" b="1" dirty="0">
                  <a:latin typeface="Arial" panose="020B0604020202020204" pitchFamily="34" charset="0"/>
                  <a:cs typeface="Arial" panose="020B0604020202020204" pitchFamily="34" charset="0"/>
                </a:rPr>
              </a:br>
              <a:r>
                <a:rPr lang="en-US" sz="1200" b="1" dirty="0" err="1">
                  <a:latin typeface="Arial" panose="020B0604020202020204" pitchFamily="34" charset="0"/>
                  <a:cs typeface="Arial" panose="020B0604020202020204" pitchFamily="34" charset="0"/>
                </a:rPr>
                <a:t>inte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klä</a:t>
              </a:r>
              <a:r>
                <a:rPr lang="en-US" sz="1200" b="1" dirty="0">
                  <a:latin typeface="Arial" panose="020B0604020202020204" pitchFamily="34" charset="0"/>
                  <a:cs typeface="Arial" panose="020B0604020202020204" pitchFamily="34" charset="0"/>
                </a:rPr>
                <a:t> sig </a:t>
              </a:r>
              <a:br>
                <a:rPr lang="en-US" sz="1200" b="1" dirty="0">
                  <a:latin typeface="Arial" panose="020B0604020202020204" pitchFamily="34" charset="0"/>
                  <a:cs typeface="Arial" panose="020B0604020202020204" pitchFamily="34" charset="0"/>
                </a:rPr>
              </a:br>
              <a:r>
                <a:rPr lang="en-US" sz="1200" b="1" dirty="0" err="1">
                  <a:latin typeface="Arial" panose="020B0604020202020204" pitchFamily="34" charset="0"/>
                  <a:cs typeface="Arial" panose="020B0604020202020204" pitchFamily="34" charset="0"/>
                </a:rPr>
                <a:t>som</a:t>
              </a:r>
              <a:r>
                <a:rPr lang="en-US" sz="1200" b="1" dirty="0">
                  <a:latin typeface="Arial" panose="020B0604020202020204" pitchFamily="34" charset="0"/>
                  <a:cs typeface="Arial" panose="020B0604020202020204" pitchFamily="34" charset="0"/>
                </a:rPr>
                <a:t> hen </a:t>
              </a:r>
              <a:r>
                <a:rPr lang="en-US" sz="1200" b="1" dirty="0" err="1">
                  <a:latin typeface="Arial" panose="020B0604020202020204" pitchFamily="34" charset="0"/>
                  <a:cs typeface="Arial" panose="020B0604020202020204" pitchFamily="34" charset="0"/>
                </a:rPr>
                <a:t>vill</a:t>
              </a:r>
              <a:endParaRPr lang="en-US" sz="1200" b="1" dirty="0">
                <a:latin typeface="Arial" panose="020B0604020202020204" pitchFamily="34" charset="0"/>
                <a:cs typeface="Arial" panose="020B0604020202020204" pitchFamily="34" charset="0"/>
              </a:endParaRPr>
            </a:p>
          </p:txBody>
        </p:sp>
        <p:sp>
          <p:nvSpPr>
            <p:cNvPr id="8" name="Frihandsfigur: Form 7">
              <a:extLst>
                <a:ext uri="{FF2B5EF4-FFF2-40B4-BE49-F238E27FC236}">
                  <a16:creationId xmlns:a16="http://schemas.microsoft.com/office/drawing/2014/main" id="{474ECEE0-6A8A-8D6A-E409-B085EC8F64A0}"/>
                </a:ext>
              </a:extLst>
            </p:cNvPr>
            <p:cNvSpPr/>
            <p:nvPr/>
          </p:nvSpPr>
          <p:spPr>
            <a:xfrm>
              <a:off x="2454749"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Har </a:t>
              </a:r>
              <a:r>
                <a:rPr lang="en-US" sz="1200" b="1" kern="1200" dirty="0" err="1">
                  <a:latin typeface="Arial" panose="020B0604020202020204" pitchFamily="34" charset="0"/>
                  <a:cs typeface="Arial" panose="020B0604020202020204" pitchFamily="34" charset="0"/>
                </a:rPr>
                <a:t>plötslig</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och</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oförklarad</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frånvaro</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från</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skolan</a:t>
              </a:r>
              <a:endParaRPr lang="en-US" sz="1200" b="1" kern="1200" dirty="0">
                <a:latin typeface="Arial" panose="020B0604020202020204" pitchFamily="34" charset="0"/>
                <a:cs typeface="Arial" panose="020B0604020202020204" pitchFamily="34" charset="0"/>
              </a:endParaRPr>
            </a:p>
          </p:txBody>
        </p:sp>
        <p:sp>
          <p:nvSpPr>
            <p:cNvPr id="9" name="Frihandsfigur: Form 8">
              <a:extLst>
                <a:ext uri="{FF2B5EF4-FFF2-40B4-BE49-F238E27FC236}">
                  <a16:creationId xmlns:a16="http://schemas.microsoft.com/office/drawing/2014/main" id="{D85AA012-47BB-58F7-8FE2-EA461FAAA20D}"/>
                </a:ext>
              </a:extLst>
            </p:cNvPr>
            <p:cNvSpPr/>
            <p:nvPr/>
          </p:nvSpPr>
          <p:spPr>
            <a:xfrm>
              <a:off x="4008598"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solidFill>
                    <a:schemeClr val="bg2"/>
                  </a:solidFill>
                  <a:latin typeface="Arial" panose="020B0604020202020204" pitchFamily="34" charset="0"/>
                  <a:cs typeface="Arial" panose="020B0604020202020204" pitchFamily="34" charset="0"/>
                </a:rPr>
                <a:t>Verkar</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särskilt</a:t>
              </a:r>
              <a:r>
                <a:rPr lang="en-US" sz="1200" b="1" kern="1200" dirty="0">
                  <a:solidFill>
                    <a:schemeClr val="bg2"/>
                  </a:solidFill>
                  <a:latin typeface="Arial" panose="020B0604020202020204" pitchFamily="34" charset="0"/>
                  <a:cs typeface="Arial" panose="020B0604020202020204" pitchFamily="34" charset="0"/>
                </a:rPr>
                <a:t> </a:t>
              </a:r>
              <a:br>
                <a:rPr lang="en-US" sz="1200" b="1" kern="1200" dirty="0">
                  <a:solidFill>
                    <a:schemeClr val="bg2"/>
                  </a:solidFill>
                  <a:latin typeface="Arial" panose="020B0604020202020204" pitchFamily="34" charset="0"/>
                  <a:cs typeface="Arial" panose="020B0604020202020204" pitchFamily="34" charset="0"/>
                </a:rPr>
              </a:br>
              <a:r>
                <a:rPr lang="en-US" sz="1200" b="1" kern="1200" dirty="0" err="1">
                  <a:solidFill>
                    <a:schemeClr val="bg2"/>
                  </a:solidFill>
                  <a:latin typeface="Arial" panose="020B0604020202020204" pitchFamily="34" charset="0"/>
                  <a:cs typeface="Arial" panose="020B0604020202020204" pitchFamily="34" charset="0"/>
                </a:rPr>
                <a:t>orolig</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inför</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lov</a:t>
              </a:r>
              <a:r>
                <a:rPr lang="en-US" sz="1200" b="1" kern="1200" dirty="0">
                  <a:solidFill>
                    <a:schemeClr val="bg2"/>
                  </a:solidFill>
                  <a:latin typeface="Arial" panose="020B0604020202020204" pitchFamily="34" charset="0"/>
                  <a:cs typeface="Arial" panose="020B0604020202020204" pitchFamily="34" charset="0"/>
                </a:rPr>
                <a:t> </a:t>
              </a:r>
              <a:br>
                <a:rPr lang="en-US" sz="1200" b="1" kern="1200" dirty="0">
                  <a:solidFill>
                    <a:schemeClr val="bg2"/>
                  </a:solidFill>
                  <a:latin typeface="Arial" panose="020B0604020202020204" pitchFamily="34" charset="0"/>
                  <a:cs typeface="Arial" panose="020B0604020202020204" pitchFamily="34" charset="0"/>
                </a:rPr>
              </a:br>
              <a:r>
                <a:rPr lang="en-US" sz="1200" b="1" kern="1200" dirty="0" err="1">
                  <a:solidFill>
                    <a:schemeClr val="bg2"/>
                  </a:solidFill>
                  <a:latin typeface="Arial" panose="020B0604020202020204" pitchFamily="34" charset="0"/>
                  <a:cs typeface="Arial" panose="020B0604020202020204" pitchFamily="34" charset="0"/>
                </a:rPr>
                <a:t>eller</a:t>
              </a:r>
              <a:r>
                <a:rPr lang="en-US" sz="1200" b="1" kern="1200" dirty="0">
                  <a:solidFill>
                    <a:schemeClr val="bg2"/>
                  </a:solidFill>
                  <a:latin typeface="Arial" panose="020B0604020202020204" pitchFamily="34" charset="0"/>
                  <a:cs typeface="Arial" panose="020B0604020202020204" pitchFamily="34" charset="0"/>
                </a:rPr>
                <a:t> semester</a:t>
              </a:r>
            </a:p>
          </p:txBody>
        </p:sp>
        <p:sp>
          <p:nvSpPr>
            <p:cNvPr id="10" name="Frihandsfigur: Form 9">
              <a:extLst>
                <a:ext uri="{FF2B5EF4-FFF2-40B4-BE49-F238E27FC236}">
                  <a16:creationId xmlns:a16="http://schemas.microsoft.com/office/drawing/2014/main" id="{19091428-CD8E-DEA9-8D46-1BF2549741B2}"/>
                </a:ext>
              </a:extLst>
            </p:cNvPr>
            <p:cNvSpPr/>
            <p:nvPr/>
          </p:nvSpPr>
          <p:spPr>
            <a:xfrm>
              <a:off x="5557130"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solidFill>
                    <a:schemeClr val="tx2"/>
                  </a:solidFill>
                  <a:latin typeface="Arial" panose="020B0604020202020204" pitchFamily="34" charset="0"/>
                  <a:cs typeface="Arial" panose="020B0604020202020204" pitchFamily="34" charset="0"/>
                </a:rPr>
                <a:t>Saknas</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efter</a:t>
              </a:r>
              <a:r>
                <a:rPr lang="en-US" sz="1200" b="1" kern="1200" dirty="0">
                  <a:solidFill>
                    <a:schemeClr val="tx2"/>
                  </a:solidFill>
                  <a:latin typeface="Arial" panose="020B0604020202020204" pitchFamily="34" charset="0"/>
                  <a:cs typeface="Arial" panose="020B0604020202020204" pitchFamily="34" charset="0"/>
                </a:rPr>
                <a:t>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lov</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eller</a:t>
              </a:r>
              <a:r>
                <a:rPr lang="en-US" sz="1200" b="1" kern="1200" dirty="0">
                  <a:solidFill>
                    <a:schemeClr val="tx2"/>
                  </a:solidFill>
                  <a:latin typeface="Arial" panose="020B0604020202020204" pitchFamily="34" charset="0"/>
                  <a:cs typeface="Arial" panose="020B0604020202020204" pitchFamily="34" charset="0"/>
                </a:rPr>
                <a:t>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a:solidFill>
                    <a:schemeClr val="tx2"/>
                  </a:solidFill>
                  <a:latin typeface="Arial" panose="020B0604020202020204" pitchFamily="34" charset="0"/>
                  <a:cs typeface="Arial" panose="020B0604020202020204" pitchFamily="34" charset="0"/>
                </a:rPr>
                <a:t>semester </a:t>
              </a:r>
            </a:p>
          </p:txBody>
        </p:sp>
        <p:sp>
          <p:nvSpPr>
            <p:cNvPr id="11" name="Frihandsfigur: Form 10">
              <a:extLst>
                <a:ext uri="{FF2B5EF4-FFF2-40B4-BE49-F238E27FC236}">
                  <a16:creationId xmlns:a16="http://schemas.microsoft.com/office/drawing/2014/main" id="{D06AB5FF-BD4D-FBFF-F12C-A7B032DBD957}"/>
                </a:ext>
              </a:extLst>
            </p:cNvPr>
            <p:cNvSpPr/>
            <p:nvPr/>
          </p:nvSpPr>
          <p:spPr>
            <a:xfrm>
              <a:off x="7116295"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bg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latin typeface="Arial" panose="020B0604020202020204" pitchFamily="34" charset="0"/>
                  <a:cs typeface="Arial" panose="020B0604020202020204" pitchFamily="34" charset="0"/>
                </a:rPr>
                <a:t>Blir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tyst</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eller</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orolig</a:t>
              </a:r>
              <a:r>
                <a:rPr lang="en-US" sz="1200" b="1" kern="1200" dirty="0">
                  <a:latin typeface="Arial" panose="020B0604020202020204" pitchFamily="34" charset="0"/>
                  <a:cs typeface="Arial" panose="020B0604020202020204" pitchFamily="34" charset="0"/>
                </a:rPr>
                <a:t> vid </a:t>
              </a:r>
              <a:r>
                <a:rPr lang="en-US" sz="1200" b="1" kern="1200" dirty="0" err="1">
                  <a:latin typeface="Arial" panose="020B0604020202020204" pitchFamily="34" charset="0"/>
                  <a:cs typeface="Arial" panose="020B0604020202020204" pitchFamily="34" charset="0"/>
                </a:rPr>
                <a:t>samtal</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a:latin typeface="Arial" panose="020B0604020202020204" pitchFamily="34" charset="0"/>
                  <a:cs typeface="Arial" panose="020B0604020202020204" pitchFamily="34" charset="0"/>
                </a:rPr>
                <a:t>om </a:t>
              </a:r>
              <a:r>
                <a:rPr lang="en-US" sz="1200" b="1" kern="1200" dirty="0" err="1">
                  <a:latin typeface="Arial" panose="020B0604020202020204" pitchFamily="34" charset="0"/>
                  <a:cs typeface="Arial" panose="020B0604020202020204" pitchFamily="34" charset="0"/>
                </a:rPr>
                <a:t>våld</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och</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utsatthet</a:t>
              </a:r>
              <a:endParaRPr lang="en-US" sz="1200" b="1" kern="1200" dirty="0">
                <a:latin typeface="Arial" panose="020B0604020202020204" pitchFamily="34" charset="0"/>
                <a:cs typeface="Arial" panose="020B0604020202020204" pitchFamily="34" charset="0"/>
              </a:endParaRPr>
            </a:p>
          </p:txBody>
        </p:sp>
        <p:sp>
          <p:nvSpPr>
            <p:cNvPr id="12" name="Frihandsfigur: Form 11">
              <a:extLst>
                <a:ext uri="{FF2B5EF4-FFF2-40B4-BE49-F238E27FC236}">
                  <a16:creationId xmlns:a16="http://schemas.microsoft.com/office/drawing/2014/main" id="{BA02AB9C-D2F1-BDB3-B993-C0E84F66E5ED}"/>
                </a:ext>
              </a:extLst>
            </p:cNvPr>
            <p:cNvSpPr/>
            <p:nvPr/>
          </p:nvSpPr>
          <p:spPr>
            <a:xfrm>
              <a:off x="8670144" y="1678291"/>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latin typeface="Arial" panose="020B0604020202020204" pitchFamily="34" charset="0"/>
                  <a:cs typeface="Arial" panose="020B0604020202020204" pitchFamily="34" charset="0"/>
                </a:rPr>
                <a:t>Uttrycker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oro</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ångest</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och</a:t>
              </a:r>
              <a:r>
                <a:rPr lang="en-US" sz="1200" b="1" kern="1200" dirty="0">
                  <a:latin typeface="Arial" panose="020B0604020202020204" pitchFamily="34" charset="0"/>
                  <a:cs typeface="Arial" panose="020B0604020202020204" pitchFamily="34" charset="0"/>
                </a:rPr>
                <a:t> depression</a:t>
              </a:r>
            </a:p>
          </p:txBody>
        </p:sp>
        <p:sp>
          <p:nvSpPr>
            <p:cNvPr id="13" name="Frihandsfigur: Form 12">
              <a:extLst>
                <a:ext uri="{FF2B5EF4-FFF2-40B4-BE49-F238E27FC236}">
                  <a16:creationId xmlns:a16="http://schemas.microsoft.com/office/drawing/2014/main" id="{0CE979E8-3D03-FF7E-4110-D48015701D33}"/>
                </a:ext>
              </a:extLst>
            </p:cNvPr>
            <p:cNvSpPr/>
            <p:nvPr/>
          </p:nvSpPr>
          <p:spPr>
            <a:xfrm>
              <a:off x="906216"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Har </a:t>
              </a:r>
              <a:r>
                <a:rPr lang="en-US" sz="1200" b="1" kern="1200" dirty="0" err="1">
                  <a:latin typeface="Arial" panose="020B0604020202020204" pitchFamily="34" charset="0"/>
                  <a:cs typeface="Arial" panose="020B0604020202020204" pitchFamily="34" charset="0"/>
                </a:rPr>
                <a:t>svårt</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att</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koncentrera</a:t>
              </a:r>
              <a:r>
                <a:rPr lang="en-US" sz="1200" b="1" kern="1200" dirty="0">
                  <a:latin typeface="Arial" panose="020B0604020202020204" pitchFamily="34" charset="0"/>
                  <a:cs typeface="Arial" panose="020B0604020202020204" pitchFamily="34" charset="0"/>
                </a:rPr>
                <a:t> sig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i</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klassrummet</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eller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på</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jobbet</a:t>
              </a:r>
              <a:r>
                <a:rPr lang="en-US" sz="1200" b="1" kern="1200" dirty="0">
                  <a:latin typeface="Arial" panose="020B0604020202020204" pitchFamily="34" charset="0"/>
                  <a:cs typeface="Arial" panose="020B0604020202020204" pitchFamily="34" charset="0"/>
                </a:rPr>
                <a:t> </a:t>
              </a:r>
            </a:p>
          </p:txBody>
        </p:sp>
        <p:sp>
          <p:nvSpPr>
            <p:cNvPr id="14" name="Frihandsfigur: Form 13">
              <a:extLst>
                <a:ext uri="{FF2B5EF4-FFF2-40B4-BE49-F238E27FC236}">
                  <a16:creationId xmlns:a16="http://schemas.microsoft.com/office/drawing/2014/main" id="{CC7D3CAC-397C-CBFC-F899-946E8F455833}"/>
                </a:ext>
              </a:extLst>
            </p:cNvPr>
            <p:cNvSpPr/>
            <p:nvPr/>
          </p:nvSpPr>
          <p:spPr>
            <a:xfrm>
              <a:off x="2454749"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solidFill>
                    <a:schemeClr val="bg2"/>
                  </a:solidFill>
                  <a:latin typeface="Arial" panose="020B0604020202020204" pitchFamily="34" charset="0"/>
                  <a:cs typeface="Arial" panose="020B0604020202020204" pitchFamily="34" charset="0"/>
                </a:rPr>
                <a:t>Måste</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alltid</a:t>
              </a:r>
              <a:r>
                <a:rPr lang="en-US" sz="1200" b="1" kern="1200" dirty="0">
                  <a:solidFill>
                    <a:schemeClr val="bg2"/>
                  </a:solidFill>
                  <a:latin typeface="Arial" panose="020B0604020202020204" pitchFamily="34" charset="0"/>
                  <a:cs typeface="Arial" panose="020B0604020202020204" pitchFamily="34" charset="0"/>
                </a:rPr>
                <a:t> </a:t>
              </a:r>
              <a:br>
                <a:rPr lang="en-US" sz="1200" b="1" kern="1200" dirty="0">
                  <a:solidFill>
                    <a:schemeClr val="bg2"/>
                  </a:solidFill>
                  <a:latin typeface="Arial" panose="020B0604020202020204" pitchFamily="34" charset="0"/>
                  <a:cs typeface="Arial" panose="020B0604020202020204" pitchFamily="34" charset="0"/>
                </a:rPr>
              </a:br>
              <a:r>
                <a:rPr lang="en-US" sz="1200" b="1" kern="1200" dirty="0" err="1">
                  <a:solidFill>
                    <a:schemeClr val="bg2"/>
                  </a:solidFill>
                  <a:latin typeface="Arial" panose="020B0604020202020204" pitchFamily="34" charset="0"/>
                  <a:cs typeface="Arial" panose="020B0604020202020204" pitchFamily="34" charset="0"/>
                </a:rPr>
                <a:t>skynda</a:t>
              </a:r>
              <a:r>
                <a:rPr lang="en-US" sz="1200" b="1" kern="1200" dirty="0">
                  <a:solidFill>
                    <a:schemeClr val="bg2"/>
                  </a:solidFill>
                  <a:latin typeface="Arial" panose="020B0604020202020204" pitchFamily="34" charset="0"/>
                  <a:cs typeface="Arial" panose="020B0604020202020204" pitchFamily="34" charset="0"/>
                </a:rPr>
                <a:t> sig hem </a:t>
              </a:r>
              <a:br>
                <a:rPr lang="en-US" sz="1200" b="1" dirty="0">
                  <a:solidFill>
                    <a:schemeClr val="bg2"/>
                  </a:solidFill>
                  <a:latin typeface="Arial" panose="020B0604020202020204" pitchFamily="34" charset="0"/>
                  <a:cs typeface="Arial" panose="020B0604020202020204" pitchFamily="34" charset="0"/>
                </a:rPr>
              </a:br>
              <a:r>
                <a:rPr lang="en-US" sz="1200" b="1" kern="1200" dirty="0" err="1">
                  <a:solidFill>
                    <a:schemeClr val="bg2"/>
                  </a:solidFill>
                  <a:latin typeface="Arial" panose="020B0604020202020204" pitchFamily="34" charset="0"/>
                  <a:cs typeface="Arial" panose="020B0604020202020204" pitchFamily="34" charset="0"/>
                </a:rPr>
                <a:t>efter</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skolan</a:t>
              </a:r>
              <a:r>
                <a:rPr lang="en-US" sz="1200" b="1" kern="1200" dirty="0">
                  <a:solidFill>
                    <a:schemeClr val="bg2"/>
                  </a:solidFill>
                  <a:latin typeface="Arial" panose="020B0604020202020204" pitchFamily="34" charset="0"/>
                  <a:cs typeface="Arial" panose="020B0604020202020204" pitchFamily="34" charset="0"/>
                </a:rPr>
                <a:t> </a:t>
              </a:r>
              <a:br>
                <a:rPr lang="en-US" sz="1200" b="1" kern="1200" dirty="0">
                  <a:solidFill>
                    <a:schemeClr val="bg2"/>
                  </a:solidFill>
                  <a:latin typeface="Arial" panose="020B0604020202020204" pitchFamily="34" charset="0"/>
                  <a:cs typeface="Arial" panose="020B0604020202020204" pitchFamily="34" charset="0"/>
                </a:rPr>
              </a:br>
              <a:r>
                <a:rPr lang="en-US" sz="1200" b="1" kern="1200" dirty="0" err="1">
                  <a:solidFill>
                    <a:schemeClr val="bg2"/>
                  </a:solidFill>
                  <a:latin typeface="Arial" panose="020B0604020202020204" pitchFamily="34" charset="0"/>
                  <a:cs typeface="Arial" panose="020B0604020202020204" pitchFamily="34" charset="0"/>
                </a:rPr>
                <a:t>eller</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jobbet</a:t>
              </a:r>
              <a:r>
                <a:rPr lang="en-US" sz="1200" b="1" kern="1200" dirty="0">
                  <a:solidFill>
                    <a:schemeClr val="bg2"/>
                  </a:solidFill>
                  <a:latin typeface="Arial" panose="020B0604020202020204" pitchFamily="34" charset="0"/>
                  <a:cs typeface="Arial" panose="020B0604020202020204" pitchFamily="34" charset="0"/>
                </a:rPr>
                <a:t> </a:t>
              </a:r>
            </a:p>
          </p:txBody>
        </p:sp>
        <p:sp>
          <p:nvSpPr>
            <p:cNvPr id="15" name="Frihandsfigur: Form 14">
              <a:extLst>
                <a:ext uri="{FF2B5EF4-FFF2-40B4-BE49-F238E27FC236}">
                  <a16:creationId xmlns:a16="http://schemas.microsoft.com/office/drawing/2014/main" id="{C0AD0849-C687-0E68-7566-6BCEB07D5115}"/>
                </a:ext>
              </a:extLst>
            </p:cNvPr>
            <p:cNvSpPr/>
            <p:nvPr/>
          </p:nvSpPr>
          <p:spPr>
            <a:xfrm>
              <a:off x="4008598"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solidFill>
                    <a:schemeClr val="tx2"/>
                  </a:solidFill>
                  <a:latin typeface="Arial" panose="020B0604020202020204" pitchFamily="34" charset="0"/>
                  <a:cs typeface="Arial" panose="020B0604020202020204" pitchFamily="34" charset="0"/>
                </a:rPr>
                <a:t>Känner</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stor</a:t>
              </a:r>
              <a:r>
                <a:rPr lang="en-US" sz="1200" b="1" kern="1200" dirty="0">
                  <a:solidFill>
                    <a:schemeClr val="tx2"/>
                  </a:solidFill>
                  <a:latin typeface="Arial" panose="020B0604020202020204" pitchFamily="34" charset="0"/>
                  <a:cs typeface="Arial" panose="020B0604020202020204" pitchFamily="34" charset="0"/>
                </a:rPr>
                <a:t>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oro</a:t>
              </a:r>
              <a:r>
                <a:rPr lang="en-US" sz="1200" b="1" kern="1200" dirty="0">
                  <a:solidFill>
                    <a:schemeClr val="tx2"/>
                  </a:solidFill>
                  <a:latin typeface="Arial" panose="020B0604020202020204" pitchFamily="34" charset="0"/>
                  <a:cs typeface="Arial" panose="020B0604020202020204" pitchFamily="34" charset="0"/>
                </a:rPr>
                <a:t> om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skolpersonal</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kontaktar</a:t>
              </a:r>
              <a:br>
                <a:rPr lang="en-US" sz="1200" b="1"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familjen</a:t>
              </a:r>
              <a:r>
                <a:rPr lang="en-US" sz="1200" b="1" kern="1200" dirty="0">
                  <a:solidFill>
                    <a:schemeClr val="tx2"/>
                  </a:solidFill>
                  <a:latin typeface="Arial" panose="020B0604020202020204" pitchFamily="34" charset="0"/>
                  <a:cs typeface="Arial" panose="020B0604020202020204" pitchFamily="34" charset="0"/>
                </a:rPr>
                <a:t>  </a:t>
              </a:r>
            </a:p>
          </p:txBody>
        </p:sp>
        <p:sp>
          <p:nvSpPr>
            <p:cNvPr id="16" name="Frihandsfigur: Form 15">
              <a:extLst>
                <a:ext uri="{FF2B5EF4-FFF2-40B4-BE49-F238E27FC236}">
                  <a16:creationId xmlns:a16="http://schemas.microsoft.com/office/drawing/2014/main" id="{92B9AAF6-2B46-5251-DD1B-ED8B1992D4F1}"/>
                </a:ext>
              </a:extLst>
            </p:cNvPr>
            <p:cNvSpPr/>
            <p:nvPr/>
          </p:nvSpPr>
          <p:spPr>
            <a:xfrm>
              <a:off x="5557130"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bg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Har </a:t>
              </a:r>
              <a:r>
                <a:rPr lang="en-US" sz="1200" b="1" kern="1200" dirty="0" err="1">
                  <a:latin typeface="Arial" panose="020B0604020202020204" pitchFamily="34" charset="0"/>
                  <a:cs typeface="Arial" panose="020B0604020202020204" pitchFamily="34" charset="0"/>
                </a:rPr>
                <a:t>anhöriga</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som</a:t>
              </a:r>
              <a:r>
                <a:rPr lang="en-US" sz="1200" b="1" kern="1200" dirty="0">
                  <a:latin typeface="Arial" panose="020B0604020202020204" pitchFamily="34" charset="0"/>
                  <a:cs typeface="Arial" panose="020B0604020202020204" pitchFamily="34" charset="0"/>
                </a:rPr>
                <a:t> ringer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och</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kontrollerar</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a:latin typeface="Arial" panose="020B0604020202020204" pitchFamily="34" charset="0"/>
                  <a:cs typeface="Arial" panose="020B0604020202020204" pitchFamily="34" charset="0"/>
                </a:rPr>
                <a:t>var den </a:t>
              </a:r>
              <a:r>
                <a:rPr lang="en-US" sz="1200" b="1" kern="1200" dirty="0" err="1">
                  <a:latin typeface="Arial" panose="020B0604020202020204" pitchFamily="34" charset="0"/>
                  <a:cs typeface="Arial" panose="020B0604020202020204" pitchFamily="34" charset="0"/>
                </a:rPr>
                <a:t>unga</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befinner</a:t>
              </a:r>
              <a:r>
                <a:rPr lang="en-US" sz="1200" b="1" kern="1200" dirty="0">
                  <a:latin typeface="Arial" panose="020B0604020202020204" pitchFamily="34" charset="0"/>
                  <a:cs typeface="Arial" panose="020B0604020202020204" pitchFamily="34" charset="0"/>
                </a:rPr>
                <a:t> sig</a:t>
              </a:r>
            </a:p>
          </p:txBody>
        </p:sp>
        <p:sp>
          <p:nvSpPr>
            <p:cNvPr id="17" name="Frihandsfigur: Form 16">
              <a:extLst>
                <a:ext uri="{FF2B5EF4-FFF2-40B4-BE49-F238E27FC236}">
                  <a16:creationId xmlns:a16="http://schemas.microsoft.com/office/drawing/2014/main" id="{9E416876-D462-4087-6036-DBED00F7DCB5}"/>
                </a:ext>
              </a:extLst>
            </p:cNvPr>
            <p:cNvSpPr/>
            <p:nvPr/>
          </p:nvSpPr>
          <p:spPr>
            <a:xfrm>
              <a:off x="7116295"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latin typeface="Arial" panose="020B0604020202020204" pitchFamily="34" charset="0"/>
                  <a:cs typeface="Arial" panose="020B0604020202020204" pitchFamily="34" charset="0"/>
                </a:rPr>
                <a:t>Får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inte</a:t>
              </a:r>
              <a:r>
                <a:rPr lang="en-US" sz="1200" b="1" kern="1200" dirty="0">
                  <a:latin typeface="Arial" panose="020B0604020202020204" pitchFamily="34" charset="0"/>
                  <a:cs typeface="Arial" panose="020B0604020202020204" pitchFamily="34" charset="0"/>
                </a:rPr>
                <a:t> ha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vänner</a:t>
              </a:r>
              <a:r>
                <a:rPr lang="en-US" sz="1200" b="1" kern="1200" dirty="0">
                  <a:latin typeface="Arial" panose="020B0604020202020204" pitchFamily="34" charset="0"/>
                  <a:cs typeface="Arial" panose="020B0604020202020204" pitchFamily="34" charset="0"/>
                </a:rPr>
                <a:t> av </a:t>
              </a:r>
              <a:r>
                <a:rPr lang="en-US" sz="1200" b="1" kern="1200" dirty="0" err="1">
                  <a:latin typeface="Arial" panose="020B0604020202020204" pitchFamily="34" charset="0"/>
                  <a:cs typeface="Arial" panose="020B0604020202020204" pitchFamily="34" charset="0"/>
                </a:rPr>
                <a:t>annat</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kön</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eller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välja</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egna</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vänner</a:t>
              </a:r>
              <a:endParaRPr lang="en-US" sz="1200" b="1" kern="1200" dirty="0">
                <a:latin typeface="Arial" panose="020B0604020202020204" pitchFamily="34" charset="0"/>
                <a:cs typeface="Arial" panose="020B0604020202020204" pitchFamily="34" charset="0"/>
              </a:endParaRPr>
            </a:p>
          </p:txBody>
        </p:sp>
        <p:sp>
          <p:nvSpPr>
            <p:cNvPr id="18" name="Frihandsfigur: Form 17">
              <a:extLst>
                <a:ext uri="{FF2B5EF4-FFF2-40B4-BE49-F238E27FC236}">
                  <a16:creationId xmlns:a16="http://schemas.microsoft.com/office/drawing/2014/main" id="{5237313F-502D-12D3-3BF6-06D41D6161C5}"/>
                </a:ext>
              </a:extLst>
            </p:cNvPr>
            <p:cNvSpPr/>
            <p:nvPr/>
          </p:nvSpPr>
          <p:spPr>
            <a:xfrm>
              <a:off x="8670144" y="3214833"/>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latin typeface="Arial" panose="020B0604020202020204" pitchFamily="34" charset="0"/>
                  <a:cs typeface="Arial" panose="020B0604020202020204" pitchFamily="34" charset="0"/>
                </a:rPr>
                <a:t>Får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inte</a:t>
              </a:r>
              <a:r>
                <a:rPr lang="en-US" sz="1200" b="1" kern="1200" dirty="0">
                  <a:latin typeface="Arial" panose="020B0604020202020204" pitchFamily="34" charset="0"/>
                  <a:cs typeface="Arial" panose="020B0604020202020204" pitchFamily="34" charset="0"/>
                </a:rPr>
                <a:t> ha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en</a:t>
              </a:r>
              <a:r>
                <a:rPr lang="en-US" sz="1200" b="1" kern="1200" dirty="0">
                  <a:latin typeface="Arial" panose="020B0604020202020204" pitchFamily="34" charset="0"/>
                  <a:cs typeface="Arial" panose="020B0604020202020204" pitchFamily="34" charset="0"/>
                </a:rPr>
                <a:t> partner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eller</a:t>
              </a:r>
              <a:r>
                <a:rPr lang="en-US" sz="1200" b="1" kern="1200" dirty="0">
                  <a:latin typeface="Arial" panose="020B0604020202020204" pitchFamily="34" charset="0"/>
                  <a:cs typeface="Arial" panose="020B0604020202020204" pitchFamily="34" charset="0"/>
                </a:rPr>
                <a:t> sex </a:t>
              </a:r>
              <a:r>
                <a:rPr lang="en-US" sz="1200" b="1" kern="1200" dirty="0" err="1">
                  <a:latin typeface="Arial" panose="020B0604020202020204" pitchFamily="34" charset="0"/>
                  <a:cs typeface="Arial" panose="020B0604020202020204" pitchFamily="34" charset="0"/>
                </a:rPr>
                <a:t>före</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äktenskapet</a:t>
              </a:r>
              <a:r>
                <a:rPr lang="en-US" sz="1200" b="1" kern="1200" dirty="0">
                  <a:latin typeface="Arial" panose="020B0604020202020204" pitchFamily="34" charset="0"/>
                  <a:cs typeface="Arial" panose="020B0604020202020204" pitchFamily="34" charset="0"/>
                </a:rPr>
                <a:t> </a:t>
              </a:r>
            </a:p>
          </p:txBody>
        </p:sp>
        <p:sp>
          <p:nvSpPr>
            <p:cNvPr id="19" name="Frihandsfigur: Form 18">
              <a:extLst>
                <a:ext uri="{FF2B5EF4-FFF2-40B4-BE49-F238E27FC236}">
                  <a16:creationId xmlns:a16="http://schemas.microsoft.com/office/drawing/2014/main" id="{F83267A4-9152-C506-1C21-F87AB011436F}"/>
                </a:ext>
              </a:extLst>
            </p:cNvPr>
            <p:cNvSpPr/>
            <p:nvPr/>
          </p:nvSpPr>
          <p:spPr>
            <a:xfrm>
              <a:off x="905042"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solidFill>
                    <a:schemeClr val="bg2"/>
                  </a:solidFill>
                  <a:latin typeface="Arial" panose="020B0604020202020204" pitchFamily="34" charset="0"/>
                  <a:cs typeface="Arial" panose="020B0604020202020204" pitchFamily="34" charset="0"/>
                </a:rPr>
                <a:t>Måste</a:t>
              </a:r>
              <a:r>
                <a:rPr lang="en-US" sz="1200" b="1" kern="1200" dirty="0">
                  <a:solidFill>
                    <a:schemeClr val="bg2"/>
                  </a:solidFill>
                  <a:latin typeface="Arial" panose="020B0604020202020204" pitchFamily="34" charset="0"/>
                  <a:cs typeface="Arial" panose="020B0604020202020204" pitchFamily="34" charset="0"/>
                </a:rPr>
                <a:t> ha </a:t>
              </a:r>
              <a:br>
                <a:rPr lang="en-US" sz="1200" b="1" kern="1200" dirty="0">
                  <a:solidFill>
                    <a:schemeClr val="bg2"/>
                  </a:solidFill>
                  <a:latin typeface="Arial" panose="020B0604020202020204" pitchFamily="34" charset="0"/>
                  <a:cs typeface="Arial" panose="020B0604020202020204" pitchFamily="34" charset="0"/>
                </a:rPr>
              </a:br>
              <a:r>
                <a:rPr lang="en-US" sz="1200" b="1" kern="1200" dirty="0" err="1">
                  <a:solidFill>
                    <a:schemeClr val="bg2"/>
                  </a:solidFill>
                  <a:latin typeface="Arial" panose="020B0604020202020204" pitchFamily="34" charset="0"/>
                  <a:cs typeface="Arial" panose="020B0604020202020204" pitchFamily="34" charset="0"/>
                </a:rPr>
                <a:t>familjens</a:t>
              </a:r>
              <a:r>
                <a:rPr lang="en-US" sz="1200" b="1" kern="1200" dirty="0">
                  <a:solidFill>
                    <a:schemeClr val="bg2"/>
                  </a:solidFill>
                  <a:latin typeface="Arial" panose="020B0604020202020204" pitchFamily="34" charset="0"/>
                  <a:cs typeface="Arial" panose="020B0604020202020204" pitchFamily="34" charset="0"/>
                </a:rPr>
                <a:t> </a:t>
              </a:r>
              <a:r>
                <a:rPr lang="en-US" sz="1200" b="1" kern="1200" dirty="0" err="1">
                  <a:solidFill>
                    <a:schemeClr val="bg2"/>
                  </a:solidFill>
                  <a:latin typeface="Arial" panose="020B0604020202020204" pitchFamily="34" charset="0"/>
                  <a:cs typeface="Arial" panose="020B0604020202020204" pitchFamily="34" charset="0"/>
                </a:rPr>
                <a:t>godkännande</a:t>
              </a:r>
              <a:r>
                <a:rPr lang="en-US" sz="1200" b="1" kern="1200" dirty="0">
                  <a:solidFill>
                    <a:schemeClr val="bg2"/>
                  </a:solidFill>
                  <a:latin typeface="Arial" panose="020B0604020202020204" pitchFamily="34" charset="0"/>
                  <a:cs typeface="Arial" panose="020B0604020202020204" pitchFamily="34" charset="0"/>
                </a:rPr>
                <a:t> </a:t>
              </a:r>
              <a:br>
                <a:rPr lang="en-US" sz="1200" b="1" kern="1200" dirty="0">
                  <a:solidFill>
                    <a:schemeClr val="bg2"/>
                  </a:solidFill>
                  <a:latin typeface="Arial" panose="020B0604020202020204" pitchFamily="34" charset="0"/>
                  <a:cs typeface="Arial" panose="020B0604020202020204" pitchFamily="34" charset="0"/>
                </a:rPr>
              </a:br>
              <a:r>
                <a:rPr lang="en-US" sz="1200" b="1" kern="1200" dirty="0">
                  <a:solidFill>
                    <a:schemeClr val="bg2"/>
                  </a:solidFill>
                  <a:latin typeface="Arial" panose="020B0604020202020204" pitchFamily="34" charset="0"/>
                  <a:cs typeface="Arial" panose="020B0604020202020204" pitchFamily="34" charset="0"/>
                </a:rPr>
                <a:t>av partner </a:t>
              </a:r>
            </a:p>
          </p:txBody>
        </p:sp>
        <p:sp>
          <p:nvSpPr>
            <p:cNvPr id="20" name="Frihandsfigur: Form 19">
              <a:extLst>
                <a:ext uri="{FF2B5EF4-FFF2-40B4-BE49-F238E27FC236}">
                  <a16:creationId xmlns:a16="http://schemas.microsoft.com/office/drawing/2014/main" id="{575AE9B0-AADC-07E9-0BEC-478E4E3C6FE8}"/>
                </a:ext>
              </a:extLst>
            </p:cNvPr>
            <p:cNvSpPr/>
            <p:nvPr/>
          </p:nvSpPr>
          <p:spPr>
            <a:xfrm>
              <a:off x="24579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solidFill>
                    <a:schemeClr val="tx2"/>
                  </a:solidFill>
                  <a:latin typeface="Arial" panose="020B0604020202020204" pitchFamily="34" charset="0"/>
                  <a:cs typeface="Arial" panose="020B0604020202020204" pitchFamily="34" charset="0"/>
                </a:rPr>
                <a:t>Får</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inte</a:t>
              </a:r>
              <a:r>
                <a:rPr lang="en-US" sz="1200" b="1" kern="1200" dirty="0">
                  <a:solidFill>
                    <a:schemeClr val="tx2"/>
                  </a:solidFill>
                  <a:latin typeface="Arial" panose="020B0604020202020204" pitchFamily="34" charset="0"/>
                  <a:cs typeface="Arial" panose="020B0604020202020204" pitchFamily="34" charset="0"/>
                </a:rPr>
                <a:t> delta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på</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aktiviteter</a:t>
              </a:r>
              <a:r>
                <a:rPr lang="en-US" sz="1200" b="1" kern="1200" dirty="0">
                  <a:solidFill>
                    <a:schemeClr val="tx2"/>
                  </a:solidFill>
                  <a:latin typeface="Arial" panose="020B0604020202020204" pitchFamily="34" charset="0"/>
                  <a:cs typeface="Arial" panose="020B0604020202020204" pitchFamily="34" charset="0"/>
                </a:rPr>
                <a:t>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efter</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skolan</a:t>
              </a:r>
              <a:r>
                <a:rPr lang="en-US" sz="1200" b="1" kern="1200" dirty="0">
                  <a:solidFill>
                    <a:schemeClr val="tx2"/>
                  </a:solidFill>
                  <a:latin typeface="Arial" panose="020B0604020202020204" pitchFamily="34" charset="0"/>
                  <a:cs typeface="Arial" panose="020B0604020202020204" pitchFamily="34" charset="0"/>
                </a:rPr>
                <a:t> </a:t>
              </a:r>
              <a:br>
                <a:rPr lang="en-US" sz="1200" b="1" kern="1200" dirty="0">
                  <a:solidFill>
                    <a:schemeClr val="tx2"/>
                  </a:solidFill>
                  <a:latin typeface="Arial" panose="020B0604020202020204" pitchFamily="34" charset="0"/>
                  <a:cs typeface="Arial" panose="020B0604020202020204" pitchFamily="34" charset="0"/>
                </a:rPr>
              </a:br>
              <a:r>
                <a:rPr lang="en-US" sz="1200" b="1" kern="1200" dirty="0" err="1">
                  <a:solidFill>
                    <a:schemeClr val="tx2"/>
                  </a:solidFill>
                  <a:latin typeface="Arial" panose="020B0604020202020204" pitchFamily="34" charset="0"/>
                  <a:cs typeface="Arial" panose="020B0604020202020204" pitchFamily="34" charset="0"/>
                </a:rPr>
                <a:t>eller</a:t>
              </a:r>
              <a:r>
                <a:rPr lang="en-US" sz="1200" b="1" kern="1200" dirty="0">
                  <a:solidFill>
                    <a:schemeClr val="tx2"/>
                  </a:solidFill>
                  <a:latin typeface="Arial" panose="020B0604020202020204" pitchFamily="34" charset="0"/>
                  <a:cs typeface="Arial" panose="020B0604020202020204" pitchFamily="34" charset="0"/>
                </a:rPr>
                <a:t> </a:t>
              </a:r>
              <a:r>
                <a:rPr lang="en-US" sz="1200" b="1" kern="1200" dirty="0" err="1">
                  <a:solidFill>
                    <a:schemeClr val="tx2"/>
                  </a:solidFill>
                  <a:latin typeface="Arial" panose="020B0604020202020204" pitchFamily="34" charset="0"/>
                  <a:cs typeface="Arial" panose="020B0604020202020204" pitchFamily="34" charset="0"/>
                </a:rPr>
                <a:t>jobbet</a:t>
              </a:r>
              <a:r>
                <a:rPr lang="en-US" sz="1200" b="1" kern="1200" dirty="0">
                  <a:solidFill>
                    <a:schemeClr val="tx2"/>
                  </a:solidFill>
                  <a:latin typeface="Arial" panose="020B0604020202020204" pitchFamily="34" charset="0"/>
                  <a:cs typeface="Arial" panose="020B0604020202020204" pitchFamily="34" charset="0"/>
                </a:rPr>
                <a:t> </a:t>
              </a:r>
            </a:p>
          </p:txBody>
        </p:sp>
        <p:sp>
          <p:nvSpPr>
            <p:cNvPr id="21" name="Frihandsfigur: Form 20">
              <a:extLst>
                <a:ext uri="{FF2B5EF4-FFF2-40B4-BE49-F238E27FC236}">
                  <a16:creationId xmlns:a16="http://schemas.microsoft.com/office/drawing/2014/main" id="{AD71DF8A-1793-1BD0-3A1B-23313CF6D2BC}"/>
                </a:ext>
              </a:extLst>
            </p:cNvPr>
            <p:cNvSpPr/>
            <p:nvPr/>
          </p:nvSpPr>
          <p:spPr>
            <a:xfrm>
              <a:off x="40095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bg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err="1">
                  <a:latin typeface="Arial" panose="020B0604020202020204" pitchFamily="34" charset="0"/>
                  <a:cs typeface="Arial" panose="020B0604020202020204" pitchFamily="34" charset="0"/>
                </a:rPr>
                <a:t>Får</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inte</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vara</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a:latin typeface="Arial" panose="020B0604020202020204" pitchFamily="34" charset="0"/>
                  <a:cs typeface="Arial" panose="020B0604020202020204" pitchFamily="34" charset="0"/>
                </a:rPr>
                <a:t>med </a:t>
              </a:r>
              <a:r>
                <a:rPr lang="en-US" sz="1200" b="1" kern="1200" dirty="0" err="1">
                  <a:latin typeface="Arial" panose="020B0604020202020204" pitchFamily="34" charset="0"/>
                  <a:cs typeface="Arial" panose="020B0604020202020204" pitchFamily="34" charset="0"/>
                </a:rPr>
                <a:t>på</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alla</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lektioner</a:t>
              </a:r>
              <a:r>
                <a:rPr lang="en-US" sz="1200" b="1" kern="1200" dirty="0">
                  <a:latin typeface="Arial" panose="020B0604020202020204" pitchFamily="34" charset="0"/>
                  <a:cs typeface="Arial" panose="020B0604020202020204" pitchFamily="34" charset="0"/>
                </a:rPr>
                <a:t>, till </a:t>
              </a:r>
              <a:r>
                <a:rPr lang="en-US" sz="1200" b="1" kern="1200" dirty="0" err="1">
                  <a:latin typeface="Arial" panose="020B0604020202020204" pitchFamily="34" charset="0"/>
                  <a:cs typeface="Arial" panose="020B0604020202020204" pitchFamily="34" charset="0"/>
                </a:rPr>
                <a:t>exempel</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simundervisning</a:t>
              </a:r>
              <a:r>
                <a:rPr lang="en-US" sz="1200" b="1" kern="1200" dirty="0">
                  <a:latin typeface="Arial" panose="020B0604020202020204" pitchFamily="34" charset="0"/>
                  <a:cs typeface="Arial" panose="020B0604020202020204" pitchFamily="34" charset="0"/>
                </a:rPr>
                <a:t> </a:t>
              </a:r>
            </a:p>
          </p:txBody>
        </p:sp>
        <p:sp>
          <p:nvSpPr>
            <p:cNvPr id="22" name="Frihandsfigur: Form 21">
              <a:extLst>
                <a:ext uri="{FF2B5EF4-FFF2-40B4-BE49-F238E27FC236}">
                  <a16:creationId xmlns:a16="http://schemas.microsoft.com/office/drawing/2014/main" id="{91E3F9D7-4489-C3A7-B73C-139C334EAA8B}"/>
                </a:ext>
              </a:extLst>
            </p:cNvPr>
            <p:cNvSpPr/>
            <p:nvPr/>
          </p:nvSpPr>
          <p:spPr>
            <a:xfrm>
              <a:off x="55575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Har </a:t>
              </a:r>
              <a:r>
                <a:rPr lang="en-US" sz="1200" b="1" kern="1200" dirty="0" err="1">
                  <a:latin typeface="Arial" panose="020B0604020202020204" pitchFamily="34" charset="0"/>
                  <a:cs typeface="Arial" panose="020B0604020202020204" pitchFamily="34" charset="0"/>
                </a:rPr>
                <a:t>inte</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kontroll</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över</a:t>
              </a:r>
              <a:r>
                <a:rPr lang="en-US" sz="1200" b="1" kern="1200" dirty="0">
                  <a:latin typeface="Arial" panose="020B0604020202020204" pitchFamily="34" charset="0"/>
                  <a:cs typeface="Arial" panose="020B0604020202020204" pitchFamily="34" charset="0"/>
                </a:rPr>
                <a:t> sin </a:t>
              </a:r>
              <a:r>
                <a:rPr lang="en-US" sz="1200" b="1" kern="1200" dirty="0" err="1">
                  <a:latin typeface="Arial" panose="020B0604020202020204" pitchFamily="34" charset="0"/>
                  <a:cs typeface="Arial" panose="020B0604020202020204" pitchFamily="34" charset="0"/>
                </a:rPr>
                <a:t>egen</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ekonomi</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även</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a:latin typeface="Arial" panose="020B0604020202020204" pitchFamily="34" charset="0"/>
                  <a:cs typeface="Arial" panose="020B0604020202020204" pitchFamily="34" charset="0"/>
                </a:rPr>
                <a:t>om hen </a:t>
              </a:r>
              <a:r>
                <a:rPr lang="en-US" sz="1200" b="1" kern="1200" dirty="0" err="1">
                  <a:latin typeface="Arial" panose="020B0604020202020204" pitchFamily="34" charset="0"/>
                  <a:cs typeface="Arial" panose="020B0604020202020204" pitchFamily="34" charset="0"/>
                </a:rPr>
                <a:t>har</a:t>
              </a:r>
              <a:r>
                <a:rPr lang="en-US" sz="1200" b="1" kern="1200" dirty="0">
                  <a:latin typeface="Arial" panose="020B0604020202020204" pitchFamily="34" charset="0"/>
                  <a:cs typeface="Arial" panose="020B0604020202020204" pitchFamily="34" charset="0"/>
                </a:rPr>
                <a:t> </a:t>
              </a:r>
              <a:br>
                <a:rPr lang="en-US" sz="1200" b="1" kern="1200" dirty="0">
                  <a:latin typeface="Arial" panose="020B0604020202020204" pitchFamily="34" charset="0"/>
                  <a:cs typeface="Arial" panose="020B0604020202020204" pitchFamily="34" charset="0"/>
                </a:rPr>
              </a:br>
              <a:r>
                <a:rPr lang="en-US" sz="1200" b="1" kern="1200" dirty="0" err="1">
                  <a:latin typeface="Arial" panose="020B0604020202020204" pitchFamily="34" charset="0"/>
                  <a:cs typeface="Arial" panose="020B0604020202020204" pitchFamily="34" charset="0"/>
                </a:rPr>
                <a:t>egen</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inkomst</a:t>
              </a:r>
              <a:endParaRPr lang="en-US" sz="1200" b="1" kern="1200" dirty="0">
                <a:latin typeface="Arial" panose="020B0604020202020204" pitchFamily="34" charset="0"/>
                <a:cs typeface="Arial" panose="020B0604020202020204" pitchFamily="34" charset="0"/>
              </a:endParaRPr>
            </a:p>
          </p:txBody>
        </p:sp>
        <p:sp>
          <p:nvSpPr>
            <p:cNvPr id="23" name="Frihandsfigur: Form 22">
              <a:extLst>
                <a:ext uri="{FF2B5EF4-FFF2-40B4-BE49-F238E27FC236}">
                  <a16:creationId xmlns:a16="http://schemas.microsoft.com/office/drawing/2014/main" id="{3DC2BE98-811B-2C15-85C8-AF64A9267686}"/>
                </a:ext>
              </a:extLst>
            </p:cNvPr>
            <p:cNvSpPr/>
            <p:nvPr/>
          </p:nvSpPr>
          <p:spPr>
            <a:xfrm>
              <a:off x="7116307" y="4757652"/>
              <a:ext cx="1480251" cy="1479600"/>
            </a:xfrm>
            <a:custGeom>
              <a:avLst/>
              <a:gdLst>
                <a:gd name="connsiteX0" fmla="*/ 0 w 1569491"/>
                <a:gd name="connsiteY0" fmla="*/ 0 h 941694"/>
                <a:gd name="connsiteX1" fmla="*/ 1569491 w 1569491"/>
                <a:gd name="connsiteY1" fmla="*/ 0 h 941694"/>
                <a:gd name="connsiteX2" fmla="*/ 1569491 w 1569491"/>
                <a:gd name="connsiteY2" fmla="*/ 941694 h 941694"/>
                <a:gd name="connsiteX3" fmla="*/ 0 w 1569491"/>
                <a:gd name="connsiteY3" fmla="*/ 941694 h 941694"/>
                <a:gd name="connsiteX4" fmla="*/ 0 w 1569491"/>
                <a:gd name="connsiteY4" fmla="*/ 0 h 94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1" h="941694">
                  <a:moveTo>
                    <a:pt x="0" y="0"/>
                  </a:moveTo>
                  <a:lnTo>
                    <a:pt x="1569491" y="0"/>
                  </a:lnTo>
                  <a:lnTo>
                    <a:pt x="1569491" y="941694"/>
                  </a:lnTo>
                  <a:lnTo>
                    <a:pt x="0" y="941694"/>
                  </a:lnTo>
                  <a:lnTo>
                    <a:pt x="0" y="0"/>
                  </a:lnTo>
                  <a:close/>
                </a:path>
              </a:pathLst>
            </a:cu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200" b="1" kern="1200" dirty="0">
                  <a:latin typeface="Arial" panose="020B0604020202020204" pitchFamily="34" charset="0"/>
                  <a:cs typeface="Arial" panose="020B0604020202020204" pitchFamily="34" charset="0"/>
                </a:rPr>
                <a:t>Måste </a:t>
              </a:r>
              <a:br>
                <a:rPr lang="sv-SE" sz="1200" b="1" kern="1200" dirty="0">
                  <a:latin typeface="Arial" panose="020B0604020202020204" pitchFamily="34" charset="0"/>
                  <a:cs typeface="Arial" panose="020B0604020202020204" pitchFamily="34" charset="0"/>
                </a:rPr>
              </a:br>
              <a:r>
                <a:rPr lang="sv-SE" sz="1200" b="1" kern="1200" dirty="0">
                  <a:latin typeface="Arial" panose="020B0604020202020204" pitchFamily="34" charset="0"/>
                  <a:cs typeface="Arial" panose="020B0604020202020204" pitchFamily="34" charset="0"/>
                </a:rPr>
                <a:t>kontrollera och bevaka systrar </a:t>
              </a:r>
              <a:br>
                <a:rPr lang="sv-SE" sz="1200" b="1" kern="1200" dirty="0">
                  <a:latin typeface="Arial" panose="020B0604020202020204" pitchFamily="34" charset="0"/>
                  <a:cs typeface="Arial" panose="020B0604020202020204" pitchFamily="34" charset="0"/>
                </a:rPr>
              </a:br>
              <a:r>
                <a:rPr lang="sv-SE" sz="1200" b="1" kern="1200" dirty="0">
                  <a:latin typeface="Arial" panose="020B0604020202020204" pitchFamily="34" charset="0"/>
                  <a:cs typeface="Arial" panose="020B0604020202020204" pitchFamily="34" charset="0"/>
                </a:rPr>
                <a:t>och kvinnliga släktingar</a:t>
              </a:r>
              <a:endParaRPr lang="en-US" sz="1200" b="1" kern="1200" dirty="0">
                <a:latin typeface="Arial" panose="020B0604020202020204" pitchFamily="34" charset="0"/>
                <a:cs typeface="Arial" panose="020B0604020202020204" pitchFamily="34" charset="0"/>
              </a:endParaRPr>
            </a:p>
          </p:txBody>
        </p:sp>
      </p:grpSp>
      <p:grpSp>
        <p:nvGrpSpPr>
          <p:cNvPr id="4" name="Grupp 3">
            <a:extLst>
              <a:ext uri="{FF2B5EF4-FFF2-40B4-BE49-F238E27FC236}">
                <a16:creationId xmlns:a16="http://schemas.microsoft.com/office/drawing/2014/main" id="{DBAFBA0E-4E3F-73FF-5BA3-4C59BE226DF9}"/>
              </a:ext>
            </a:extLst>
          </p:cNvPr>
          <p:cNvGrpSpPr/>
          <p:nvPr/>
        </p:nvGrpSpPr>
        <p:grpSpPr>
          <a:xfrm>
            <a:off x="9334268" y="4863880"/>
            <a:ext cx="1599115" cy="1603995"/>
            <a:chOff x="10004550" y="5506831"/>
            <a:chExt cx="1093807" cy="1110752"/>
          </a:xfrm>
        </p:grpSpPr>
        <p:sp>
          <p:nvSpPr>
            <p:cNvPr id="24" name="Rektangel 23">
              <a:extLst>
                <a:ext uri="{FF2B5EF4-FFF2-40B4-BE49-F238E27FC236}">
                  <a16:creationId xmlns:a16="http://schemas.microsoft.com/office/drawing/2014/main" id="{D88F081F-4604-1DDB-BCFB-F27FFD577EF8}"/>
                </a:ext>
              </a:extLst>
            </p:cNvPr>
            <p:cNvSpPr/>
            <p:nvPr userDrawn="1"/>
          </p:nvSpPr>
          <p:spPr>
            <a:xfrm>
              <a:off x="100045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3CCE2463-8498-7CB1-D00A-6CCDA32B0A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8460" y="5754581"/>
              <a:ext cx="872413" cy="750898"/>
            </a:xfrm>
            <a:prstGeom prst="rect">
              <a:avLst/>
            </a:prstGeom>
          </p:spPr>
        </p:pic>
      </p:grpSp>
    </p:spTree>
    <p:extLst>
      <p:ext uri="{BB962C8B-B14F-4D97-AF65-F5344CB8AC3E}">
        <p14:creationId xmlns:p14="http://schemas.microsoft.com/office/powerpoint/2010/main" val="57645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10;&#10;Automatiskt genererad beskrivning">
            <a:extLst>
              <a:ext uri="{FF2B5EF4-FFF2-40B4-BE49-F238E27FC236}">
                <a16:creationId xmlns:a16="http://schemas.microsoft.com/office/drawing/2014/main" id="{FD8982CF-B279-8440-E09B-06557635EA9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pPr>
              <a:lnSpc>
                <a:spcPts val="6500"/>
              </a:lnSpc>
            </a:pPr>
            <a:r>
              <a:rPr lang="sv-SE" dirty="0"/>
              <a:t>Din roll i det våldsförebyggande arbetet mot hedersrelaterat våld och förtyck </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dirty="0"/>
              <a:t>Del 2</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162278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8" y="2609906"/>
            <a:ext cx="8420322" cy="1885894"/>
          </a:xfrm>
        </p:spPr>
        <p:txBody>
          <a:bodyPr/>
          <a:lstStyle/>
          <a:p>
            <a:pPr>
              <a:lnSpc>
                <a:spcPct val="110000"/>
              </a:lnSpc>
            </a:pPr>
            <a:r>
              <a:rPr lang="sv-SE" dirty="0"/>
              <a:t>Att arbeta med barn innebär att arbeta med barns rättigheter! </a:t>
            </a:r>
          </a:p>
          <a:p>
            <a:pPr>
              <a:lnSpc>
                <a:spcPct val="110000"/>
              </a:lnSpc>
            </a:pPr>
            <a:r>
              <a:rPr lang="sv-SE" dirty="0"/>
              <a:t>Barn och unga har rätt till en uppväxt fri från våld och en meningsfull och utvecklande fritid enligt barnkonventionen (artikel 19, artikel 31).</a:t>
            </a:r>
          </a:p>
          <a:p>
            <a:pPr>
              <a:lnSpc>
                <a:spcPct val="110000"/>
              </a:lnSpc>
            </a:pPr>
            <a:r>
              <a:rPr lang="sv-SE" dirty="0"/>
              <a:t>Sveriges ungdomspolitiska mål är att alla unga ska ha goda levnadsvillkor, makt att forma sina liv och inflytande över samhällsutvecklingen. </a:t>
            </a:r>
          </a:p>
        </p:txBody>
      </p:sp>
      <p:sp>
        <p:nvSpPr>
          <p:cNvPr id="4" name="Rubrik 1">
            <a:extLst>
              <a:ext uri="{FF2B5EF4-FFF2-40B4-BE49-F238E27FC236}">
                <a16:creationId xmlns:a16="http://schemas.microsoft.com/office/drawing/2014/main" id="{ECED76B0-7B4A-48C6-3735-CBD62E464879}"/>
              </a:ext>
            </a:extLst>
          </p:cNvPr>
          <p:cNvSpPr txBox="1">
            <a:spLocks/>
          </p:cNvSpPr>
          <p:nvPr/>
        </p:nvSpPr>
        <p:spPr>
          <a:xfrm>
            <a:off x="710978" y="1176751"/>
            <a:ext cx="9423621"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nSpc>
                <a:spcPct val="110000"/>
              </a:lnSpc>
            </a:pPr>
            <a:r>
              <a:rPr lang="sv-SE" sz="3600" dirty="0">
                <a:solidFill>
                  <a:schemeClr val="bg2"/>
                </a:solidFill>
                <a:latin typeface="Arial" panose="020B0604020202020204" pitchFamily="34" charset="0"/>
                <a:cs typeface="Arial" panose="020B0604020202020204" pitchFamily="34" charset="0"/>
              </a:rPr>
              <a:t>Barn och unga har rätt till </a:t>
            </a:r>
            <a:br>
              <a:rPr lang="sv-SE" sz="3600" dirty="0">
                <a:solidFill>
                  <a:schemeClr val="bg2"/>
                </a:solidFill>
                <a:latin typeface="Arial" panose="020B0604020202020204" pitchFamily="34" charset="0"/>
                <a:cs typeface="Arial" panose="020B0604020202020204" pitchFamily="34" charset="0"/>
              </a:rPr>
            </a:br>
            <a:r>
              <a:rPr lang="sv-SE" sz="3600" dirty="0">
                <a:solidFill>
                  <a:schemeClr val="bg2"/>
                </a:solidFill>
                <a:latin typeface="Arial" panose="020B0604020202020204" pitchFamily="34" charset="0"/>
                <a:cs typeface="Arial" panose="020B0604020202020204" pitchFamily="34" charset="0"/>
              </a:rPr>
              <a:t>en uppväxt fri från våld</a:t>
            </a:r>
          </a:p>
        </p:txBody>
      </p:sp>
    </p:spTree>
    <p:extLst>
      <p:ext uri="{BB962C8B-B14F-4D97-AF65-F5344CB8AC3E}">
        <p14:creationId xmlns:p14="http://schemas.microsoft.com/office/powerpoint/2010/main" val="17148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672879" y="1362041"/>
            <a:ext cx="6441188" cy="2447959"/>
          </a:xfrm>
        </p:spPr>
        <p:txBody>
          <a:bodyPr/>
          <a:lstStyle/>
          <a:p>
            <a:pPr>
              <a:lnSpc>
                <a:spcPct val="110000"/>
              </a:lnSpc>
            </a:pPr>
            <a:r>
              <a:rPr lang="sv-SE" dirty="0"/>
              <a:t>Våldsförebyggande insatser inom den öppna fritidsverksamheten bidrar till att stärka ungas rätt till en meningsfull och utvecklande fritid. Att arbeta främjande genom att bidra till att unga kan tillhöra goda sociala nätverk och ha meningsfulla fritidsaktiviteter kan i sig verka våldsförebyggande.</a:t>
            </a:r>
          </a:p>
          <a:p>
            <a:pPr>
              <a:lnSpc>
                <a:spcPct val="110000"/>
              </a:lnSpc>
            </a:pPr>
            <a:r>
              <a:rPr lang="sv-SE" dirty="0"/>
              <a:t>Fritidsledaren och andra yrkesverksamma på ungas fritid är en viktig del av ett brett våldsförebyggande arbete i samverkan med andra aktörer och professioner. </a:t>
            </a:r>
          </a:p>
        </p:txBody>
      </p:sp>
      <p:sp>
        <p:nvSpPr>
          <p:cNvPr id="13" name="Platshållare för innehåll 12">
            <a:extLst>
              <a:ext uri="{FF2B5EF4-FFF2-40B4-BE49-F238E27FC236}">
                <a16:creationId xmlns:a16="http://schemas.microsoft.com/office/drawing/2014/main" id="{21536A9E-ECBB-438E-D890-CF884058118A}"/>
              </a:ext>
            </a:extLst>
          </p:cNvPr>
          <p:cNvSpPr>
            <a:spLocks noGrp="1"/>
          </p:cNvSpPr>
          <p:nvPr>
            <p:ph sz="quarter" idx="10"/>
          </p:nvPr>
        </p:nvSpPr>
        <p:spPr>
          <a:xfrm>
            <a:off x="7721600" y="1357572"/>
            <a:ext cx="2044192" cy="1501702"/>
          </a:xfrm>
        </p:spPr>
        <p:txBody>
          <a:bodyPr/>
          <a:lstStyle/>
          <a:p>
            <a:r>
              <a:rPr lang="sv-SE" dirty="0"/>
              <a:t>Barn &amp;</a:t>
            </a:r>
            <a:br>
              <a:rPr lang="sv-SE" dirty="0"/>
            </a:br>
            <a:r>
              <a:rPr lang="sv-SE" dirty="0"/>
              <a:t>ungas</a:t>
            </a:r>
            <a:br>
              <a:rPr lang="sv-SE" dirty="0"/>
            </a:br>
            <a:r>
              <a:rPr lang="sv-SE" dirty="0"/>
              <a:t>rättigheter</a:t>
            </a:r>
          </a:p>
        </p:txBody>
      </p:sp>
      <p:pic>
        <p:nvPicPr>
          <p:cNvPr id="5" name="Bildobjekt 4">
            <a:extLst>
              <a:ext uri="{FF2B5EF4-FFF2-40B4-BE49-F238E27FC236}">
                <a16:creationId xmlns:a16="http://schemas.microsoft.com/office/drawing/2014/main" id="{5BD7996C-9B8F-7979-6659-BD894ECB38A1}"/>
              </a:ext>
            </a:extLst>
          </p:cNvPr>
          <p:cNvPicPr>
            <a:picLocks noChangeAspect="1"/>
          </p:cNvPicPr>
          <p:nvPr/>
        </p:nvPicPr>
        <p:blipFill rotWithShape="1">
          <a:blip r:embed="rId3">
            <a:extLst>
              <a:ext uri="{28A0092B-C50C-407E-A947-70E740481C1C}">
                <a14:useLocalDpi xmlns:a14="http://schemas.microsoft.com/office/drawing/2010/main" val="0"/>
              </a:ext>
            </a:extLst>
          </a:blip>
          <a:srcRect b="7970"/>
          <a:stretch/>
        </p:blipFill>
        <p:spPr>
          <a:xfrm flipH="1">
            <a:off x="9709560" y="-1255"/>
            <a:ext cx="2675923" cy="4970204"/>
          </a:xfrm>
          <a:prstGeom prst="rect">
            <a:avLst/>
          </a:prstGeom>
        </p:spPr>
      </p:pic>
      <p:grpSp>
        <p:nvGrpSpPr>
          <p:cNvPr id="2" name="Grupp 1">
            <a:extLst>
              <a:ext uri="{FF2B5EF4-FFF2-40B4-BE49-F238E27FC236}">
                <a16:creationId xmlns:a16="http://schemas.microsoft.com/office/drawing/2014/main" id="{B8B0E248-9758-5BF4-C3D0-8757164298DE}"/>
              </a:ext>
            </a:extLst>
          </p:cNvPr>
          <p:cNvGrpSpPr/>
          <p:nvPr/>
        </p:nvGrpSpPr>
        <p:grpSpPr>
          <a:xfrm>
            <a:off x="7400262" y="-8344"/>
            <a:ext cx="956930" cy="934253"/>
            <a:chOff x="7400262" y="-8344"/>
            <a:chExt cx="956930" cy="934253"/>
          </a:xfrm>
        </p:grpSpPr>
        <p:sp>
          <p:nvSpPr>
            <p:cNvPr id="3" name="Rektangel 2">
              <a:extLst>
                <a:ext uri="{FF2B5EF4-FFF2-40B4-BE49-F238E27FC236}">
                  <a16:creationId xmlns:a16="http://schemas.microsoft.com/office/drawing/2014/main" id="{880C1742-107F-1021-5A7E-4B0E1854843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6" name="Platshållare för innehåll 7">
              <a:extLst>
                <a:ext uri="{FF2B5EF4-FFF2-40B4-BE49-F238E27FC236}">
                  <a16:creationId xmlns:a16="http://schemas.microsoft.com/office/drawing/2014/main" id="{CD216D9D-812B-6EED-9408-82C044142178}"/>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Tree>
    <p:extLst>
      <p:ext uri="{BB962C8B-B14F-4D97-AF65-F5344CB8AC3E}">
        <p14:creationId xmlns:p14="http://schemas.microsoft.com/office/powerpoint/2010/main" val="301485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8" y="1003300"/>
            <a:ext cx="9626821" cy="1435099"/>
          </a:xfrm>
        </p:spPr>
        <p:txBody>
          <a:bodyPr/>
          <a:lstStyle/>
          <a:p>
            <a:pPr>
              <a:lnSpc>
                <a:spcPct val="110000"/>
              </a:lnSpc>
            </a:pPr>
            <a:r>
              <a:rPr lang="sv-SE" sz="3600" dirty="0"/>
              <a:t>Den öppna fritidsverksamheten har genom sitt främjande arbete en </a:t>
            </a:r>
            <a:r>
              <a:rPr lang="sv-SE" dirty="0"/>
              <a:t>viktig</a:t>
            </a:r>
            <a:r>
              <a:rPr lang="sv-SE" sz="3600" dirty="0"/>
              <a:t> roll i det våldsförebyggande arbetet </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631848" y="2756436"/>
            <a:ext cx="8915621" cy="3584568"/>
          </a:xfrm>
        </p:spPr>
        <p:txBody>
          <a:bodyPr/>
          <a:lstStyle/>
          <a:p>
            <a:pPr>
              <a:lnSpc>
                <a:spcPct val="110000"/>
              </a:lnSpc>
            </a:pPr>
            <a:r>
              <a:rPr lang="sv-SE" dirty="0"/>
              <a:t>Verksamheterna bygger på frivillighet med intresse- och lustdrivna aktiviteter där barn och ungas behov och intressen står i centrum. </a:t>
            </a:r>
          </a:p>
          <a:p>
            <a:pPr>
              <a:lnSpc>
                <a:spcPct val="110000"/>
              </a:lnSpc>
            </a:pPr>
            <a:r>
              <a:rPr lang="sv-SE" dirty="0"/>
              <a:t>Det kan vara ett av få ställen där unga frivilligt träffar professionella vuxna som de kan bygga tillitsfulla relationer till.</a:t>
            </a:r>
          </a:p>
          <a:p>
            <a:pPr>
              <a:lnSpc>
                <a:spcPct val="110000"/>
              </a:lnSpc>
            </a:pPr>
            <a:r>
              <a:rPr lang="sv-SE" dirty="0"/>
              <a:t>Förtroendekapitalet är en viktig nyckel i arbetet med att förebygga både våld och begränsande/kontrollerande strukturer. </a:t>
            </a:r>
          </a:p>
        </p:txBody>
      </p:sp>
    </p:spTree>
    <p:extLst>
      <p:ext uri="{BB962C8B-B14F-4D97-AF65-F5344CB8AC3E}">
        <p14:creationId xmlns:p14="http://schemas.microsoft.com/office/powerpoint/2010/main" val="25989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22D6748-A5FF-00A1-CAAF-F5F9241FB17E}"/>
              </a:ext>
            </a:extLst>
          </p:cNvPr>
          <p:cNvSpPr/>
          <p:nvPr/>
        </p:nvSpPr>
        <p:spPr>
          <a:xfrm>
            <a:off x="6025116" y="-7088"/>
            <a:ext cx="6166884"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text&#10;&#10;Automatiskt genererad beskrivning">
            <a:extLst>
              <a:ext uri="{FF2B5EF4-FFF2-40B4-BE49-F238E27FC236}">
                <a16:creationId xmlns:a16="http://schemas.microsoft.com/office/drawing/2014/main" id="{B8A041ED-27EB-4868-ED59-E3D8FA2BA5DE}"/>
              </a:ext>
            </a:extLst>
          </p:cNvPr>
          <p:cNvPicPr>
            <a:picLocks noChangeAspect="1"/>
          </p:cNvPicPr>
          <p:nvPr/>
        </p:nvPicPr>
        <p:blipFill rotWithShape="1">
          <a:blip r:embed="rId3">
            <a:extLst>
              <a:ext uri="{28A0092B-C50C-407E-A947-70E740481C1C}">
                <a14:useLocalDpi xmlns:a14="http://schemas.microsoft.com/office/drawing/2010/main" val="0"/>
              </a:ext>
            </a:extLst>
          </a:blip>
          <a:srcRect l="7795" b="3390"/>
          <a:stretch/>
        </p:blipFill>
        <p:spPr>
          <a:xfrm>
            <a:off x="6025116" y="780035"/>
            <a:ext cx="5996764" cy="4188914"/>
          </a:xfrm>
          <a:prstGeom prst="rect">
            <a:avLst/>
          </a:prstGeom>
        </p:spPr>
      </p:pic>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672879" y="1358393"/>
            <a:ext cx="4699221" cy="3610556"/>
          </a:xfrm>
        </p:spPr>
        <p:txBody>
          <a:bodyPr/>
          <a:lstStyle/>
          <a:p>
            <a:pPr>
              <a:lnSpc>
                <a:spcPct val="110000"/>
              </a:lnSpc>
            </a:pPr>
            <a:r>
              <a:rPr lang="sv-SE" dirty="0"/>
              <a:t>Den öppna fritidsverksamheten kan </a:t>
            </a:r>
            <a:br>
              <a:rPr lang="sv-SE" dirty="0"/>
            </a:br>
            <a:r>
              <a:rPr lang="sv-SE" dirty="0"/>
              <a:t>nå unga utanför det organiserade föreningslivet, unga i områden med socioekonomiska utmaningar och på landsbygden.</a:t>
            </a:r>
          </a:p>
          <a:p>
            <a:pPr>
              <a:lnSpc>
                <a:spcPct val="110000"/>
              </a:lnSpc>
            </a:pPr>
            <a:r>
              <a:rPr lang="sv-SE" dirty="0"/>
              <a:t>För vissa barn och unga utgör öppen fritidsverksamhet idag den enda trygga arenan, när det inte fungerar i hemmet eller i skolan.</a:t>
            </a:r>
          </a:p>
        </p:txBody>
      </p:sp>
    </p:spTree>
    <p:extLst>
      <p:ext uri="{BB962C8B-B14F-4D97-AF65-F5344CB8AC3E}">
        <p14:creationId xmlns:p14="http://schemas.microsoft.com/office/powerpoint/2010/main" val="210394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0"/>
            <a:ext cx="12191999" cy="6877050"/>
          </a:xfrm>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630107" y="2002631"/>
            <a:ext cx="9468563" cy="2852737"/>
          </a:xfrm>
        </p:spPr>
        <p:txBody>
          <a:bodyPr/>
          <a:lstStyle/>
          <a:p>
            <a:pPr algn="l"/>
            <a:r>
              <a:rPr lang="sv-SE" sz="3200" dirty="0"/>
              <a:t>Vad har du för roll i det förebyggande arbetet mot hedersrelaterat våld och förtryck? </a:t>
            </a:r>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277649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8B25C2F0-8D6F-0B9D-78AE-EBA1A5958F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pPr>
              <a:lnSpc>
                <a:spcPts val="6500"/>
              </a:lnSpc>
            </a:pPr>
            <a:r>
              <a:rPr lang="sv-SE" dirty="0"/>
              <a:t>Samtalsstöd</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dirty="0"/>
              <a:t>Del 3</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8670" y="5807348"/>
              <a:ext cx="872413" cy="750898"/>
            </a:xfrm>
            <a:prstGeom prst="rect">
              <a:avLst/>
            </a:prstGeom>
          </p:spPr>
        </p:pic>
      </p:grpSp>
    </p:spTree>
    <p:extLst>
      <p:ext uri="{BB962C8B-B14F-4D97-AF65-F5344CB8AC3E}">
        <p14:creationId xmlns:p14="http://schemas.microsoft.com/office/powerpoint/2010/main" val="89908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096822"/>
            <a:ext cx="7987748" cy="1325563"/>
          </a:xfrm>
        </p:spPr>
        <p:txBody>
          <a:bodyPr/>
          <a:lstStyle/>
          <a:p>
            <a:pPr>
              <a:lnSpc>
                <a:spcPct val="110000"/>
              </a:lnSpc>
            </a:pPr>
            <a:r>
              <a:rPr lang="sv-SE" sz="3600" dirty="0"/>
              <a:t>Samtal för att upptäcka hedersrelaterat våld och förtryck </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617758"/>
            <a:ext cx="8158701" cy="3288361"/>
          </a:xfrm>
        </p:spPr>
        <p:txBody>
          <a:bodyPr/>
          <a:lstStyle/>
          <a:p>
            <a:pPr>
              <a:lnSpc>
                <a:spcPct val="110000"/>
              </a:lnSpc>
            </a:pPr>
            <a:r>
              <a:rPr lang="sv-SE" dirty="0"/>
              <a:t>Att arbeta våldsförebyggande handlar dels om att förhindra att våld uppstår och dels om att se till att våld inte upprepas. </a:t>
            </a:r>
          </a:p>
          <a:p>
            <a:pPr>
              <a:lnSpc>
                <a:spcPct val="110000"/>
              </a:lnSpc>
            </a:pPr>
            <a:r>
              <a:rPr lang="sv-SE" dirty="0"/>
              <a:t>Samtal med unga kan fylla båda dessa funktioner beroende på när och med vem samtalet hålls. För detta behövs olika typer av samtal. </a:t>
            </a:r>
          </a:p>
          <a:p>
            <a:pPr>
              <a:lnSpc>
                <a:spcPct val="110000"/>
              </a:lnSpc>
            </a:pPr>
            <a:r>
              <a:rPr lang="sv-SE" dirty="0"/>
              <a:t>Det är viktigt att du känner dig trygg med att ställa frågor och att du vet hur du kan bemöta svaren.</a:t>
            </a:r>
          </a:p>
          <a:p>
            <a:pPr>
              <a:lnSpc>
                <a:spcPct val="110000"/>
              </a:lnSpc>
            </a:pPr>
            <a:r>
              <a:rPr lang="sv-SE" dirty="0"/>
              <a:t>Om du misstänker hedersrelaterat våld eller förtryck prata gärna med en kollega eller chef om hur ni bör agera.</a:t>
            </a:r>
          </a:p>
        </p:txBody>
      </p:sp>
    </p:spTree>
    <p:extLst>
      <p:ext uri="{BB962C8B-B14F-4D97-AF65-F5344CB8AC3E}">
        <p14:creationId xmlns:p14="http://schemas.microsoft.com/office/powerpoint/2010/main" val="3641566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80" y="2495688"/>
            <a:ext cx="8230797" cy="3726335"/>
          </a:xfrm>
        </p:spPr>
        <p:txBody>
          <a:bodyPr/>
          <a:lstStyle/>
          <a:p>
            <a:pPr>
              <a:lnSpc>
                <a:spcPct val="110000"/>
              </a:lnSpc>
            </a:pPr>
            <a:r>
              <a:rPr lang="sv-SE" dirty="0"/>
              <a:t>Ett sätt att upptäcka våld är att återkommande ställa frågor på rutin till den unga, och inte bara vid misstanke om våld. </a:t>
            </a:r>
          </a:p>
          <a:p>
            <a:pPr>
              <a:lnSpc>
                <a:spcPct val="110000"/>
              </a:lnSpc>
            </a:pPr>
            <a:r>
              <a:rPr lang="sv-SE" dirty="0"/>
              <a:t>Unga som är eller har varit utsatta för våld eller kontroll brukar inte berätta om det självmant. </a:t>
            </a:r>
          </a:p>
          <a:p>
            <a:pPr>
              <a:lnSpc>
                <a:spcPct val="110000"/>
              </a:lnSpc>
            </a:pPr>
            <a:r>
              <a:rPr lang="sv-SE" dirty="0"/>
              <a:t>Det går aldrig att veta hur en ung person har det utan att ha samtal om hur hens liv ser ut. Att ställa frågor kan vara ett sätt att hjälpa den unga att berätta om sin utsatthet.</a:t>
            </a:r>
          </a:p>
          <a:p>
            <a:pPr>
              <a:lnSpc>
                <a:spcPct val="110000"/>
              </a:lnSpc>
            </a:pPr>
            <a:r>
              <a:rPr lang="sv-SE" dirty="0"/>
              <a:t>I öppna verksamheter kan det ibland vara svårt att ha enskilda samtal. Då kan du visa att du är öppen och intresserad av att veta mer om den ungas liv genom att ta initiativ till samtal vid olika tillfällen.</a:t>
            </a:r>
          </a:p>
        </p:txBody>
      </p:sp>
      <p:sp>
        <p:nvSpPr>
          <p:cNvPr id="6" name="Rubrik 1">
            <a:extLst>
              <a:ext uri="{FF2B5EF4-FFF2-40B4-BE49-F238E27FC236}">
                <a16:creationId xmlns:a16="http://schemas.microsoft.com/office/drawing/2014/main" id="{212267D3-9A84-FF30-2098-66C490AC3D0F}"/>
              </a:ext>
            </a:extLst>
          </p:cNvPr>
          <p:cNvSpPr>
            <a:spLocks noGrp="1"/>
          </p:cNvSpPr>
          <p:nvPr>
            <p:ph type="title"/>
          </p:nvPr>
        </p:nvSpPr>
        <p:spPr>
          <a:xfrm>
            <a:off x="710979" y="894599"/>
            <a:ext cx="7987748" cy="1325563"/>
          </a:xfrm>
        </p:spPr>
        <p:txBody>
          <a:bodyPr/>
          <a:lstStyle/>
          <a:p>
            <a:pPr>
              <a:lnSpc>
                <a:spcPct val="110000"/>
              </a:lnSpc>
            </a:pPr>
            <a:r>
              <a:rPr lang="sv-SE" sz="3600" dirty="0"/>
              <a:t>Samtal för att upptäcka hedersrelaterat våld och förtryck </a:t>
            </a:r>
            <a:endParaRPr lang="sv-SE" dirty="0"/>
          </a:p>
        </p:txBody>
      </p:sp>
    </p:spTree>
    <p:extLst>
      <p:ext uri="{BB962C8B-B14F-4D97-AF65-F5344CB8AC3E}">
        <p14:creationId xmlns:p14="http://schemas.microsoft.com/office/powerpoint/2010/main" val="316498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CF9031C2-E43F-FEA4-7BD4-5FA2707242A9}"/>
              </a:ext>
            </a:extLst>
          </p:cNvPr>
          <p:cNvSpPr>
            <a:spLocks noGrp="1"/>
          </p:cNvSpPr>
          <p:nvPr>
            <p:ph type="subTitle" idx="1"/>
          </p:nvPr>
        </p:nvSpPr>
        <p:spPr>
          <a:xfrm>
            <a:off x="532720" y="2677234"/>
            <a:ext cx="5365898" cy="1252796"/>
          </a:xfrm>
        </p:spPr>
        <p:txBody>
          <a:bodyPr/>
          <a:lstStyle/>
          <a:p>
            <a:r>
              <a:rPr lang="sv-SE" dirty="0"/>
              <a:t>Hur kan vi arbeta med att motverka </a:t>
            </a:r>
          </a:p>
          <a:p>
            <a:r>
              <a:rPr lang="sv-SE" dirty="0"/>
              <a:t>och upptäcka hedersrelaterat våld</a:t>
            </a:r>
          </a:p>
          <a:p>
            <a:r>
              <a:rPr lang="sv-SE" dirty="0"/>
              <a:t>och förtryck på en mötesplats?</a:t>
            </a:r>
          </a:p>
        </p:txBody>
      </p:sp>
      <p:pic>
        <p:nvPicPr>
          <p:cNvPr id="8" name="Bildobjekt 7">
            <a:extLst>
              <a:ext uri="{FF2B5EF4-FFF2-40B4-BE49-F238E27FC236}">
                <a16:creationId xmlns:a16="http://schemas.microsoft.com/office/drawing/2014/main" id="{5C3724A6-ABC0-84F1-BBF2-FE13875C0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702" y="-31171"/>
            <a:ext cx="5801593" cy="4360355"/>
          </a:xfrm>
          <a:prstGeom prst="rect">
            <a:avLst/>
          </a:prstGeom>
        </p:spPr>
      </p:pic>
    </p:spTree>
    <p:extLst>
      <p:ext uri="{BB962C8B-B14F-4D97-AF65-F5344CB8AC3E}">
        <p14:creationId xmlns:p14="http://schemas.microsoft.com/office/powerpoint/2010/main" val="2757132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526341" y="3008527"/>
            <a:ext cx="8617659" cy="3242804"/>
          </a:xfrm>
        </p:spPr>
        <p:txBody>
          <a:bodyPr/>
          <a:lstStyle/>
          <a:p>
            <a:pPr>
              <a:lnSpc>
                <a:spcPct val="110000"/>
              </a:lnSpc>
            </a:pPr>
            <a:r>
              <a:rPr lang="sv-SE" dirty="0"/>
              <a:t>Om det blir fel i samtalet med den unga – våga säga att du agerade fel/sa något klantigt: </a:t>
            </a:r>
            <a:r>
              <a:rPr lang="sv-SE" i="1" dirty="0"/>
              <a:t>”Nu märkte jag att något förändrades. Förlåt, var det något jag sa?</a:t>
            </a:r>
            <a:r>
              <a:rPr lang="sv-SE" dirty="0"/>
              <a:t>”</a:t>
            </a:r>
          </a:p>
          <a:p>
            <a:pPr>
              <a:lnSpc>
                <a:spcPct val="110000"/>
              </a:lnSpc>
            </a:pPr>
            <a:r>
              <a:rPr lang="sv-SE" dirty="0"/>
              <a:t>Berätta att du finns till för att lyssna och vad som gäller kring anmälningsplikt.</a:t>
            </a:r>
          </a:p>
        </p:txBody>
      </p:sp>
      <p:sp>
        <p:nvSpPr>
          <p:cNvPr id="6" name="Rubrik 1">
            <a:extLst>
              <a:ext uri="{FF2B5EF4-FFF2-40B4-BE49-F238E27FC236}">
                <a16:creationId xmlns:a16="http://schemas.microsoft.com/office/drawing/2014/main" id="{EEDD1999-B11E-969B-2B1B-15B70828794C}"/>
              </a:ext>
            </a:extLst>
          </p:cNvPr>
          <p:cNvSpPr>
            <a:spLocks noGrp="1"/>
          </p:cNvSpPr>
          <p:nvPr>
            <p:ph type="title"/>
          </p:nvPr>
        </p:nvSpPr>
        <p:spPr>
          <a:xfrm>
            <a:off x="710979" y="1096822"/>
            <a:ext cx="7987748" cy="1325563"/>
          </a:xfrm>
        </p:spPr>
        <p:txBody>
          <a:bodyPr/>
          <a:lstStyle/>
          <a:p>
            <a:pPr>
              <a:lnSpc>
                <a:spcPct val="110000"/>
              </a:lnSpc>
            </a:pPr>
            <a:r>
              <a:rPr lang="sv-SE" sz="3600" dirty="0"/>
              <a:t>Samtal för att upptäcka hedersrelaterat våld och förtryck </a:t>
            </a:r>
            <a:endParaRPr lang="sv-SE" dirty="0"/>
          </a:p>
        </p:txBody>
      </p:sp>
    </p:spTree>
    <p:extLst>
      <p:ext uri="{BB962C8B-B14F-4D97-AF65-F5344CB8AC3E}">
        <p14:creationId xmlns:p14="http://schemas.microsoft.com/office/powerpoint/2010/main" val="134906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C71CBA1-4ED8-8177-6B83-96BB2630A714}"/>
              </a:ext>
            </a:extLst>
          </p:cNvPr>
          <p:cNvGrpSpPr/>
          <p:nvPr/>
        </p:nvGrpSpPr>
        <p:grpSpPr>
          <a:xfrm>
            <a:off x="7407351" y="-8344"/>
            <a:ext cx="956930" cy="934253"/>
            <a:chOff x="7400262" y="-8344"/>
            <a:chExt cx="956930" cy="934253"/>
          </a:xfrm>
        </p:grpSpPr>
        <p:sp>
          <p:nvSpPr>
            <p:cNvPr id="8" name="Rektangel 7">
              <a:extLst>
                <a:ext uri="{FF2B5EF4-FFF2-40B4-BE49-F238E27FC236}">
                  <a16:creationId xmlns:a16="http://schemas.microsoft.com/office/drawing/2014/main" id="{3B3116D2-3E94-69B2-21F2-4F9086530EB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9" name="Platshållare för innehåll 7">
              <a:extLst>
                <a:ext uri="{FF2B5EF4-FFF2-40B4-BE49-F238E27FC236}">
                  <a16:creationId xmlns:a16="http://schemas.microsoft.com/office/drawing/2014/main" id="{DA03F5BF-8E65-9E49-2E36-0312EACD5094}"/>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429287" y="2046166"/>
            <a:ext cx="6391512" cy="4064487"/>
          </a:xfrm>
        </p:spPr>
        <p:txBody>
          <a:bodyPr/>
          <a:lstStyle/>
          <a:p>
            <a:pPr>
              <a:lnSpc>
                <a:spcPct val="110000"/>
              </a:lnSpc>
            </a:pPr>
            <a:r>
              <a:rPr lang="sv-SE" dirty="0"/>
              <a:t>Om du i ett samtal får reda på att den unga är eller kan vara utsatt för våld eller förtryck kan det kännas som att du behöver agera snabbt och kraftfullt. Det kan stämma i vissa fall, när läget är akut. Men i många fall är det viktigare att lyssna in den unga, ge information om hens rättigheter och vilket stöd som finns och att förmedla hopp.</a:t>
            </a:r>
          </a:p>
          <a:p>
            <a:pPr>
              <a:lnSpc>
                <a:spcPct val="110000"/>
              </a:lnSpc>
            </a:pPr>
            <a:r>
              <a:rPr lang="sv-SE" dirty="0"/>
              <a:t>Ibland kan det vara svårt att avgöra hur akut läget är, då är det viktigt att du rådgör med exempelvis din chef eller en kollega. </a:t>
            </a:r>
          </a:p>
          <a:p>
            <a:pPr>
              <a:lnSpc>
                <a:spcPct val="110000"/>
              </a:lnSpc>
            </a:pPr>
            <a:r>
              <a:rPr lang="sv-SE" dirty="0"/>
              <a:t>Du kan även ringa stödtelefoner (se mer om detta senare).</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7688407" y="1377950"/>
            <a:ext cx="1883144" cy="3168650"/>
          </a:xfrm>
        </p:spPr>
        <p:txBody>
          <a:bodyPr/>
          <a:lstStyle/>
          <a:p>
            <a:r>
              <a:rPr lang="sv-SE" dirty="0"/>
              <a:t>Förlåt, sa jag något tokigt?</a:t>
            </a:r>
          </a:p>
        </p:txBody>
      </p:sp>
      <p:pic>
        <p:nvPicPr>
          <p:cNvPr id="4" name="Bildobjekt 3" descr="En bild som visar vektorgrafik&#10;&#10;Automatiskt genererad beskrivning">
            <a:extLst>
              <a:ext uri="{FF2B5EF4-FFF2-40B4-BE49-F238E27FC236}">
                <a16:creationId xmlns:a16="http://schemas.microsoft.com/office/drawing/2014/main" id="{20EF6C3B-99A9-8454-387C-887FF02EA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00109" y="71817"/>
            <a:ext cx="2917511" cy="4904962"/>
          </a:xfrm>
          <a:prstGeom prst="rect">
            <a:avLst/>
          </a:prstGeom>
        </p:spPr>
      </p:pic>
      <p:sp>
        <p:nvSpPr>
          <p:cNvPr id="5" name="textruta 4">
            <a:extLst>
              <a:ext uri="{FF2B5EF4-FFF2-40B4-BE49-F238E27FC236}">
                <a16:creationId xmlns:a16="http://schemas.microsoft.com/office/drawing/2014/main" id="{B04928D2-AFB3-A14E-1059-483129110D34}"/>
              </a:ext>
            </a:extLst>
          </p:cNvPr>
          <p:cNvSpPr txBox="1"/>
          <p:nvPr/>
        </p:nvSpPr>
        <p:spPr>
          <a:xfrm>
            <a:off x="576311" y="708837"/>
            <a:ext cx="6097464" cy="954107"/>
          </a:xfrm>
          <a:prstGeom prst="rect">
            <a:avLst/>
          </a:prstGeom>
          <a:noFill/>
        </p:spPr>
        <p:txBody>
          <a:bodyPr wrap="square">
            <a:spAutoFit/>
          </a:bodyPr>
          <a:lstStyle/>
          <a:p>
            <a:r>
              <a:rPr lang="sv-SE" sz="2800" b="1" dirty="0">
                <a:solidFill>
                  <a:schemeClr val="bg2"/>
                </a:solidFill>
              </a:rPr>
              <a:t>Samtal för att upptäcka hedersrelaterat våld och förtryck </a:t>
            </a:r>
          </a:p>
        </p:txBody>
      </p:sp>
    </p:spTree>
    <p:extLst>
      <p:ext uri="{BB962C8B-B14F-4D97-AF65-F5344CB8AC3E}">
        <p14:creationId xmlns:p14="http://schemas.microsoft.com/office/powerpoint/2010/main" val="2466770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51E1022-78AB-DFC7-AC79-8C3932F4FD96}"/>
              </a:ext>
            </a:extLst>
          </p:cNvPr>
          <p:cNvSpPr/>
          <p:nvPr/>
        </p:nvSpPr>
        <p:spPr>
          <a:xfrm>
            <a:off x="6025116" y="-7088"/>
            <a:ext cx="6166884"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text&#10;&#10;Automatiskt genererad beskrivning">
            <a:extLst>
              <a:ext uri="{FF2B5EF4-FFF2-40B4-BE49-F238E27FC236}">
                <a16:creationId xmlns:a16="http://schemas.microsoft.com/office/drawing/2014/main" id="{724224E8-8A68-7070-B354-7A7D02B64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995" y="120619"/>
            <a:ext cx="4802434" cy="4846192"/>
          </a:xfrm>
          <a:prstGeom prst="rect">
            <a:avLst/>
          </a:prstGeom>
        </p:spPr>
      </p:pic>
      <p:grpSp>
        <p:nvGrpSpPr>
          <p:cNvPr id="7" name="Grupp 6">
            <a:extLst>
              <a:ext uri="{FF2B5EF4-FFF2-40B4-BE49-F238E27FC236}">
                <a16:creationId xmlns:a16="http://schemas.microsoft.com/office/drawing/2014/main" id="{FC71CBA1-4ED8-8177-6B83-96BB2630A714}"/>
              </a:ext>
            </a:extLst>
          </p:cNvPr>
          <p:cNvGrpSpPr/>
          <p:nvPr/>
        </p:nvGrpSpPr>
        <p:grpSpPr>
          <a:xfrm>
            <a:off x="6025119" y="-8344"/>
            <a:ext cx="956930" cy="934253"/>
            <a:chOff x="7400262" y="-8344"/>
            <a:chExt cx="956930" cy="934253"/>
          </a:xfrm>
        </p:grpSpPr>
        <p:sp>
          <p:nvSpPr>
            <p:cNvPr id="8" name="Rektangel 7">
              <a:extLst>
                <a:ext uri="{FF2B5EF4-FFF2-40B4-BE49-F238E27FC236}">
                  <a16:creationId xmlns:a16="http://schemas.microsoft.com/office/drawing/2014/main" id="{3B3116D2-3E94-69B2-21F2-4F9086530EB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9" name="Platshållare för innehåll 7">
              <a:extLst>
                <a:ext uri="{FF2B5EF4-FFF2-40B4-BE49-F238E27FC236}">
                  <a16:creationId xmlns:a16="http://schemas.microsoft.com/office/drawing/2014/main" id="{DA03F5BF-8E65-9E49-2E36-0312EACD5094}"/>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376094" y="2153607"/>
            <a:ext cx="4888835" cy="4083115"/>
          </a:xfrm>
        </p:spPr>
        <p:txBody>
          <a:bodyPr/>
          <a:lstStyle/>
          <a:p>
            <a:r>
              <a:rPr lang="sv-SE" dirty="0"/>
              <a:t>I vissa fall kommer du att behöva göra en orosanmälan till socialtjänsten (se mer om detta senare).</a:t>
            </a:r>
          </a:p>
          <a:p>
            <a:pPr>
              <a:lnSpc>
                <a:spcPct val="110000"/>
              </a:lnSpc>
            </a:pPr>
            <a:r>
              <a:rPr lang="sv-SE" dirty="0"/>
              <a:t>När du tar initiativ till samtal med unga om deras liv ökar du chansen för att upptäcka utsatthet för våld och kontroll. Därför behöver du ibland kunna ha svåra samtal, även om du är rädd för att göra fel.</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6247218" y="1377950"/>
            <a:ext cx="1883144" cy="3168650"/>
          </a:xfrm>
        </p:spPr>
        <p:txBody>
          <a:bodyPr/>
          <a:lstStyle/>
          <a:p>
            <a:r>
              <a:rPr lang="sv-SE" dirty="0"/>
              <a:t>Hålla samtal med de unga</a:t>
            </a:r>
          </a:p>
        </p:txBody>
      </p:sp>
      <p:sp>
        <p:nvSpPr>
          <p:cNvPr id="4" name="textruta 3">
            <a:extLst>
              <a:ext uri="{FF2B5EF4-FFF2-40B4-BE49-F238E27FC236}">
                <a16:creationId xmlns:a16="http://schemas.microsoft.com/office/drawing/2014/main" id="{5E05A1ED-248F-CCDB-9696-C4B2F61A2A25}"/>
              </a:ext>
            </a:extLst>
          </p:cNvPr>
          <p:cNvSpPr txBox="1"/>
          <p:nvPr/>
        </p:nvSpPr>
        <p:spPr>
          <a:xfrm>
            <a:off x="376094" y="708837"/>
            <a:ext cx="5263311" cy="830997"/>
          </a:xfrm>
          <a:prstGeom prst="rect">
            <a:avLst/>
          </a:prstGeom>
          <a:noFill/>
        </p:spPr>
        <p:txBody>
          <a:bodyPr wrap="square">
            <a:spAutoFit/>
          </a:bodyPr>
          <a:lstStyle/>
          <a:p>
            <a:r>
              <a:rPr lang="sv-SE" sz="2400" b="1" dirty="0">
                <a:solidFill>
                  <a:schemeClr val="bg2"/>
                </a:solidFill>
              </a:rPr>
              <a:t>Samtal för att upptäcka hedersrelaterat våld och förtryck </a:t>
            </a:r>
          </a:p>
        </p:txBody>
      </p:sp>
    </p:spTree>
    <p:extLst>
      <p:ext uri="{BB962C8B-B14F-4D97-AF65-F5344CB8AC3E}">
        <p14:creationId xmlns:p14="http://schemas.microsoft.com/office/powerpoint/2010/main" val="94040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90111" y="460725"/>
            <a:ext cx="7987748" cy="1325563"/>
          </a:xfrm>
        </p:spPr>
        <p:txBody>
          <a:bodyPr/>
          <a:lstStyle/>
          <a:p>
            <a:r>
              <a:rPr lang="sv-SE" sz="3600" dirty="0"/>
              <a:t>Att ställa frågor</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90111" y="2008158"/>
            <a:ext cx="7987748" cy="3726335"/>
          </a:xfrm>
        </p:spPr>
        <p:txBody>
          <a:bodyPr/>
          <a:lstStyle/>
          <a:p>
            <a:pPr>
              <a:lnSpc>
                <a:spcPct val="110000"/>
              </a:lnSpc>
            </a:pPr>
            <a:r>
              <a:rPr lang="sv-SE" dirty="0"/>
              <a:t>Det är bra att börja med </a:t>
            </a:r>
            <a:r>
              <a:rPr lang="sv-SE" b="1" dirty="0"/>
              <a:t>öppna och utforskande frågor </a:t>
            </a:r>
            <a:r>
              <a:rPr lang="sv-SE" dirty="0"/>
              <a:t>när du samtalar med unga. Utifrån svaren du får kan du sedan bli mer och mer konkret. Öppna frågor hjälper den unga att berätta med egna ord. Öppna frågor börjar ofta med </a:t>
            </a:r>
            <a:r>
              <a:rPr lang="sv-SE" i="1" dirty="0"/>
              <a:t>hur, när, vem, var </a:t>
            </a:r>
            <a:r>
              <a:rPr lang="sv-SE" dirty="0"/>
              <a:t>eller </a:t>
            </a:r>
            <a:r>
              <a:rPr lang="sv-SE" i="1" dirty="0"/>
              <a:t>vad</a:t>
            </a:r>
            <a:r>
              <a:rPr lang="sv-SE" dirty="0"/>
              <a:t>.</a:t>
            </a:r>
            <a:br>
              <a:rPr lang="sv-SE" dirty="0"/>
            </a:br>
            <a:r>
              <a:rPr lang="sv-SE" dirty="0"/>
              <a:t> </a:t>
            </a:r>
          </a:p>
          <a:p>
            <a:pPr>
              <a:lnSpc>
                <a:spcPct val="110000"/>
              </a:lnSpc>
            </a:pPr>
            <a:r>
              <a:rPr lang="sv-SE" dirty="0"/>
              <a:t>Du kan till exempel ställa frågor kopplade till skolan eller fritidsintressen:</a:t>
            </a:r>
            <a:br>
              <a:rPr lang="sv-SE" dirty="0"/>
            </a:br>
            <a:r>
              <a:rPr lang="sv-SE" i="1" dirty="0"/>
              <a:t>– Hur är det i skolan?</a:t>
            </a:r>
            <a:br>
              <a:rPr lang="sv-SE" i="1" dirty="0"/>
            </a:br>
            <a:r>
              <a:rPr lang="sv-SE" i="1" dirty="0"/>
              <a:t>– Hur ser din fritid ut?</a:t>
            </a:r>
            <a:br>
              <a:rPr lang="sv-SE" i="1" dirty="0"/>
            </a:br>
            <a:r>
              <a:rPr lang="sv-SE" i="1" dirty="0"/>
              <a:t>– Vad tycker du om att göra?</a:t>
            </a:r>
            <a:br>
              <a:rPr lang="sv-SE" i="1" dirty="0"/>
            </a:br>
            <a:r>
              <a:rPr lang="sv-SE" i="1" dirty="0"/>
              <a:t>– Hur ser du på framtiden? </a:t>
            </a:r>
          </a:p>
        </p:txBody>
      </p:sp>
    </p:spTree>
    <p:extLst>
      <p:ext uri="{BB962C8B-B14F-4D97-AF65-F5344CB8AC3E}">
        <p14:creationId xmlns:p14="http://schemas.microsoft.com/office/powerpoint/2010/main" val="388271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C71CBA1-4ED8-8177-6B83-96BB2630A714}"/>
              </a:ext>
            </a:extLst>
          </p:cNvPr>
          <p:cNvGrpSpPr/>
          <p:nvPr/>
        </p:nvGrpSpPr>
        <p:grpSpPr>
          <a:xfrm>
            <a:off x="7407351" y="-8344"/>
            <a:ext cx="956930" cy="934253"/>
            <a:chOff x="7400262" y="-8344"/>
            <a:chExt cx="956930" cy="934253"/>
          </a:xfrm>
        </p:grpSpPr>
        <p:sp>
          <p:nvSpPr>
            <p:cNvPr id="8" name="Rektangel 7">
              <a:extLst>
                <a:ext uri="{FF2B5EF4-FFF2-40B4-BE49-F238E27FC236}">
                  <a16:creationId xmlns:a16="http://schemas.microsoft.com/office/drawing/2014/main" id="{3B3116D2-3E94-69B2-21F2-4F9086530EB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9" name="Platshållare för innehåll 7">
              <a:extLst>
                <a:ext uri="{FF2B5EF4-FFF2-40B4-BE49-F238E27FC236}">
                  <a16:creationId xmlns:a16="http://schemas.microsoft.com/office/drawing/2014/main" id="{DA03F5BF-8E65-9E49-2E36-0312EACD5094}"/>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708320" y="2027959"/>
            <a:ext cx="5923737" cy="4967915"/>
          </a:xfrm>
        </p:spPr>
        <p:txBody>
          <a:bodyPr/>
          <a:lstStyle/>
          <a:p>
            <a:pPr>
              <a:lnSpc>
                <a:spcPct val="110000"/>
              </a:lnSpc>
            </a:pPr>
            <a:r>
              <a:rPr lang="sv-SE" dirty="0"/>
              <a:t>Du kan också ställa </a:t>
            </a:r>
            <a:r>
              <a:rPr lang="sv-SE" b="1" dirty="0"/>
              <a:t>frågor som utforskar </a:t>
            </a:r>
            <a:r>
              <a:rPr lang="sv-SE" dirty="0"/>
              <a:t>vad </a:t>
            </a:r>
            <a:br>
              <a:rPr lang="sv-SE" dirty="0"/>
            </a:br>
            <a:r>
              <a:rPr lang="sv-SE" dirty="0"/>
              <a:t>den unga får och inte får göra:</a:t>
            </a:r>
            <a:br>
              <a:rPr lang="sv-SE" dirty="0"/>
            </a:br>
            <a:r>
              <a:rPr lang="sv-SE" i="1" dirty="0"/>
              <a:t>– Vad är det du inte får göra som du vill göra?</a:t>
            </a:r>
            <a:br>
              <a:rPr lang="sv-SE" i="1" dirty="0"/>
            </a:br>
            <a:r>
              <a:rPr lang="sv-SE" i="1" dirty="0"/>
              <a:t>– Vad är det du måste göra som du inte vill göra?</a:t>
            </a:r>
            <a:br>
              <a:rPr lang="sv-SE" i="1" dirty="0"/>
            </a:br>
            <a:endParaRPr lang="sv-SE" i="1" dirty="0"/>
          </a:p>
          <a:p>
            <a:pPr>
              <a:lnSpc>
                <a:spcPct val="110000"/>
              </a:lnSpc>
            </a:pPr>
            <a:r>
              <a:rPr lang="sv-SE" dirty="0"/>
              <a:t>Ibland kan du behöva </a:t>
            </a:r>
            <a:r>
              <a:rPr lang="sv-SE" b="1" dirty="0"/>
              <a:t>förtydliga varför du </a:t>
            </a:r>
            <a:br>
              <a:rPr lang="sv-SE" b="1" dirty="0"/>
            </a:br>
            <a:r>
              <a:rPr lang="sv-SE" dirty="0"/>
              <a:t>ställer frågor:</a:t>
            </a:r>
            <a:br>
              <a:rPr lang="sv-SE" dirty="0"/>
            </a:br>
            <a:r>
              <a:rPr lang="sv-SE" i="1" dirty="0"/>
              <a:t>– Tycker du det känns konstigt att jag ställer de här frågorna? Jag ställer sådana frågor eftersom jag vet att det finns unga som begränsas eller kontrolleras på olika sätt.</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7622362" y="1314450"/>
            <a:ext cx="1982382" cy="3168650"/>
          </a:xfrm>
        </p:spPr>
        <p:txBody>
          <a:bodyPr/>
          <a:lstStyle/>
          <a:p>
            <a:r>
              <a:rPr lang="sv-SE" dirty="0"/>
              <a:t>Börja med öppna och utforskande frågor</a:t>
            </a:r>
          </a:p>
        </p:txBody>
      </p:sp>
      <p:pic>
        <p:nvPicPr>
          <p:cNvPr id="5" name="Bildobjekt 4">
            <a:extLst>
              <a:ext uri="{FF2B5EF4-FFF2-40B4-BE49-F238E27FC236}">
                <a16:creationId xmlns:a16="http://schemas.microsoft.com/office/drawing/2014/main" id="{584F0B0B-5CDA-202B-D461-EE87E2D04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381" y="-21265"/>
            <a:ext cx="2933390" cy="4998044"/>
          </a:xfrm>
          <a:prstGeom prst="rect">
            <a:avLst/>
          </a:prstGeom>
        </p:spPr>
      </p:pic>
      <p:sp>
        <p:nvSpPr>
          <p:cNvPr id="2" name="Rubrik 1">
            <a:extLst>
              <a:ext uri="{FF2B5EF4-FFF2-40B4-BE49-F238E27FC236}">
                <a16:creationId xmlns:a16="http://schemas.microsoft.com/office/drawing/2014/main" id="{8FB43D33-737A-C8DE-6EC2-D30F51BBD28F}"/>
              </a:ext>
            </a:extLst>
          </p:cNvPr>
          <p:cNvSpPr txBox="1">
            <a:spLocks/>
          </p:cNvSpPr>
          <p:nvPr/>
        </p:nvSpPr>
        <p:spPr>
          <a:xfrm>
            <a:off x="710979" y="1254991"/>
            <a:ext cx="6020021" cy="11176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sv-SE" sz="3600" dirty="0">
                <a:solidFill>
                  <a:schemeClr val="accent6"/>
                </a:solidFill>
                <a:latin typeface="Arial" panose="020B0604020202020204" pitchFamily="34" charset="0"/>
                <a:cs typeface="Arial" panose="020B0604020202020204" pitchFamily="34" charset="0"/>
              </a:rPr>
              <a:t>Att ställa frågor</a:t>
            </a:r>
            <a:endParaRPr lang="sv-SE"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49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dirty="0">
                <a:solidFill>
                  <a:srgbClr val="C9491C"/>
                </a:solidFill>
              </a:rPr>
              <a:t>Att ställa frågor</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80" y="2008158"/>
            <a:ext cx="7887898" cy="3726335"/>
          </a:xfrm>
        </p:spPr>
        <p:txBody>
          <a:bodyPr/>
          <a:lstStyle/>
          <a:p>
            <a:pPr>
              <a:lnSpc>
                <a:spcPct val="110000"/>
              </a:lnSpc>
            </a:pPr>
            <a:r>
              <a:rPr lang="sv-SE" dirty="0"/>
              <a:t>Ibland är det även bra att ställa mer slutna frågor då det kan vara svårt för den unga att svara på öppna frågor eftersom utsattheten är det normala för hen.</a:t>
            </a:r>
          </a:p>
          <a:p>
            <a:pPr>
              <a:lnSpc>
                <a:spcPct val="110000"/>
              </a:lnSpc>
            </a:pPr>
            <a:r>
              <a:rPr lang="sv-SE" b="1" dirty="0"/>
              <a:t>Exempel på mer sluten fråga </a:t>
            </a:r>
            <a:br>
              <a:rPr lang="sv-SE" b="1" dirty="0"/>
            </a:br>
            <a:r>
              <a:rPr lang="sv-SE" i="1" dirty="0"/>
              <a:t>– Jag vet andra som upplevt X eller har det så här. Är det så för dig med?</a:t>
            </a:r>
          </a:p>
        </p:txBody>
      </p:sp>
    </p:spTree>
    <p:extLst>
      <p:ext uri="{BB962C8B-B14F-4D97-AF65-F5344CB8AC3E}">
        <p14:creationId xmlns:p14="http://schemas.microsoft.com/office/powerpoint/2010/main" val="258354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51D4D0-A5AE-2423-DAD2-EEAB890EBD0D}"/>
              </a:ext>
            </a:extLst>
          </p:cNvPr>
          <p:cNvSpPr/>
          <p:nvPr/>
        </p:nvSpPr>
        <p:spPr>
          <a:xfrm>
            <a:off x="6025116" y="-7088"/>
            <a:ext cx="6166884"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11D1C6B2-8BC2-D281-A596-065BE3F3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12" y="68434"/>
            <a:ext cx="4900515" cy="4900515"/>
          </a:xfrm>
          <a:prstGeom prst="rect">
            <a:avLst/>
          </a:prstGeom>
        </p:spPr>
      </p:pic>
      <p:grpSp>
        <p:nvGrpSpPr>
          <p:cNvPr id="4" name="Grupp 3">
            <a:extLst>
              <a:ext uri="{FF2B5EF4-FFF2-40B4-BE49-F238E27FC236}">
                <a16:creationId xmlns:a16="http://schemas.microsoft.com/office/drawing/2014/main" id="{79B240D3-D831-BD65-8C80-10480D293311}"/>
              </a:ext>
            </a:extLst>
          </p:cNvPr>
          <p:cNvGrpSpPr/>
          <p:nvPr/>
        </p:nvGrpSpPr>
        <p:grpSpPr>
          <a:xfrm>
            <a:off x="6025119" y="-8344"/>
            <a:ext cx="956930" cy="934253"/>
            <a:chOff x="7400262" y="-8344"/>
            <a:chExt cx="956930" cy="934253"/>
          </a:xfrm>
        </p:grpSpPr>
        <p:sp>
          <p:nvSpPr>
            <p:cNvPr id="6" name="Rektangel 5">
              <a:extLst>
                <a:ext uri="{FF2B5EF4-FFF2-40B4-BE49-F238E27FC236}">
                  <a16:creationId xmlns:a16="http://schemas.microsoft.com/office/drawing/2014/main" id="{40624673-15C6-79C9-BFF2-CE6B2F10E31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C0B99E74-FA2E-EB39-CA6A-2503FBB0A221}"/>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540752" y="1862992"/>
            <a:ext cx="5080221" cy="3132015"/>
          </a:xfrm>
        </p:spPr>
        <p:txBody>
          <a:bodyPr/>
          <a:lstStyle/>
          <a:p>
            <a:pPr>
              <a:lnSpc>
                <a:spcPct val="110000"/>
              </a:lnSpc>
            </a:pPr>
            <a:r>
              <a:rPr lang="sv-SE" dirty="0"/>
              <a:t>Vid samtalets slut summera gärna vad ni har pratat om och kontrollera att du har uppfattat rätt. Innan ni skiljs åt, bestäm tillsammans hur ni går vidare och när ni ses igen.</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6275571" y="1390650"/>
            <a:ext cx="2124150" cy="3168650"/>
          </a:xfrm>
        </p:spPr>
        <p:txBody>
          <a:bodyPr/>
          <a:lstStyle/>
          <a:p>
            <a:r>
              <a:rPr lang="sv-SE" dirty="0"/>
              <a:t>Ibland är </a:t>
            </a:r>
            <a:br>
              <a:rPr lang="sv-SE" dirty="0"/>
            </a:br>
            <a:r>
              <a:rPr lang="sv-SE" dirty="0"/>
              <a:t>det även bra att ställa mer slutna frågor </a:t>
            </a:r>
          </a:p>
        </p:txBody>
      </p:sp>
      <p:sp>
        <p:nvSpPr>
          <p:cNvPr id="7" name="textruta 6">
            <a:extLst>
              <a:ext uri="{FF2B5EF4-FFF2-40B4-BE49-F238E27FC236}">
                <a16:creationId xmlns:a16="http://schemas.microsoft.com/office/drawing/2014/main" id="{A5B71F4E-8744-A469-66DC-96067F411717}"/>
              </a:ext>
            </a:extLst>
          </p:cNvPr>
          <p:cNvSpPr txBox="1"/>
          <p:nvPr/>
        </p:nvSpPr>
        <p:spPr>
          <a:xfrm>
            <a:off x="540752" y="922569"/>
            <a:ext cx="3964779" cy="646331"/>
          </a:xfrm>
          <a:prstGeom prst="rect">
            <a:avLst/>
          </a:prstGeom>
          <a:noFill/>
        </p:spPr>
        <p:txBody>
          <a:bodyPr wrap="square">
            <a:spAutoFit/>
          </a:bodyPr>
          <a:lstStyle/>
          <a:p>
            <a:r>
              <a:rPr lang="sv-SE" sz="3600" b="1" dirty="0">
                <a:solidFill>
                  <a:srgbClr val="C9491C"/>
                </a:solidFill>
              </a:rPr>
              <a:t>Att ställa frågor</a:t>
            </a:r>
            <a:endParaRPr lang="sv-SE" sz="3600" b="1" dirty="0"/>
          </a:p>
        </p:txBody>
      </p:sp>
    </p:spTree>
    <p:extLst>
      <p:ext uri="{BB962C8B-B14F-4D97-AF65-F5344CB8AC3E}">
        <p14:creationId xmlns:p14="http://schemas.microsoft.com/office/powerpoint/2010/main" val="879353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617758"/>
            <a:ext cx="8166321" cy="3726335"/>
          </a:xfrm>
        </p:spPr>
        <p:txBody>
          <a:bodyPr/>
          <a:lstStyle/>
          <a:p>
            <a:pPr>
              <a:lnSpc>
                <a:spcPct val="110000"/>
              </a:lnSpc>
            </a:pPr>
            <a:r>
              <a:rPr lang="sv-SE" dirty="0"/>
              <a:t>Ett sätt att föra samtal med era unga om utsatta situationer, rättigheter och våld kan vara att göra det i samband med gruppaktiviteter som har ett annat fokus. Det kan till exempel vara vid specifika tjej- eller killkvällar. </a:t>
            </a:r>
          </a:p>
        </p:txBody>
      </p:sp>
      <p:sp>
        <p:nvSpPr>
          <p:cNvPr id="4" name="Rubrik 1">
            <a:extLst>
              <a:ext uri="{FF2B5EF4-FFF2-40B4-BE49-F238E27FC236}">
                <a16:creationId xmlns:a16="http://schemas.microsoft.com/office/drawing/2014/main" id="{4065FA80-55AF-FDFF-A2D2-28FCD6B25DEF}"/>
              </a:ext>
            </a:extLst>
          </p:cNvPr>
          <p:cNvSpPr txBox="1">
            <a:spLocks/>
          </p:cNvSpPr>
          <p:nvPr/>
        </p:nvSpPr>
        <p:spPr>
          <a:xfrm>
            <a:off x="710979" y="1096822"/>
            <a:ext cx="7987748" cy="1325563"/>
          </a:xfrm>
          <a:prstGeom prst="rect">
            <a:avLst/>
          </a:prstGeom>
        </p:spPr>
        <p:txBody>
          <a:bodyPr vert="horz" lIns="91440" tIns="45720" rIns="91440" bIns="45720" rtlCol="0" anchor="b" anchorCtr="0">
            <a:noAutofit/>
          </a:bodyPr>
          <a:lstStyle>
            <a:lvl1pPr algn="l" defTabSz="914400" rtl="0" eaLnBrk="1" latinLnBrk="0" hangingPunct="1">
              <a:lnSpc>
                <a:spcPts val="4400"/>
              </a:lnSpc>
              <a:spcBef>
                <a:spcPct val="0"/>
              </a:spcBef>
              <a:buNone/>
              <a:defRPr sz="3600" b="1"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pPr>
              <a:lnSpc>
                <a:spcPct val="110000"/>
              </a:lnSpc>
            </a:pPr>
            <a:r>
              <a:rPr lang="sv-SE" dirty="0">
                <a:latin typeface="Arial" panose="020B0604020202020204" pitchFamily="34" charset="0"/>
                <a:cs typeface="Arial" panose="020B0604020202020204" pitchFamily="34" charset="0"/>
              </a:rPr>
              <a:t>Exempel på att möjliggöra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samtal om vård</a:t>
            </a:r>
          </a:p>
        </p:txBody>
      </p:sp>
    </p:spTree>
    <p:extLst>
      <p:ext uri="{BB962C8B-B14F-4D97-AF65-F5344CB8AC3E}">
        <p14:creationId xmlns:p14="http://schemas.microsoft.com/office/powerpoint/2010/main" val="1179177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39B30-E236-9A96-510C-B302CCED598C}"/>
              </a:ext>
            </a:extLst>
          </p:cNvPr>
          <p:cNvSpPr>
            <a:spLocks noGrp="1"/>
          </p:cNvSpPr>
          <p:nvPr>
            <p:ph type="ctrTitle"/>
          </p:nvPr>
        </p:nvSpPr>
        <p:spPr>
          <a:xfrm>
            <a:off x="-1" y="1329138"/>
            <a:ext cx="8712201" cy="3776262"/>
          </a:xfrm>
        </p:spPr>
        <p:txBody>
          <a:bodyPr tIns="0" bIns="0" anchor="ctr" anchorCtr="0"/>
          <a:lstStyle/>
          <a:p>
            <a:pPr>
              <a:lnSpc>
                <a:spcPct val="110000"/>
              </a:lnSpc>
            </a:pPr>
            <a:r>
              <a:rPr lang="sv-SE" sz="1800" dirty="0"/>
              <a:t>Jag har märkt att när man har känsliga ämnen så kommer inga. Särskilt om vi går ut i sociala medier. Inför tjejmässan som vi hade fick vi kritik på grund av att det var inriktat på hår, </a:t>
            </a:r>
            <a:r>
              <a:rPr lang="sv-SE" sz="1800" dirty="0" err="1"/>
              <a:t>handmassage</a:t>
            </a:r>
            <a:r>
              <a:rPr lang="sv-SE" sz="1800" dirty="0"/>
              <a:t> och så vidare – sådant som kan uppfattas som tjejigt. Men vi hade även bilder på VR-glasögon och liknande. Men andra, alltså de som kritiserade, fattar inte att tjejerna inte får komma annars om vi inte bara har lättsamma bilder. Vi skrev ju liksom inte att tjejjouren och ungdomsmottagningen skulle komma på besök.</a:t>
            </a:r>
            <a:br>
              <a:rPr lang="sv-SE" sz="1800" dirty="0"/>
            </a:br>
            <a:r>
              <a:rPr lang="sv-SE" sz="2000" dirty="0"/>
              <a:t>– </a:t>
            </a:r>
            <a:r>
              <a:rPr lang="sv-SE" sz="2000" i="0" dirty="0"/>
              <a:t>Fritidsledare </a:t>
            </a:r>
          </a:p>
        </p:txBody>
      </p:sp>
      <p:sp>
        <p:nvSpPr>
          <p:cNvPr id="5" name="textruta 4">
            <a:extLst>
              <a:ext uri="{FF2B5EF4-FFF2-40B4-BE49-F238E27FC236}">
                <a16:creationId xmlns:a16="http://schemas.microsoft.com/office/drawing/2014/main" id="{B41836D8-9E7C-F9AC-9186-AAA78C5E943A}"/>
              </a:ext>
            </a:extLst>
          </p:cNvPr>
          <p:cNvSpPr txBox="1"/>
          <p:nvPr/>
        </p:nvSpPr>
        <p:spPr>
          <a:xfrm>
            <a:off x="9151973" y="2142908"/>
            <a:ext cx="2493927" cy="175432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b="1" dirty="0">
                <a:solidFill>
                  <a:schemeClr val="bg2"/>
                </a:solidFill>
                <a:latin typeface="Arial" panose="020B0604020202020204" pitchFamily="34" charset="0"/>
                <a:ea typeface="Noto Sans" panose="020B0502040504020204" pitchFamily="34" charset="0"/>
                <a:cs typeface="Arial" panose="020B0604020202020204" pitchFamily="34" charset="0"/>
              </a:rPr>
              <a:t>Att diskutera:</a:t>
            </a:r>
          </a:p>
          <a:p>
            <a:pPr marL="0" marR="0" lvl="0" indent="0" defTabSz="914400" rtl="0" eaLnBrk="1" fontAlgn="auto" latinLnBrk="0" hangingPunct="1">
              <a:lnSpc>
                <a:spcPct val="100000"/>
              </a:lnSpc>
              <a:spcBef>
                <a:spcPts val="0"/>
              </a:spcBef>
              <a:spcAft>
                <a:spcPts val="0"/>
              </a:spcAft>
              <a:buClrTx/>
              <a:buSzTx/>
              <a:buFontTx/>
              <a:buNone/>
              <a:tabLst/>
              <a:defRPr/>
            </a:pPr>
            <a:r>
              <a:rPr lang="sv-SE" i="1" dirty="0">
                <a:solidFill>
                  <a:schemeClr val="bg2"/>
                </a:solidFill>
                <a:latin typeface="Arial" panose="020B0604020202020204" pitchFamily="34" charset="0"/>
                <a:ea typeface="Noto Sans" panose="020B0502040504020204" pitchFamily="34" charset="0"/>
                <a:cs typeface="Arial" panose="020B0604020202020204" pitchFamily="34" charset="0"/>
              </a:rPr>
              <a:t>Vid vilka aktiviteter eller tillfällen skulle ni kunna lyfta frågor om hedersrelaterat våld och förtryck?</a:t>
            </a:r>
          </a:p>
        </p:txBody>
      </p:sp>
      <p:sp>
        <p:nvSpPr>
          <p:cNvPr id="3" name="textruta 2">
            <a:extLst>
              <a:ext uri="{FF2B5EF4-FFF2-40B4-BE49-F238E27FC236}">
                <a16:creationId xmlns:a16="http://schemas.microsoft.com/office/drawing/2014/main" id="{1458A5ED-1136-CDB6-5450-FAD27891242F}"/>
              </a:ext>
            </a:extLst>
          </p:cNvPr>
          <p:cNvSpPr txBox="1"/>
          <p:nvPr/>
        </p:nvSpPr>
        <p:spPr>
          <a:xfrm>
            <a:off x="2895600" y="5651500"/>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57979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570303" y="541261"/>
            <a:ext cx="9496890" cy="1731859"/>
          </a:xfrm>
        </p:spPr>
        <p:txBody>
          <a:bodyPr/>
          <a:lstStyle/>
          <a:p>
            <a:pPr>
              <a:lnSpc>
                <a:spcPct val="110000"/>
              </a:lnSpc>
            </a:pPr>
            <a:r>
              <a:rPr lang="sv-SE" dirty="0"/>
              <a:t>Exempel på frågor att ställa för att upptäcka hedersrelaterat våld och förtryck </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37357" y="2590404"/>
            <a:ext cx="7202098" cy="3726335"/>
          </a:xfrm>
        </p:spPr>
        <p:txBody>
          <a:bodyPr wrap="square"/>
          <a:lstStyle/>
          <a:p>
            <a:pPr>
              <a:lnSpc>
                <a:spcPct val="110000"/>
              </a:lnSpc>
            </a:pPr>
            <a:r>
              <a:rPr lang="sv-SE" b="1" dirty="0"/>
              <a:t>Rätten till privatliv innebär till exempel att få ha sin mobiltelefon ifred</a:t>
            </a:r>
            <a:br>
              <a:rPr lang="sv-SE" dirty="0"/>
            </a:br>
            <a:r>
              <a:rPr lang="sv-SE" i="1" dirty="0"/>
              <a:t>– Får du använda din mobil som du vill?</a:t>
            </a:r>
            <a:br>
              <a:rPr lang="sv-SE" i="1" dirty="0"/>
            </a:br>
            <a:r>
              <a:rPr lang="sv-SE" i="1" dirty="0"/>
              <a:t>– Hur skulle du vilja använda din mobil?</a:t>
            </a:r>
            <a:br>
              <a:rPr lang="sv-SE" i="1" dirty="0"/>
            </a:br>
            <a:endParaRPr lang="sv-SE" i="1" dirty="0"/>
          </a:p>
          <a:p>
            <a:pPr>
              <a:lnSpc>
                <a:spcPct val="110000"/>
              </a:lnSpc>
            </a:pPr>
            <a:r>
              <a:rPr lang="sv-SE" b="1" dirty="0"/>
              <a:t>Rätten till utbildning innebär till exempel att inte </a:t>
            </a:r>
            <a:br>
              <a:rPr lang="sv-SE" b="1" dirty="0"/>
            </a:br>
            <a:r>
              <a:rPr lang="sv-SE" b="1" dirty="0"/>
              <a:t>behöva missa undervisning i skolan</a:t>
            </a:r>
            <a:br>
              <a:rPr lang="sv-SE" dirty="0"/>
            </a:br>
            <a:r>
              <a:rPr lang="sv-SE" i="1" dirty="0"/>
              <a:t>– Jag har märkt att du ofta är borta från idrotten/biologin/undervisningen om sexualitet, samtycke och relationer. Hur kommer det sig?</a:t>
            </a:r>
          </a:p>
          <a:p>
            <a:endParaRPr lang="sv-SE" i="1" dirty="0"/>
          </a:p>
        </p:txBody>
      </p:sp>
    </p:spTree>
    <p:extLst>
      <p:ext uri="{BB962C8B-B14F-4D97-AF65-F5344CB8AC3E}">
        <p14:creationId xmlns:p14="http://schemas.microsoft.com/office/powerpoint/2010/main" val="73582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B221ADF2-5C14-34F1-DE97-D8E524FA9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973" y="-12279"/>
            <a:ext cx="7626727" cy="5522519"/>
          </a:xfrm>
          <a:prstGeom prst="rect">
            <a:avLst/>
          </a:prstGeom>
        </p:spPr>
      </p:pic>
      <p:sp>
        <p:nvSpPr>
          <p:cNvPr id="2" name="Rubrik 1">
            <a:extLst>
              <a:ext uri="{FF2B5EF4-FFF2-40B4-BE49-F238E27FC236}">
                <a16:creationId xmlns:a16="http://schemas.microsoft.com/office/drawing/2014/main" id="{CDE39B30-E236-9A96-510C-B302CCED598C}"/>
              </a:ext>
            </a:extLst>
          </p:cNvPr>
          <p:cNvSpPr>
            <a:spLocks noGrp="1"/>
          </p:cNvSpPr>
          <p:nvPr>
            <p:ph type="ctrTitle"/>
          </p:nvPr>
        </p:nvSpPr>
        <p:spPr>
          <a:xfrm>
            <a:off x="0" y="1329138"/>
            <a:ext cx="8291146" cy="4181102"/>
          </a:xfrm>
        </p:spPr>
        <p:txBody>
          <a:bodyPr tIns="0" bIns="0" anchor="ctr" anchorCtr="0"/>
          <a:lstStyle/>
          <a:p>
            <a:pPr>
              <a:lnSpc>
                <a:spcPct val="100000"/>
              </a:lnSpc>
            </a:pPr>
            <a:r>
              <a:rPr lang="sv-SE" sz="2000" dirty="0"/>
              <a:t>Just heder är det komplext att arbeta med. </a:t>
            </a:r>
            <a:br>
              <a:rPr lang="sv-SE" sz="2000" dirty="0"/>
            </a:br>
            <a:r>
              <a:rPr lang="sv-SE" sz="2000" dirty="0"/>
              <a:t>Vi vet hur vi ska hantera om orosanmälan behövs, men många blir hedersförtryckta, speciellt tjejer, som t.ex. att de inte får vara med vem de vill. Vi vet inte alltid hur vi ska göra där, orosanmälan kan göra situationen värre. Det är offret vi jobbar med när det kommer till heder, men vi borde ju jobba med våldsförövarens beteende. </a:t>
            </a:r>
            <a:br>
              <a:rPr lang="sv-SE" sz="2000" dirty="0"/>
            </a:br>
            <a:r>
              <a:rPr lang="sv-SE" sz="2000" dirty="0"/>
              <a:t>Det blir fel.</a:t>
            </a:r>
          </a:p>
        </p:txBody>
      </p:sp>
    </p:spTree>
    <p:extLst>
      <p:ext uri="{BB962C8B-B14F-4D97-AF65-F5344CB8AC3E}">
        <p14:creationId xmlns:p14="http://schemas.microsoft.com/office/powerpoint/2010/main" val="3228305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51D4D0-A5AE-2423-DAD2-EEAB890EBD0D}"/>
              </a:ext>
            </a:extLst>
          </p:cNvPr>
          <p:cNvSpPr/>
          <p:nvPr/>
        </p:nvSpPr>
        <p:spPr>
          <a:xfrm>
            <a:off x="6025116" y="-73152"/>
            <a:ext cx="6166884" cy="503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xt&#10;&#10;Automatiskt genererad beskrivning">
            <a:extLst>
              <a:ext uri="{FF2B5EF4-FFF2-40B4-BE49-F238E27FC236}">
                <a16:creationId xmlns:a16="http://schemas.microsoft.com/office/drawing/2014/main" id="{27430B53-4004-80A5-58B9-E44879A50900}"/>
              </a:ext>
            </a:extLst>
          </p:cNvPr>
          <p:cNvPicPr>
            <a:picLocks noChangeAspect="1"/>
          </p:cNvPicPr>
          <p:nvPr/>
        </p:nvPicPr>
        <p:blipFill rotWithShape="1">
          <a:blip r:embed="rId3">
            <a:extLst>
              <a:ext uri="{28A0092B-C50C-407E-A947-70E740481C1C}">
                <a14:useLocalDpi xmlns:a14="http://schemas.microsoft.com/office/drawing/2010/main" val="0"/>
              </a:ext>
            </a:extLst>
          </a:blip>
          <a:srcRect r="347"/>
          <a:stretch/>
        </p:blipFill>
        <p:spPr>
          <a:xfrm>
            <a:off x="7218091" y="1674190"/>
            <a:ext cx="4973909" cy="3286769"/>
          </a:xfrm>
          <a:prstGeom prst="rect">
            <a:avLst/>
          </a:prstGeom>
        </p:spPr>
      </p:pic>
      <p:grpSp>
        <p:nvGrpSpPr>
          <p:cNvPr id="4" name="Grupp 3">
            <a:extLst>
              <a:ext uri="{FF2B5EF4-FFF2-40B4-BE49-F238E27FC236}">
                <a16:creationId xmlns:a16="http://schemas.microsoft.com/office/drawing/2014/main" id="{79B240D3-D831-BD65-8C80-10480D293311}"/>
              </a:ext>
            </a:extLst>
          </p:cNvPr>
          <p:cNvGrpSpPr/>
          <p:nvPr/>
        </p:nvGrpSpPr>
        <p:grpSpPr>
          <a:xfrm>
            <a:off x="6025119" y="-8344"/>
            <a:ext cx="956930" cy="934253"/>
            <a:chOff x="7400262" y="-8344"/>
            <a:chExt cx="956930" cy="934253"/>
          </a:xfrm>
        </p:grpSpPr>
        <p:sp>
          <p:nvSpPr>
            <p:cNvPr id="6" name="Rektangel 5">
              <a:extLst>
                <a:ext uri="{FF2B5EF4-FFF2-40B4-BE49-F238E27FC236}">
                  <a16:creationId xmlns:a16="http://schemas.microsoft.com/office/drawing/2014/main" id="{40624673-15C6-79C9-BFF2-CE6B2F10E31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C0B99E74-FA2E-EB39-CA6A-2503FBB0A221}"/>
                </a:ext>
              </a:extLst>
            </p:cNvPr>
            <p:cNvPicPr>
              <a:picLocks noChangeAspect="1"/>
            </p:cNvPicPr>
            <p:nvPr/>
          </p:nvPicPr>
          <p:blipFill rotWithShape="1">
            <a:blip r:embed="rId4">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348407" y="2312847"/>
            <a:ext cx="5080221" cy="2845308"/>
          </a:xfrm>
        </p:spPr>
        <p:txBody>
          <a:bodyPr/>
          <a:lstStyle/>
          <a:p>
            <a:pPr>
              <a:lnSpc>
                <a:spcPct val="110000"/>
              </a:lnSpc>
            </a:pPr>
            <a:r>
              <a:rPr lang="sv-SE" b="1" dirty="0"/>
              <a:t>Rätten till frihet innebär till exempel </a:t>
            </a:r>
            <a:br>
              <a:rPr lang="sv-SE" b="1" dirty="0"/>
            </a:br>
            <a:r>
              <a:rPr lang="sv-SE" b="1" dirty="0"/>
              <a:t>att kunna välja sin partner</a:t>
            </a:r>
          </a:p>
          <a:p>
            <a:pPr marL="0" indent="0">
              <a:lnSpc>
                <a:spcPct val="110000"/>
              </a:lnSpc>
              <a:buNone/>
            </a:pPr>
            <a:br>
              <a:rPr lang="sv-SE" b="1" dirty="0"/>
            </a:br>
            <a:r>
              <a:rPr lang="sv-SE" i="1" dirty="0"/>
              <a:t>– Får du själv välja vem du vill vara tillsammans med? Hur känns det? </a:t>
            </a:r>
            <a:br>
              <a:rPr lang="sv-SE" i="1" dirty="0"/>
            </a:br>
            <a:br>
              <a:rPr lang="sv-SE" i="1" dirty="0"/>
            </a:br>
            <a:r>
              <a:rPr lang="sv-SE" i="1" dirty="0"/>
              <a:t>– Tror du att du i framtiden kommer få välja om du vill gifta dig och vem du i så fall ska gifta dig med? Hur känns det?</a:t>
            </a:r>
          </a:p>
        </p:txBody>
      </p:sp>
      <p:sp>
        <p:nvSpPr>
          <p:cNvPr id="5" name="textruta 4">
            <a:extLst>
              <a:ext uri="{FF2B5EF4-FFF2-40B4-BE49-F238E27FC236}">
                <a16:creationId xmlns:a16="http://schemas.microsoft.com/office/drawing/2014/main" id="{284DAE1D-12F5-AC9A-7F7B-4BDFCFF61E74}"/>
              </a:ext>
            </a:extLst>
          </p:cNvPr>
          <p:cNvSpPr txBox="1"/>
          <p:nvPr/>
        </p:nvSpPr>
        <p:spPr>
          <a:xfrm>
            <a:off x="334503" y="507662"/>
            <a:ext cx="5584287" cy="1292662"/>
          </a:xfrm>
          <a:prstGeom prst="rect">
            <a:avLst/>
          </a:prstGeom>
          <a:noFill/>
        </p:spPr>
        <p:txBody>
          <a:bodyPr wrap="square">
            <a:spAutoFit/>
          </a:bodyPr>
          <a:lstStyle/>
          <a:p>
            <a:r>
              <a:rPr lang="sv-SE" sz="2600" b="1" dirty="0">
                <a:solidFill>
                  <a:schemeClr val="bg2"/>
                </a:solidFill>
              </a:rPr>
              <a:t>Exempel på frågor att ställa för att upptäcka hedersrelaterat våld och förtryck </a:t>
            </a:r>
          </a:p>
        </p:txBody>
      </p:sp>
    </p:spTree>
    <p:extLst>
      <p:ext uri="{BB962C8B-B14F-4D97-AF65-F5344CB8AC3E}">
        <p14:creationId xmlns:p14="http://schemas.microsoft.com/office/powerpoint/2010/main" val="1199874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
        <p:nvSpPr>
          <p:cNvPr id="2" name="Platshållare för innehåll 9">
            <a:extLst>
              <a:ext uri="{FF2B5EF4-FFF2-40B4-BE49-F238E27FC236}">
                <a16:creationId xmlns:a16="http://schemas.microsoft.com/office/drawing/2014/main" id="{2E5793B4-994C-8746-0392-C70887749B34}"/>
              </a:ext>
            </a:extLst>
          </p:cNvPr>
          <p:cNvSpPr txBox="1">
            <a:spLocks/>
          </p:cNvSpPr>
          <p:nvPr/>
        </p:nvSpPr>
        <p:spPr>
          <a:xfrm>
            <a:off x="1148387" y="1847957"/>
            <a:ext cx="8894266" cy="4214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buNone/>
            </a:pPr>
            <a:r>
              <a:rPr lang="sv-SE" b="1" i="1" dirty="0">
                <a:solidFill>
                  <a:schemeClr val="bg1"/>
                </a:solidFill>
                <a:latin typeface="Arial" panose="020B0604020202020204" pitchFamily="34" charset="0"/>
                <a:cs typeface="Arial" panose="020B0604020202020204" pitchFamily="34" charset="0"/>
              </a:rPr>
              <a:t>Vilka tankar, känslor och frågor har vi om att prata med unga om hedersrelaterat våld och förtryck?</a:t>
            </a:r>
            <a:br>
              <a:rPr lang="sv-SE" b="1" i="1" dirty="0">
                <a:solidFill>
                  <a:schemeClr val="bg1"/>
                </a:solidFill>
                <a:latin typeface="Arial" panose="020B0604020202020204" pitchFamily="34" charset="0"/>
                <a:cs typeface="Arial" panose="020B0604020202020204" pitchFamily="34" charset="0"/>
              </a:rPr>
            </a:br>
            <a:br>
              <a:rPr lang="sv-SE" b="1" i="1" dirty="0">
                <a:solidFill>
                  <a:schemeClr val="bg1"/>
                </a:solidFill>
                <a:latin typeface="Arial" panose="020B0604020202020204" pitchFamily="34" charset="0"/>
                <a:cs typeface="Arial" panose="020B0604020202020204" pitchFamily="34" charset="0"/>
              </a:rPr>
            </a:br>
            <a:r>
              <a:rPr lang="sv-SE" b="1" i="1" dirty="0">
                <a:solidFill>
                  <a:schemeClr val="bg1"/>
                </a:solidFill>
                <a:latin typeface="Arial" panose="020B0604020202020204" pitchFamily="34" charset="0"/>
                <a:cs typeface="Arial" panose="020B0604020202020204" pitchFamily="34" charset="0"/>
              </a:rPr>
              <a:t>Hur trygg känner du dig med att ha samtal </a:t>
            </a:r>
            <a:br>
              <a:rPr lang="sv-SE" b="1" i="1" dirty="0">
                <a:solidFill>
                  <a:schemeClr val="bg1"/>
                </a:solidFill>
                <a:latin typeface="Arial" panose="020B0604020202020204" pitchFamily="34" charset="0"/>
                <a:cs typeface="Arial" panose="020B0604020202020204" pitchFamily="34" charset="0"/>
              </a:rPr>
            </a:br>
            <a:r>
              <a:rPr lang="sv-SE" b="1" i="1" dirty="0">
                <a:solidFill>
                  <a:schemeClr val="bg1"/>
                </a:solidFill>
                <a:latin typeface="Arial" panose="020B0604020202020204" pitchFamily="34" charset="0"/>
                <a:cs typeface="Arial" panose="020B0604020202020204" pitchFamily="34" charset="0"/>
              </a:rPr>
              <a:t>med unga om hedersrelaterat våld och förtryck?</a:t>
            </a:r>
          </a:p>
          <a:p>
            <a:pPr>
              <a:lnSpc>
                <a:spcPts val="3200"/>
              </a:lnSpc>
            </a:pPr>
            <a:r>
              <a:rPr lang="sv-SE" sz="2400" dirty="0">
                <a:solidFill>
                  <a:schemeClr val="bg1"/>
                </a:solidFill>
                <a:latin typeface="Arial" panose="020B0604020202020204" pitchFamily="34" charset="0"/>
                <a:cs typeface="Arial" panose="020B0604020202020204" pitchFamily="34" charset="0"/>
              </a:rPr>
              <a:t>Jag känner mig trygg.</a:t>
            </a:r>
          </a:p>
          <a:p>
            <a:pPr>
              <a:lnSpc>
                <a:spcPts val="3200"/>
              </a:lnSpc>
            </a:pPr>
            <a:r>
              <a:rPr lang="sv-SE" sz="2400" dirty="0">
                <a:solidFill>
                  <a:schemeClr val="bg1"/>
                </a:solidFill>
                <a:latin typeface="Arial" panose="020B0604020202020204" pitchFamily="34" charset="0"/>
                <a:cs typeface="Arial" panose="020B0604020202020204" pitchFamily="34" charset="0"/>
              </a:rPr>
              <a:t>Jag känner mig trygg men behöver mer kunskap.</a:t>
            </a:r>
          </a:p>
          <a:p>
            <a:pPr>
              <a:lnSpc>
                <a:spcPts val="3200"/>
              </a:lnSpc>
            </a:pPr>
            <a:r>
              <a:rPr lang="sv-SE" sz="2400" dirty="0">
                <a:solidFill>
                  <a:schemeClr val="bg1"/>
                </a:solidFill>
                <a:latin typeface="Arial" panose="020B0604020202020204" pitchFamily="34" charset="0"/>
                <a:cs typeface="Arial" panose="020B0604020202020204" pitchFamily="34" charset="0"/>
              </a:rPr>
              <a:t>Jag känner mig inte trygga.</a:t>
            </a:r>
            <a:endParaRPr lang="sv-SE" sz="2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212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96715"/>
            <a:ext cx="12214225" cy="6877050"/>
          </a:xfrm>
        </p:spPr>
      </p:pic>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3750" y="5807348"/>
              <a:ext cx="872413" cy="750898"/>
            </a:xfrm>
            <a:prstGeom prst="rect">
              <a:avLst/>
            </a:prstGeom>
          </p:spPr>
        </p:pic>
      </p:grpSp>
      <p:sp>
        <p:nvSpPr>
          <p:cNvPr id="2" name="Platshållare för innehåll 9">
            <a:extLst>
              <a:ext uri="{FF2B5EF4-FFF2-40B4-BE49-F238E27FC236}">
                <a16:creationId xmlns:a16="http://schemas.microsoft.com/office/drawing/2014/main" id="{2E5793B4-994C-8746-0392-C70887749B34}"/>
              </a:ext>
            </a:extLst>
          </p:cNvPr>
          <p:cNvSpPr txBox="1">
            <a:spLocks/>
          </p:cNvSpPr>
          <p:nvPr/>
        </p:nvSpPr>
        <p:spPr>
          <a:xfrm>
            <a:off x="1930002" y="2300693"/>
            <a:ext cx="7819906" cy="227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buNone/>
            </a:pPr>
            <a:r>
              <a:rPr lang="sv-SE" b="1" i="1" dirty="0">
                <a:solidFill>
                  <a:schemeClr val="bg1"/>
                </a:solidFill>
                <a:latin typeface="Arial" panose="020B0604020202020204" pitchFamily="34" charset="0"/>
                <a:cs typeface="Arial" panose="020B0604020202020204" pitchFamily="34" charset="0"/>
              </a:rPr>
              <a:t>Brukar du ställa frågor på rutin? </a:t>
            </a:r>
            <a:br>
              <a:rPr lang="sv-SE" b="1" i="1" dirty="0">
                <a:solidFill>
                  <a:schemeClr val="bg1"/>
                </a:solidFill>
                <a:latin typeface="Arial" panose="020B0604020202020204" pitchFamily="34" charset="0"/>
                <a:cs typeface="Arial" panose="020B0604020202020204" pitchFamily="34" charset="0"/>
              </a:rPr>
            </a:br>
            <a:br>
              <a:rPr lang="sv-SE" b="1" i="1" dirty="0">
                <a:solidFill>
                  <a:schemeClr val="bg1"/>
                </a:solidFill>
                <a:latin typeface="Arial" panose="020B0604020202020204" pitchFamily="34" charset="0"/>
                <a:cs typeface="Arial" panose="020B0604020202020204" pitchFamily="34" charset="0"/>
              </a:rPr>
            </a:br>
            <a:r>
              <a:rPr lang="sv-SE" b="1" i="1" dirty="0">
                <a:solidFill>
                  <a:schemeClr val="bg1"/>
                </a:solidFill>
                <a:latin typeface="Arial" panose="020B0604020202020204" pitchFamily="34" charset="0"/>
                <a:cs typeface="Arial" panose="020B0604020202020204" pitchFamily="34" charset="0"/>
              </a:rPr>
              <a:t>När, och i vilka sammanhang, kan det vara </a:t>
            </a:r>
            <a:br>
              <a:rPr lang="sv-SE" b="1" i="1" dirty="0">
                <a:solidFill>
                  <a:schemeClr val="bg1"/>
                </a:solidFill>
                <a:latin typeface="Arial" panose="020B0604020202020204" pitchFamily="34" charset="0"/>
                <a:cs typeface="Arial" panose="020B0604020202020204" pitchFamily="34" charset="0"/>
              </a:rPr>
            </a:br>
            <a:r>
              <a:rPr lang="sv-SE" b="1" i="1" dirty="0">
                <a:solidFill>
                  <a:schemeClr val="bg1"/>
                </a:solidFill>
                <a:latin typeface="Arial" panose="020B0604020202020204" pitchFamily="34" charset="0"/>
                <a:cs typeface="Arial" panose="020B0604020202020204" pitchFamily="34" charset="0"/>
              </a:rPr>
              <a:t>opassande att ställa frågor för att upptäcka hedersrelaterat våld och förtryck?</a:t>
            </a:r>
          </a:p>
        </p:txBody>
      </p:sp>
    </p:spTree>
    <p:extLst>
      <p:ext uri="{BB962C8B-B14F-4D97-AF65-F5344CB8AC3E}">
        <p14:creationId xmlns:p14="http://schemas.microsoft.com/office/powerpoint/2010/main" val="2829879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81317" y="483577"/>
            <a:ext cx="9215537" cy="910109"/>
          </a:xfrm>
        </p:spPr>
        <p:txBody>
          <a:bodyPr/>
          <a:lstStyle/>
          <a:p>
            <a:pPr>
              <a:lnSpc>
                <a:spcPct val="110000"/>
              </a:lnSpc>
            </a:pPr>
            <a:r>
              <a:rPr lang="sv-SE" sz="3600" dirty="0"/>
              <a:t>Samtal och avstämningar med kollegor</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614263" y="2062495"/>
            <a:ext cx="8204420" cy="3318397"/>
          </a:xfrm>
        </p:spPr>
        <p:txBody>
          <a:bodyPr/>
          <a:lstStyle/>
          <a:p>
            <a:pPr>
              <a:lnSpc>
                <a:spcPct val="110000"/>
              </a:lnSpc>
            </a:pPr>
            <a:r>
              <a:rPr lang="sv-SE" dirty="0"/>
              <a:t>Samtal om utsatthet, makt, våld och kontroll kan vara utmanande både för dig och för den du pratar med. Ta stöd och hjälp av en kollega eller någon annan vuxen i din närhet. Ett samtal med en kollega eller chef kan fungera både som ett känslomässigt stöd och ett bollplank.</a:t>
            </a:r>
          </a:p>
          <a:p>
            <a:pPr>
              <a:lnSpc>
                <a:spcPct val="110000"/>
              </a:lnSpc>
            </a:pPr>
            <a:r>
              <a:rPr lang="sv-SE" dirty="0"/>
              <a:t>Ett sätt kan vara att skriva in teman som trygghet och oro för våld som en återkommande punkt vid arbetsplatsträffar eller andra regelbundna personalgruppsmöten. </a:t>
            </a:r>
            <a:br>
              <a:rPr lang="sv-SE" dirty="0"/>
            </a:br>
            <a:endParaRPr lang="sv-SE" dirty="0"/>
          </a:p>
          <a:p>
            <a:pPr marL="0" indent="0">
              <a:lnSpc>
                <a:spcPct val="110000"/>
              </a:lnSpc>
              <a:buNone/>
            </a:pPr>
            <a:endParaRPr lang="sv-SE" dirty="0"/>
          </a:p>
        </p:txBody>
      </p:sp>
    </p:spTree>
    <p:extLst>
      <p:ext uri="{BB962C8B-B14F-4D97-AF65-F5344CB8AC3E}">
        <p14:creationId xmlns:p14="http://schemas.microsoft.com/office/powerpoint/2010/main" val="152111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51D4D0-A5AE-2423-DAD2-EEAB890EBD0D}"/>
              </a:ext>
            </a:extLst>
          </p:cNvPr>
          <p:cNvSpPr/>
          <p:nvPr/>
        </p:nvSpPr>
        <p:spPr>
          <a:xfrm>
            <a:off x="6025116" y="-7088"/>
            <a:ext cx="6166884"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9B240D3-D831-BD65-8C80-10480D293311}"/>
              </a:ext>
            </a:extLst>
          </p:cNvPr>
          <p:cNvGrpSpPr/>
          <p:nvPr/>
        </p:nvGrpSpPr>
        <p:grpSpPr>
          <a:xfrm>
            <a:off x="6025119" y="-8344"/>
            <a:ext cx="956930" cy="934253"/>
            <a:chOff x="7400262" y="-8344"/>
            <a:chExt cx="956930" cy="934253"/>
          </a:xfrm>
        </p:grpSpPr>
        <p:sp>
          <p:nvSpPr>
            <p:cNvPr id="6" name="Rektangel 5">
              <a:extLst>
                <a:ext uri="{FF2B5EF4-FFF2-40B4-BE49-F238E27FC236}">
                  <a16:creationId xmlns:a16="http://schemas.microsoft.com/office/drawing/2014/main" id="{40624673-15C6-79C9-BFF2-CE6B2F10E315}"/>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Platshållare för innehåll 7">
              <a:extLst>
                <a:ext uri="{FF2B5EF4-FFF2-40B4-BE49-F238E27FC236}">
                  <a16:creationId xmlns:a16="http://schemas.microsoft.com/office/drawing/2014/main" id="{C0B99E74-FA2E-EB39-CA6A-2503FBB0A221}"/>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10" name="Platshållare för innehåll 9">
            <a:extLst>
              <a:ext uri="{FF2B5EF4-FFF2-40B4-BE49-F238E27FC236}">
                <a16:creationId xmlns:a16="http://schemas.microsoft.com/office/drawing/2014/main" id="{CD959D4C-6F2A-513E-BF1C-F91BD2C9FC5D}"/>
              </a:ext>
            </a:extLst>
          </p:cNvPr>
          <p:cNvSpPr>
            <a:spLocks noGrp="1"/>
          </p:cNvSpPr>
          <p:nvPr>
            <p:ph idx="1"/>
          </p:nvPr>
        </p:nvSpPr>
        <p:spPr>
          <a:xfrm>
            <a:off x="472751" y="1231392"/>
            <a:ext cx="4991321" cy="2972308"/>
          </a:xfrm>
        </p:spPr>
        <p:txBody>
          <a:bodyPr/>
          <a:lstStyle/>
          <a:p>
            <a:pPr>
              <a:lnSpc>
                <a:spcPct val="110000"/>
              </a:lnSpc>
            </a:pPr>
            <a:r>
              <a:rPr lang="sv-SE" dirty="0"/>
              <a:t>I samtal med kollegor om hedersnormer kan du även behöva vara uppmärksam </a:t>
            </a:r>
            <a:br>
              <a:rPr lang="sv-SE" dirty="0"/>
            </a:br>
            <a:r>
              <a:rPr lang="sv-SE" dirty="0"/>
              <a:t>på om du märker att en kollega delvis eller helt delar synen på hedersnormer. Det kan på samma sätt som med verksamhetens besökare även vara så att din kollega lever i en hederskontext. </a:t>
            </a:r>
          </a:p>
        </p:txBody>
      </p:sp>
      <p:sp>
        <p:nvSpPr>
          <p:cNvPr id="3" name="Platshållare för innehåll 2">
            <a:extLst>
              <a:ext uri="{FF2B5EF4-FFF2-40B4-BE49-F238E27FC236}">
                <a16:creationId xmlns:a16="http://schemas.microsoft.com/office/drawing/2014/main" id="{F7419034-7581-8F4A-CE63-7CA6ED0ACAC3}"/>
              </a:ext>
            </a:extLst>
          </p:cNvPr>
          <p:cNvSpPr>
            <a:spLocks noGrp="1"/>
          </p:cNvSpPr>
          <p:nvPr>
            <p:ph sz="quarter" idx="10"/>
          </p:nvPr>
        </p:nvSpPr>
        <p:spPr>
          <a:xfrm>
            <a:off x="6275570" y="1365250"/>
            <a:ext cx="2407685" cy="3168650"/>
          </a:xfrm>
        </p:spPr>
        <p:txBody>
          <a:bodyPr/>
          <a:lstStyle/>
          <a:p>
            <a:r>
              <a:rPr lang="sv-SE" sz="2800" i="0" dirty="0"/>
              <a:t>Samtal och avstämningar </a:t>
            </a:r>
            <a:br>
              <a:rPr lang="sv-SE" sz="2800" i="0" dirty="0"/>
            </a:br>
            <a:r>
              <a:rPr lang="sv-SE" sz="2800" i="0" dirty="0"/>
              <a:t>med kollegor</a:t>
            </a:r>
            <a:endParaRPr lang="sv-SE" i="0" dirty="0"/>
          </a:p>
        </p:txBody>
      </p:sp>
      <p:pic>
        <p:nvPicPr>
          <p:cNvPr id="7" name="Bildobjekt 6">
            <a:extLst>
              <a:ext uri="{FF2B5EF4-FFF2-40B4-BE49-F238E27FC236}">
                <a16:creationId xmlns:a16="http://schemas.microsoft.com/office/drawing/2014/main" id="{828C86C8-D734-F296-AED7-51A9D3DDE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615" y="-14177"/>
            <a:ext cx="2924634" cy="4983126"/>
          </a:xfrm>
          <a:prstGeom prst="rect">
            <a:avLst/>
          </a:prstGeom>
        </p:spPr>
      </p:pic>
    </p:spTree>
    <p:extLst>
      <p:ext uri="{BB962C8B-B14F-4D97-AF65-F5344CB8AC3E}">
        <p14:creationId xmlns:p14="http://schemas.microsoft.com/office/powerpoint/2010/main" val="1299680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utomhus, person, solnedgång, mörk&#10;&#10;Automatiskt genererad beskrivning">
            <a:extLst>
              <a:ext uri="{FF2B5EF4-FFF2-40B4-BE49-F238E27FC236}">
                <a16:creationId xmlns:a16="http://schemas.microsoft.com/office/drawing/2014/main" id="{EC31A7E2-9D1D-463F-CAD0-6A2DF6125DD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 b="11"/>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pPr>
              <a:lnSpc>
                <a:spcPts val="6500"/>
              </a:lnSpc>
            </a:pPr>
            <a:r>
              <a:rPr lang="sv-SE" dirty="0"/>
              <a:t>Rutiner för att upptäcka </a:t>
            </a:r>
            <a:br>
              <a:rPr lang="sv-SE" dirty="0"/>
            </a:br>
            <a:r>
              <a:rPr lang="sv-SE" dirty="0"/>
              <a:t>och motverka hedersrelaterat våld och förtryck</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dirty="0"/>
              <a:t>Del 4</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2136" y="5807348"/>
              <a:ext cx="872413" cy="750898"/>
            </a:xfrm>
            <a:prstGeom prst="rect">
              <a:avLst/>
            </a:prstGeom>
          </p:spPr>
        </p:pic>
      </p:grpSp>
    </p:spTree>
    <p:extLst>
      <p:ext uri="{BB962C8B-B14F-4D97-AF65-F5344CB8AC3E}">
        <p14:creationId xmlns:p14="http://schemas.microsoft.com/office/powerpoint/2010/main" val="1821697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sz="3600" dirty="0"/>
              <a:t>Om anmälningsskyldighet </a:t>
            </a:r>
            <a:endParaRPr lang="sv-SE" sz="2000"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008158"/>
            <a:ext cx="8420321" cy="3726335"/>
          </a:xfrm>
        </p:spPr>
        <p:txBody>
          <a:bodyPr/>
          <a:lstStyle/>
          <a:p>
            <a:pPr>
              <a:lnSpc>
                <a:spcPct val="110000"/>
              </a:lnSpc>
            </a:pPr>
            <a:r>
              <a:rPr lang="sv-SE" dirty="0"/>
              <a:t>I vissa fall kommer du att behöva göra en orosanmälan till socialtjänsten. Det behöver du göra som fritidsledare om du arbetar med barn och unga under 18 år och misstänker att någon du möter far illa. </a:t>
            </a:r>
          </a:p>
          <a:p>
            <a:pPr>
              <a:lnSpc>
                <a:spcPct val="110000"/>
              </a:lnSpc>
            </a:pPr>
            <a:r>
              <a:rPr lang="sv-SE" dirty="0"/>
              <a:t>För att göra en orosanmälan behöver du inte ha några bevis. Det är inte du som ska utreda om något hänt utan det är socialtjänstens uppgift.</a:t>
            </a:r>
          </a:p>
          <a:p>
            <a:pPr>
              <a:lnSpc>
                <a:spcPct val="110000"/>
              </a:lnSpc>
            </a:pPr>
            <a:r>
              <a:rPr lang="sv-SE" dirty="0"/>
              <a:t>Det är viktigt att du har med dig den unga i processen om du behöver göra en orosanmälan. Den unga har rätt att bli informerad och vara delaktig i det som sker. Att få veta vad som händer och varför ökar både den ungas känsla av trygghet och förtroende. Det kan också ge den unga realistiska förväntningar och minska besvikelse och känslor av maktlöshet. Det är dock inte den unga som ska göra en bedömning om en anmälan ska göras eller inte.</a:t>
            </a:r>
          </a:p>
        </p:txBody>
      </p:sp>
    </p:spTree>
    <p:extLst>
      <p:ext uri="{BB962C8B-B14F-4D97-AF65-F5344CB8AC3E}">
        <p14:creationId xmlns:p14="http://schemas.microsoft.com/office/powerpoint/2010/main" val="1310966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sz="3600" dirty="0"/>
              <a:t>Om anmälningsskyldighet </a:t>
            </a:r>
            <a:endParaRPr lang="sv-SE" sz="2000"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018549"/>
            <a:ext cx="7987747" cy="3726335"/>
          </a:xfrm>
        </p:spPr>
        <p:txBody>
          <a:bodyPr/>
          <a:lstStyle/>
          <a:p>
            <a:r>
              <a:rPr lang="sv-SE" dirty="0"/>
              <a:t>Du behöver inte kunna allt själv, men du behöver veta vilket ansvar </a:t>
            </a:r>
            <a:br>
              <a:rPr lang="sv-SE" dirty="0"/>
            </a:br>
            <a:r>
              <a:rPr lang="sv-SE" dirty="0"/>
              <a:t>du har gentemot den unga. I det ingår att veta när det är dags att lämna över till en annan vuxen som har mer kunskap. Det kan till exempel handla om att den unga behöver prata med en expert på området eller komma till ett akut skyddat boende. </a:t>
            </a:r>
          </a:p>
          <a:p>
            <a:r>
              <a:rPr lang="sv-SE" dirty="0"/>
              <a:t>Ta reda på vad som gäller för just din verksamhet när det kommer </a:t>
            </a:r>
            <a:br>
              <a:rPr lang="sv-SE" dirty="0"/>
            </a:br>
            <a:r>
              <a:rPr lang="sv-SE" dirty="0"/>
              <a:t>till anmälningsplikten. Detta kan ni göra via socialtjänsten. Det kan vara bra att ta med det i en handlingsplan för ert våldsförebyggande arbete så att det är väl förankrat bland all personal. </a:t>
            </a:r>
          </a:p>
        </p:txBody>
      </p:sp>
    </p:spTree>
    <p:extLst>
      <p:ext uri="{BB962C8B-B14F-4D97-AF65-F5344CB8AC3E}">
        <p14:creationId xmlns:p14="http://schemas.microsoft.com/office/powerpoint/2010/main" val="2323100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371176" y="2724380"/>
            <a:ext cx="6362552" cy="3298350"/>
          </a:xfrm>
        </p:spPr>
        <p:txBody>
          <a:bodyPr wrap="square"/>
          <a:lstStyle/>
          <a:p>
            <a:pPr>
              <a:lnSpc>
                <a:spcPct val="110000"/>
              </a:lnSpc>
            </a:pPr>
            <a:r>
              <a:rPr lang="sv-SE" dirty="0"/>
              <a:t>Det är viktigt att det finns uppdaterade rutiner kring </a:t>
            </a:r>
            <a:br>
              <a:rPr lang="sv-SE" dirty="0"/>
            </a:br>
            <a:r>
              <a:rPr lang="sv-SE" dirty="0"/>
              <a:t>hur personalen ska agera vid misstanke eller upptäckt </a:t>
            </a:r>
            <a:br>
              <a:rPr lang="sv-SE" dirty="0"/>
            </a:br>
            <a:r>
              <a:rPr lang="sv-SE" dirty="0"/>
              <a:t>av hedersrelaterat våld och förtryck. </a:t>
            </a:r>
          </a:p>
          <a:p>
            <a:pPr>
              <a:lnSpc>
                <a:spcPct val="110000"/>
              </a:lnSpc>
            </a:pPr>
            <a:r>
              <a:rPr lang="sv-SE" dirty="0"/>
              <a:t>Sådana rutiner kan ingå i en handlingsplan som beskriver hur verksamheten arbetar våldsförebyggande och hur personal i verksamheten ska agera vid misstanke om våld och oro bland besökare. </a:t>
            </a:r>
          </a:p>
          <a:p>
            <a:pPr>
              <a:lnSpc>
                <a:spcPct val="110000"/>
              </a:lnSpc>
            </a:pPr>
            <a:r>
              <a:rPr lang="sv-SE" dirty="0"/>
              <a:t>Handlingsplanen bör innefatta information om anmälningsskyldighet och samverkan. </a:t>
            </a:r>
          </a:p>
          <a:p>
            <a:pPr marL="0" indent="0">
              <a:lnSpc>
                <a:spcPct val="110000"/>
              </a:lnSpc>
              <a:buNone/>
            </a:pPr>
            <a:endParaRPr lang="sv-SE" dirty="0">
              <a:highlight>
                <a:srgbClr val="FFFF00"/>
              </a:highlight>
            </a:endParaRPr>
          </a:p>
        </p:txBody>
      </p:sp>
      <p:sp>
        <p:nvSpPr>
          <p:cNvPr id="4" name="Rektangel 3">
            <a:extLst>
              <a:ext uri="{FF2B5EF4-FFF2-40B4-BE49-F238E27FC236}">
                <a16:creationId xmlns:a16="http://schemas.microsoft.com/office/drawing/2014/main" id="{1B728B80-31C3-F484-4A94-52D1D1AD0475}"/>
              </a:ext>
            </a:extLst>
          </p:cNvPr>
          <p:cNvSpPr/>
          <p:nvPr/>
        </p:nvSpPr>
        <p:spPr>
          <a:xfrm>
            <a:off x="7492409" y="-7088"/>
            <a:ext cx="4699590"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59880F92-81FE-D40F-84B5-A5A08650885E}"/>
              </a:ext>
            </a:extLst>
          </p:cNvPr>
          <p:cNvSpPr txBox="1"/>
          <p:nvPr/>
        </p:nvSpPr>
        <p:spPr>
          <a:xfrm>
            <a:off x="8078087" y="1346912"/>
            <a:ext cx="3669634" cy="2265492"/>
          </a:xfrm>
          <a:prstGeom prst="rect">
            <a:avLst/>
          </a:prstGeom>
          <a:noFill/>
        </p:spPr>
        <p:txBody>
          <a:bodyPr wrap="square">
            <a:spAutoFit/>
          </a:bodyPr>
          <a:lstStyle/>
          <a:p>
            <a:pPr marL="0" lvl="1">
              <a:spcBef>
                <a:spcPts val="1200"/>
              </a:spcBef>
              <a:buFont typeface="Arial" panose="020B0604020202020204" pitchFamily="34" charset="0"/>
              <a:buNone/>
            </a:pPr>
            <a:r>
              <a:rPr lang="sv-SE" b="1" dirty="0">
                <a:solidFill>
                  <a:schemeClr val="bg2"/>
                </a:solidFill>
                <a:latin typeface="Arial" panose="020B0604020202020204" pitchFamily="34" charset="0"/>
                <a:cs typeface="Arial" panose="020B0604020202020204" pitchFamily="34" charset="0"/>
              </a:rPr>
              <a:t>Att diskutera:</a:t>
            </a:r>
            <a:br>
              <a:rPr lang="sv-SE" b="1" dirty="0">
                <a:solidFill>
                  <a:schemeClr val="bg2"/>
                </a:solidFill>
                <a:latin typeface="Arial" panose="020B0604020202020204" pitchFamily="34" charset="0"/>
                <a:cs typeface="Arial" panose="020B0604020202020204" pitchFamily="34" charset="0"/>
              </a:rPr>
            </a:br>
            <a:r>
              <a:rPr lang="sv-SE" i="1" dirty="0">
                <a:solidFill>
                  <a:schemeClr val="bg2"/>
                </a:solidFill>
                <a:latin typeface="Arial" panose="020B0604020202020204" pitchFamily="34" charset="0"/>
                <a:ea typeface="Noto Sans" panose="020B0502040504020204" pitchFamily="34" charset="0"/>
                <a:cs typeface="Arial" panose="020B0604020202020204" pitchFamily="34" charset="0"/>
              </a:rPr>
              <a:t>Har vi en rutin för vad vi ska göra om vi misstänker eller upptäcker våldsutsatthet för hedersrelaterat våld och förtryck?</a:t>
            </a:r>
          </a:p>
          <a:p>
            <a:pPr marL="0" lvl="1">
              <a:lnSpc>
                <a:spcPct val="120000"/>
              </a:lnSpc>
              <a:spcBef>
                <a:spcPts val="1200"/>
              </a:spcBef>
              <a:buFont typeface="Arial" panose="020B0604020202020204" pitchFamily="34" charset="0"/>
              <a:buNone/>
            </a:pPr>
            <a:r>
              <a:rPr lang="sv-SE" i="1" dirty="0">
                <a:solidFill>
                  <a:schemeClr val="bg2"/>
                </a:solidFill>
                <a:latin typeface="Arial" panose="020B0604020202020204" pitchFamily="34" charset="0"/>
                <a:ea typeface="Noto Sans" panose="020B0502040504020204" pitchFamily="34" charset="0"/>
                <a:cs typeface="Arial" panose="020B0604020202020204" pitchFamily="34" charset="0"/>
              </a:rPr>
              <a:t>Känner vi i personalen till den </a:t>
            </a:r>
            <a:br>
              <a:rPr lang="sv-SE" i="1" dirty="0">
                <a:solidFill>
                  <a:schemeClr val="bg2"/>
                </a:solidFill>
                <a:latin typeface="Arial" panose="020B0604020202020204" pitchFamily="34" charset="0"/>
                <a:ea typeface="Noto Sans" panose="020B0502040504020204" pitchFamily="34" charset="0"/>
                <a:cs typeface="Arial" panose="020B0604020202020204" pitchFamily="34" charset="0"/>
              </a:rPr>
            </a:br>
            <a:r>
              <a:rPr lang="sv-SE" i="1" dirty="0">
                <a:solidFill>
                  <a:schemeClr val="bg2"/>
                </a:solidFill>
                <a:latin typeface="Arial" panose="020B0604020202020204" pitchFamily="34" charset="0"/>
                <a:ea typeface="Noto Sans" panose="020B0502040504020204" pitchFamily="34" charset="0"/>
                <a:cs typeface="Arial" panose="020B0604020202020204" pitchFamily="34" charset="0"/>
              </a:rPr>
              <a:t>och utgår från den?</a:t>
            </a:r>
          </a:p>
        </p:txBody>
      </p:sp>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510289" y="641839"/>
            <a:ext cx="6689281" cy="1731859"/>
          </a:xfrm>
        </p:spPr>
        <p:txBody>
          <a:bodyPr/>
          <a:lstStyle/>
          <a:p>
            <a:pPr>
              <a:lnSpc>
                <a:spcPct val="110000"/>
              </a:lnSpc>
            </a:pPr>
            <a:r>
              <a:rPr lang="sv-SE" sz="3600" dirty="0"/>
              <a:t>Rutiner vid misstanke eller upptäckt av hedersrelaterat </a:t>
            </a:r>
            <a:br>
              <a:rPr lang="sv-SE" sz="3600" dirty="0"/>
            </a:br>
            <a:r>
              <a:rPr lang="sv-SE" sz="3600" dirty="0"/>
              <a:t>våld och förtryck</a:t>
            </a:r>
            <a:endParaRPr lang="sv-SE" dirty="0"/>
          </a:p>
        </p:txBody>
      </p:sp>
    </p:spTree>
    <p:extLst>
      <p:ext uri="{BB962C8B-B14F-4D97-AF65-F5344CB8AC3E}">
        <p14:creationId xmlns:p14="http://schemas.microsoft.com/office/powerpoint/2010/main" val="3511621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B728B80-31C3-F484-4A94-52D1D1AD0475}"/>
              </a:ext>
            </a:extLst>
          </p:cNvPr>
          <p:cNvSpPr/>
          <p:nvPr/>
        </p:nvSpPr>
        <p:spPr>
          <a:xfrm>
            <a:off x="7492409" y="-7088"/>
            <a:ext cx="4699590"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301307"/>
            <a:ext cx="6689281" cy="1731859"/>
          </a:xfrm>
        </p:spPr>
        <p:txBody>
          <a:bodyPr/>
          <a:lstStyle/>
          <a:p>
            <a:pPr>
              <a:lnSpc>
                <a:spcPct val="110000"/>
              </a:lnSpc>
            </a:pPr>
            <a:r>
              <a:rPr lang="sv-SE" sz="3600" dirty="0"/>
              <a:t>Rutiner vid misstanke eller upptäckt av hedersrelaterat </a:t>
            </a:r>
            <a:br>
              <a:rPr lang="sv-SE" sz="3600" dirty="0"/>
            </a:br>
            <a:r>
              <a:rPr lang="sv-SE" sz="3600" dirty="0"/>
              <a:t>våld och förtryck</a:t>
            </a:r>
            <a:endParaRPr lang="sv-SE" dirty="0"/>
          </a:p>
        </p:txBody>
      </p:sp>
      <p:pic>
        <p:nvPicPr>
          <p:cNvPr id="6" name="Bildobjekt 5">
            <a:extLst>
              <a:ext uri="{FF2B5EF4-FFF2-40B4-BE49-F238E27FC236}">
                <a16:creationId xmlns:a16="http://schemas.microsoft.com/office/drawing/2014/main" id="{F598707D-0E53-81BE-C6C1-0A616A316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09" y="1409700"/>
            <a:ext cx="4735696" cy="3559249"/>
          </a:xfrm>
          <a:prstGeom prst="rect">
            <a:avLst/>
          </a:prstGeom>
        </p:spPr>
      </p:pic>
      <p:sp>
        <p:nvSpPr>
          <p:cNvPr id="7" name="Platshållare för innehåll 9">
            <a:extLst>
              <a:ext uri="{FF2B5EF4-FFF2-40B4-BE49-F238E27FC236}">
                <a16:creationId xmlns:a16="http://schemas.microsoft.com/office/drawing/2014/main" id="{E107C258-7412-45E8-42E7-AA153FC70CE4}"/>
              </a:ext>
            </a:extLst>
          </p:cNvPr>
          <p:cNvSpPr txBox="1">
            <a:spLocks/>
          </p:cNvSpPr>
          <p:nvPr/>
        </p:nvSpPr>
        <p:spPr>
          <a:xfrm>
            <a:off x="698279" y="2417313"/>
            <a:ext cx="5080221" cy="1716390"/>
          </a:xfrm>
          <a:prstGeom prst="rect">
            <a:avLst/>
          </a:prstGeom>
        </p:spPr>
        <p:txBody>
          <a:bodyPr vert="horz" lIns="91440" tIns="45720" rIns="91440" bIns="45720" rtlCol="0">
            <a:noAutofit/>
          </a:bodyPr>
          <a:lstStyle>
            <a:lvl1pPr marL="255588" indent="-255588" algn="l" defTabSz="914400" rtl="0" eaLnBrk="1" latinLnBrk="0" hangingPunct="1">
              <a:lnSpc>
                <a:spcPts val="2300"/>
              </a:lnSpc>
              <a:spcBef>
                <a:spcPts val="1000"/>
              </a:spcBef>
              <a:buFont typeface="Arial" panose="020B0604020202020204" pitchFamily="34" charset="0"/>
              <a:buChar char="•"/>
              <a:defRPr sz="1800" kern="1200">
                <a:solidFill>
                  <a:schemeClr val="tx2"/>
                </a:solidFill>
                <a:latin typeface="+mn-lt"/>
                <a:ea typeface="+mn-ea"/>
                <a:cs typeface="+mn-cs"/>
              </a:defRPr>
            </a:lvl1pPr>
            <a:lvl2pPr marL="457200" indent="-200025" algn="l" defTabSz="914400" rtl="0" eaLnBrk="1" latinLnBrk="0" hangingPunct="1">
              <a:lnSpc>
                <a:spcPts val="22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b="1" dirty="0"/>
          </a:p>
          <a:p>
            <a:pPr marL="0" indent="0">
              <a:buFont typeface="Arial" panose="020B0604020202020204" pitchFamily="34" charset="0"/>
              <a:buNone/>
            </a:pPr>
            <a:endParaRPr lang="sv-SE" b="1" dirty="0"/>
          </a:p>
          <a:p>
            <a:pPr marL="0" indent="0">
              <a:lnSpc>
                <a:spcPct val="110000"/>
              </a:lnSpc>
              <a:buFont typeface="Arial" panose="020B0604020202020204" pitchFamily="34" charset="0"/>
              <a:buNone/>
            </a:pPr>
            <a:r>
              <a:rPr lang="sv-SE" b="1" dirty="0"/>
              <a:t>Exempel på steg-för-steg-lista</a:t>
            </a:r>
          </a:p>
          <a:p>
            <a:pPr marL="342900" indent="-342900">
              <a:lnSpc>
                <a:spcPct val="110000"/>
              </a:lnSpc>
              <a:buFont typeface="+mj-lt"/>
              <a:buAutoNum type="arabicPeriod"/>
            </a:pPr>
            <a:r>
              <a:rPr lang="sv-SE" dirty="0"/>
              <a:t>Diskutera med kollegor/chef</a:t>
            </a:r>
          </a:p>
          <a:p>
            <a:pPr marL="342900" indent="-342900">
              <a:lnSpc>
                <a:spcPct val="110000"/>
              </a:lnSpc>
              <a:buFont typeface="+mj-lt"/>
              <a:buAutoNum type="arabicPeriod"/>
            </a:pPr>
            <a:r>
              <a:rPr lang="sv-SE" dirty="0"/>
              <a:t>Samtala med berört barn</a:t>
            </a:r>
          </a:p>
          <a:p>
            <a:pPr marL="342900" indent="-342900">
              <a:lnSpc>
                <a:spcPct val="110000"/>
              </a:lnSpc>
              <a:buFont typeface="+mj-lt"/>
              <a:buAutoNum type="arabicPeriod"/>
            </a:pPr>
            <a:r>
              <a:rPr lang="sv-SE" dirty="0"/>
              <a:t>Koppla in andra aktörer</a:t>
            </a:r>
          </a:p>
          <a:p>
            <a:pPr marL="342900" indent="-342900">
              <a:lnSpc>
                <a:spcPct val="110000"/>
              </a:lnSpc>
              <a:buFont typeface="+mj-lt"/>
              <a:buAutoNum type="arabicPeriod"/>
            </a:pPr>
            <a:r>
              <a:rPr lang="sv-SE" dirty="0"/>
              <a:t>Är frågan ”vår” eller ska vi lämna över </a:t>
            </a:r>
            <a:br>
              <a:rPr lang="sv-SE" dirty="0"/>
            </a:br>
            <a:r>
              <a:rPr lang="sv-SE" dirty="0"/>
              <a:t>till annan aktör?</a:t>
            </a:r>
          </a:p>
        </p:txBody>
      </p:sp>
    </p:spTree>
    <p:extLst>
      <p:ext uri="{BB962C8B-B14F-4D97-AF65-F5344CB8AC3E}">
        <p14:creationId xmlns:p14="http://schemas.microsoft.com/office/powerpoint/2010/main" val="273686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B221ADF2-5C14-34F1-DE97-D8E524FA9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973" y="-12279"/>
            <a:ext cx="7626727" cy="5522519"/>
          </a:xfrm>
          <a:prstGeom prst="rect">
            <a:avLst/>
          </a:prstGeom>
        </p:spPr>
      </p:pic>
      <p:sp>
        <p:nvSpPr>
          <p:cNvPr id="2" name="Rubrik 1">
            <a:extLst>
              <a:ext uri="{FF2B5EF4-FFF2-40B4-BE49-F238E27FC236}">
                <a16:creationId xmlns:a16="http://schemas.microsoft.com/office/drawing/2014/main" id="{CDE39B30-E236-9A96-510C-B302CCED598C}"/>
              </a:ext>
            </a:extLst>
          </p:cNvPr>
          <p:cNvSpPr>
            <a:spLocks noGrp="1"/>
          </p:cNvSpPr>
          <p:nvPr>
            <p:ph type="ctrTitle"/>
          </p:nvPr>
        </p:nvSpPr>
        <p:spPr/>
        <p:txBody>
          <a:bodyPr tIns="0" bIns="0" anchor="ctr" anchorCtr="0"/>
          <a:lstStyle/>
          <a:p>
            <a:r>
              <a:rPr lang="sv-SE" sz="3200" dirty="0"/>
              <a:t>Det kan ta lång tid att bygga upp förtroende hos unga,</a:t>
            </a:r>
            <a:br>
              <a:rPr lang="sv-SE" sz="3200" dirty="0"/>
            </a:br>
            <a:r>
              <a:rPr lang="sv-SE" sz="3200" dirty="0"/>
              <a:t>men det kan raseras på</a:t>
            </a:r>
            <a:br>
              <a:rPr lang="sv-SE" sz="3200" dirty="0"/>
            </a:br>
            <a:r>
              <a:rPr lang="sv-SE" sz="3200" dirty="0"/>
              <a:t>två sekunder.</a:t>
            </a:r>
          </a:p>
        </p:txBody>
      </p:sp>
    </p:spTree>
    <p:extLst>
      <p:ext uri="{BB962C8B-B14F-4D97-AF65-F5344CB8AC3E}">
        <p14:creationId xmlns:p14="http://schemas.microsoft.com/office/powerpoint/2010/main" val="4192169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237459"/>
            <a:ext cx="6667721" cy="1731859"/>
          </a:xfrm>
        </p:spPr>
        <p:txBody>
          <a:bodyPr/>
          <a:lstStyle/>
          <a:p>
            <a:r>
              <a:rPr lang="sv-SE" sz="3600" dirty="0"/>
              <a:t>Diskussion kring </a:t>
            </a:r>
            <a:br>
              <a:rPr lang="sv-SE" sz="3600" dirty="0"/>
            </a:br>
            <a:r>
              <a:rPr lang="sv-SE" sz="3600" dirty="0"/>
              <a:t>verkligt exempel</a:t>
            </a:r>
            <a:endParaRPr lang="sv-SE" sz="2000"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48561" y="2213865"/>
            <a:ext cx="6147021" cy="2399254"/>
          </a:xfrm>
        </p:spPr>
        <p:txBody>
          <a:bodyPr wrap="square"/>
          <a:lstStyle/>
          <a:p>
            <a:pPr marL="0" indent="0">
              <a:lnSpc>
                <a:spcPct val="110000"/>
              </a:lnSpc>
              <a:buNone/>
            </a:pPr>
            <a:r>
              <a:rPr lang="sv-SE" sz="2000" i="1" dirty="0"/>
              <a:t>”Vi hade tjejevent i fredags, och där ser vi så tydligt vilka som kommer och inte. Vissa får inte vara på fritidsgårdar om killar finns där. Föräldrarna frågar alltid om det kommer finnas killar där. Det är ett stort problem. Vårdnadshavare måste förstå vad vi gör på fritidsgården och att tjejer och killar behöver blandas.”</a:t>
            </a:r>
          </a:p>
          <a:p>
            <a:pPr marL="0" indent="0">
              <a:buNone/>
            </a:pPr>
            <a:r>
              <a:rPr lang="sv-SE" sz="2000" dirty="0"/>
              <a:t>– Fritidsledare </a:t>
            </a:r>
          </a:p>
        </p:txBody>
      </p:sp>
      <p:sp>
        <p:nvSpPr>
          <p:cNvPr id="10" name="Rektangel 9">
            <a:extLst>
              <a:ext uri="{FF2B5EF4-FFF2-40B4-BE49-F238E27FC236}">
                <a16:creationId xmlns:a16="http://schemas.microsoft.com/office/drawing/2014/main" id="{706F1687-1AE3-E106-6E4B-92B0877DCC90}"/>
              </a:ext>
            </a:extLst>
          </p:cNvPr>
          <p:cNvSpPr/>
          <p:nvPr/>
        </p:nvSpPr>
        <p:spPr>
          <a:xfrm>
            <a:off x="7137990" y="-7088"/>
            <a:ext cx="5054009"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7ABEF73E-9F24-BA9E-4C2F-D6FF45F8979B}"/>
              </a:ext>
            </a:extLst>
          </p:cNvPr>
          <p:cNvSpPr txBox="1"/>
          <p:nvPr/>
        </p:nvSpPr>
        <p:spPr>
          <a:xfrm>
            <a:off x="7863515" y="854294"/>
            <a:ext cx="3590555" cy="3652282"/>
          </a:xfrm>
          <a:prstGeom prst="rect">
            <a:avLst/>
          </a:prstGeom>
          <a:noFill/>
        </p:spPr>
        <p:txBody>
          <a:bodyPr wrap="square">
            <a:spAutoFit/>
          </a:bodyPr>
          <a:lstStyle/>
          <a:p>
            <a:pPr marL="0" lvl="1">
              <a:spcBef>
                <a:spcPts val="1200"/>
              </a:spcBef>
              <a:buFont typeface="Arial" panose="020B0604020202020204" pitchFamily="34" charset="0"/>
              <a:buNone/>
            </a:pPr>
            <a:r>
              <a:rPr lang="sv-SE" b="1" dirty="0">
                <a:solidFill>
                  <a:schemeClr val="bg2"/>
                </a:solidFill>
                <a:latin typeface="Arial" panose="020B0604020202020204" pitchFamily="34" charset="0"/>
                <a:cs typeface="Arial" panose="020B0604020202020204" pitchFamily="34" charset="0"/>
              </a:rPr>
              <a:t>Att diskutera: </a:t>
            </a:r>
            <a:br>
              <a:rPr lang="sv-SE" b="1" i="1" dirty="0">
                <a:solidFill>
                  <a:schemeClr val="bg2"/>
                </a:solidFill>
                <a:latin typeface="Arial" panose="020B0604020202020204" pitchFamily="34" charset="0"/>
                <a:cs typeface="Arial" panose="020B0604020202020204" pitchFamily="34" charset="0"/>
              </a:rPr>
            </a:br>
            <a:r>
              <a:rPr lang="sv-SE" i="1" dirty="0">
                <a:solidFill>
                  <a:schemeClr val="bg2"/>
                </a:solidFill>
                <a:latin typeface="Arial" panose="020B0604020202020204" pitchFamily="34" charset="0"/>
                <a:cs typeface="Arial" panose="020B0604020202020204" pitchFamily="34" charset="0"/>
              </a:rPr>
              <a:t>Känner ni igen er?  </a:t>
            </a:r>
          </a:p>
          <a:p>
            <a:pPr marL="0" lvl="1">
              <a:spcBef>
                <a:spcPts val="1000"/>
              </a:spcBef>
            </a:pPr>
            <a:r>
              <a:rPr lang="sv-SE" i="1" dirty="0">
                <a:solidFill>
                  <a:schemeClr val="bg2"/>
                </a:solidFill>
                <a:latin typeface="Arial" panose="020B0604020202020204" pitchFamily="34" charset="0"/>
                <a:cs typeface="Arial" panose="020B0604020202020204" pitchFamily="34" charset="0"/>
              </a:rPr>
              <a:t>Hur skulle du agera i en sådan här situation? </a:t>
            </a:r>
          </a:p>
          <a:p>
            <a:pPr marL="0" lvl="1">
              <a:spcBef>
                <a:spcPts val="1000"/>
              </a:spcBef>
            </a:pPr>
            <a:r>
              <a:rPr lang="sv-SE" i="1" dirty="0">
                <a:solidFill>
                  <a:schemeClr val="bg2"/>
                </a:solidFill>
                <a:latin typeface="Arial" panose="020B0604020202020204" pitchFamily="34" charset="0"/>
                <a:cs typeface="Arial" panose="020B0604020202020204" pitchFamily="34" charset="0"/>
              </a:rPr>
              <a:t>Kan man se detta som en våldsutövning?</a:t>
            </a:r>
          </a:p>
          <a:p>
            <a:pPr marL="0" lvl="1">
              <a:spcBef>
                <a:spcPts val="1000"/>
              </a:spcBef>
            </a:pPr>
            <a:r>
              <a:rPr lang="sv-SE" i="1" dirty="0">
                <a:solidFill>
                  <a:schemeClr val="bg2"/>
                </a:solidFill>
                <a:latin typeface="Arial" panose="020B0604020202020204" pitchFamily="34" charset="0"/>
                <a:cs typeface="Arial" panose="020B0604020202020204" pitchFamily="34" charset="0"/>
              </a:rPr>
              <a:t>Finns det några andra aktörer ni kan prata med, exempelvis skolan, för att se om detta är återkommande?</a:t>
            </a:r>
          </a:p>
          <a:p>
            <a:pPr marL="0" lvl="1">
              <a:spcBef>
                <a:spcPts val="1000"/>
              </a:spcBef>
            </a:pPr>
            <a:endParaRPr lang="sv-SE" i="1" dirty="0">
              <a:solidFill>
                <a:schemeClr val="bg2"/>
              </a:solidFill>
              <a:highlight>
                <a:srgbClr val="FFFF00"/>
              </a:highlight>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EF4DCD1A-2456-B3D9-C6E0-EFF6AC071603}"/>
              </a:ext>
            </a:extLst>
          </p:cNvPr>
          <p:cNvSpPr/>
          <p:nvPr/>
        </p:nvSpPr>
        <p:spPr>
          <a:xfrm>
            <a:off x="7087" y="5524499"/>
            <a:ext cx="4882413" cy="10960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7B873F48-1D2C-3C69-03C7-95CC16698448}"/>
              </a:ext>
            </a:extLst>
          </p:cNvPr>
          <p:cNvSpPr txBox="1"/>
          <p:nvPr/>
        </p:nvSpPr>
        <p:spPr>
          <a:xfrm>
            <a:off x="451884" y="5697211"/>
            <a:ext cx="3979439"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Tänk på! </a:t>
            </a:r>
            <a:r>
              <a:rPr kumimoji="0" lang="sv-SE" sz="1800" b="0"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Vid oro eller misstanke om </a:t>
            </a:r>
            <a:br>
              <a:rPr kumimoji="0" lang="sv-SE" sz="1800" b="0"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br>
            <a:r>
              <a:rPr kumimoji="0" lang="sv-SE" sz="1800" b="0"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våld ska du anmäla till socialtjänsten </a:t>
            </a:r>
            <a:br>
              <a:rPr kumimoji="0" lang="sv-SE" sz="1800" b="0" i="1" u="none" strike="noStrike" kern="1200" cap="none" spc="0" normalizeH="0" baseline="0" noProof="0" dirty="0">
                <a:ln>
                  <a:noFill/>
                </a:ln>
                <a:solidFill>
                  <a:schemeClr val="bg1"/>
                </a:solidFill>
                <a:effectLst/>
                <a:uLnTx/>
                <a:uFillTx/>
                <a:ea typeface="Noto Sans" panose="020B0502040504020204" pitchFamily="34" charset="0"/>
                <a:cs typeface="Noto Sans" panose="020B0502040504020204" pitchFamily="34" charset="0"/>
              </a:rPr>
            </a:br>
            <a:endParaRPr kumimoji="0" lang="sv-SE" sz="1800" b="0" i="1" u="none" strike="noStrike" kern="1200" cap="none" spc="0" normalizeH="0" baseline="0" noProof="0" dirty="0">
              <a:ln>
                <a:noFill/>
              </a:ln>
              <a:solidFill>
                <a:schemeClr val="bg1"/>
              </a:solidFill>
              <a:effectLst/>
              <a:uLnTx/>
              <a:uFillTx/>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05116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526058"/>
            <a:ext cx="6100947" cy="2960792"/>
          </a:xfrm>
        </p:spPr>
        <p:txBody>
          <a:bodyPr wrap="square"/>
          <a:lstStyle/>
          <a:p>
            <a:pPr marL="0" indent="0">
              <a:lnSpc>
                <a:spcPct val="110000"/>
              </a:lnSpc>
              <a:buNone/>
            </a:pPr>
            <a:r>
              <a:rPr lang="sv-SE" sz="2000" i="1" dirty="0"/>
              <a:t>”När vi har idrott, eller gör utflykter då är det vissa tjejer som inte brukar få vara med, varför vet jag inte. Det gäller några stycken. Jag vet inte om vi har pratat med deras föräldrar.”</a:t>
            </a:r>
          </a:p>
          <a:p>
            <a:pPr marL="0" indent="0">
              <a:lnSpc>
                <a:spcPct val="110000"/>
              </a:lnSpc>
              <a:buNone/>
            </a:pPr>
            <a:r>
              <a:rPr lang="sv-SE" sz="2000" dirty="0"/>
              <a:t>– Fritidsledare </a:t>
            </a:r>
          </a:p>
        </p:txBody>
      </p:sp>
      <p:sp>
        <p:nvSpPr>
          <p:cNvPr id="10" name="Rektangel 9">
            <a:extLst>
              <a:ext uri="{FF2B5EF4-FFF2-40B4-BE49-F238E27FC236}">
                <a16:creationId xmlns:a16="http://schemas.microsoft.com/office/drawing/2014/main" id="{706F1687-1AE3-E106-6E4B-92B0877DCC90}"/>
              </a:ext>
            </a:extLst>
          </p:cNvPr>
          <p:cNvSpPr/>
          <p:nvPr/>
        </p:nvSpPr>
        <p:spPr>
          <a:xfrm>
            <a:off x="7137990" y="-7088"/>
            <a:ext cx="5054009"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B3698BD-39DD-77FF-D205-C69C55094315}"/>
              </a:ext>
            </a:extLst>
          </p:cNvPr>
          <p:cNvSpPr/>
          <p:nvPr/>
        </p:nvSpPr>
        <p:spPr>
          <a:xfrm>
            <a:off x="7087" y="5524499"/>
            <a:ext cx="4882413" cy="10960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9B601F0-604D-D76F-305E-D8B58B678331}"/>
              </a:ext>
            </a:extLst>
          </p:cNvPr>
          <p:cNvSpPr txBox="1"/>
          <p:nvPr/>
        </p:nvSpPr>
        <p:spPr>
          <a:xfrm>
            <a:off x="451884" y="5697211"/>
            <a:ext cx="5252483"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Tänk på! </a:t>
            </a:r>
            <a:r>
              <a:rPr kumimoji="0" lang="sv-SE" sz="1800" b="0"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Vid oro eller misstanke om </a:t>
            </a:r>
            <a:br>
              <a:rPr kumimoji="0" lang="sv-SE" sz="1800" b="0"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br>
            <a:r>
              <a:rPr kumimoji="0" lang="sv-SE" sz="1800" b="0" i="1"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charset="0"/>
                <a:cs typeface="Arial" panose="020B0604020202020204" pitchFamily="34" charset="0"/>
              </a:rPr>
              <a:t>våld ska du anmäla till socialtjänsten </a:t>
            </a:r>
            <a:br>
              <a:rPr kumimoji="0" lang="sv-SE" sz="1800" b="0" i="1" u="none" strike="noStrike" kern="1200" cap="none" spc="0" normalizeH="0" baseline="0" noProof="0" dirty="0">
                <a:ln>
                  <a:noFill/>
                </a:ln>
                <a:solidFill>
                  <a:schemeClr val="bg1"/>
                </a:solidFill>
                <a:effectLst/>
                <a:uLnTx/>
                <a:uFillTx/>
                <a:ea typeface="Noto Sans" panose="020B0502040504020204" pitchFamily="34" charset="0"/>
                <a:cs typeface="Noto Sans" panose="020B0502040504020204" pitchFamily="34" charset="0"/>
              </a:rPr>
            </a:br>
            <a:endParaRPr kumimoji="0" lang="sv-SE" sz="1800" b="0" i="1" u="none" strike="noStrike" kern="1200" cap="none" spc="0" normalizeH="0" baseline="0" noProof="0" dirty="0">
              <a:ln>
                <a:noFill/>
              </a:ln>
              <a:solidFill>
                <a:schemeClr val="bg1"/>
              </a:solidFill>
              <a:effectLst/>
              <a:uLnTx/>
              <a:uFillTx/>
              <a:ea typeface="Noto Sans" panose="020B0502040504020204" pitchFamily="34" charset="0"/>
              <a:cs typeface="Noto Sans" panose="020B0502040504020204" pitchFamily="34" charset="0"/>
            </a:endParaRPr>
          </a:p>
        </p:txBody>
      </p:sp>
      <p:sp>
        <p:nvSpPr>
          <p:cNvPr id="12" name="Rubrik 1">
            <a:extLst>
              <a:ext uri="{FF2B5EF4-FFF2-40B4-BE49-F238E27FC236}">
                <a16:creationId xmlns:a16="http://schemas.microsoft.com/office/drawing/2014/main" id="{0D40338C-BFF2-1BCE-2C52-FD1066D24365}"/>
              </a:ext>
            </a:extLst>
          </p:cNvPr>
          <p:cNvSpPr txBox="1">
            <a:spLocks/>
          </p:cNvSpPr>
          <p:nvPr/>
        </p:nvSpPr>
        <p:spPr>
          <a:xfrm>
            <a:off x="710979" y="665125"/>
            <a:ext cx="6667721" cy="1731859"/>
          </a:xfrm>
          <a:prstGeom prst="rect">
            <a:avLst/>
          </a:prstGeom>
        </p:spPr>
        <p:txBody>
          <a:bodyPr vert="horz" lIns="91440" tIns="45720" rIns="91440" bIns="45720" rtlCol="0" anchor="b" anchorCtr="0">
            <a:noAutofit/>
          </a:bodyPr>
          <a:lstStyle>
            <a:lvl1pPr algn="l" defTabSz="914400" rtl="0" eaLnBrk="1" latinLnBrk="0" hangingPunct="1">
              <a:lnSpc>
                <a:spcPts val="4400"/>
              </a:lnSpc>
              <a:spcBef>
                <a:spcPct val="0"/>
              </a:spcBef>
              <a:buNone/>
              <a:defRPr sz="3600" b="1"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sv-SE" dirty="0">
                <a:latin typeface="Arial" panose="020B0604020202020204" pitchFamily="34" charset="0"/>
                <a:cs typeface="Arial" panose="020B0604020202020204" pitchFamily="34" charset="0"/>
              </a:rPr>
              <a:t>Diskussion kring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verkligt exempel</a:t>
            </a:r>
            <a:endParaRPr lang="sv-SE" sz="2000" dirty="0">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24246781-0821-D996-47DE-D5F988CEAE6D}"/>
              </a:ext>
            </a:extLst>
          </p:cNvPr>
          <p:cNvSpPr txBox="1"/>
          <p:nvPr/>
        </p:nvSpPr>
        <p:spPr>
          <a:xfrm>
            <a:off x="7863515" y="854294"/>
            <a:ext cx="3590555" cy="3652282"/>
          </a:xfrm>
          <a:prstGeom prst="rect">
            <a:avLst/>
          </a:prstGeom>
          <a:noFill/>
        </p:spPr>
        <p:txBody>
          <a:bodyPr wrap="square">
            <a:spAutoFit/>
          </a:bodyPr>
          <a:lstStyle/>
          <a:p>
            <a:pPr marL="0" lvl="1">
              <a:spcBef>
                <a:spcPts val="1200"/>
              </a:spcBef>
              <a:buFont typeface="Arial" panose="020B0604020202020204" pitchFamily="34" charset="0"/>
              <a:buNone/>
            </a:pPr>
            <a:r>
              <a:rPr lang="sv-SE" b="1" dirty="0">
                <a:solidFill>
                  <a:schemeClr val="bg2"/>
                </a:solidFill>
                <a:latin typeface="Arial" panose="020B0604020202020204" pitchFamily="34" charset="0"/>
                <a:cs typeface="Arial" panose="020B0604020202020204" pitchFamily="34" charset="0"/>
              </a:rPr>
              <a:t>Att diskutera: </a:t>
            </a:r>
            <a:br>
              <a:rPr lang="sv-SE" b="1" i="1" dirty="0">
                <a:solidFill>
                  <a:schemeClr val="bg2"/>
                </a:solidFill>
                <a:latin typeface="Arial" panose="020B0604020202020204" pitchFamily="34" charset="0"/>
                <a:cs typeface="Arial" panose="020B0604020202020204" pitchFamily="34" charset="0"/>
              </a:rPr>
            </a:br>
            <a:r>
              <a:rPr lang="sv-SE" i="1" dirty="0">
                <a:solidFill>
                  <a:schemeClr val="bg2"/>
                </a:solidFill>
                <a:latin typeface="Arial" panose="020B0604020202020204" pitchFamily="34" charset="0"/>
                <a:cs typeface="Arial" panose="020B0604020202020204" pitchFamily="34" charset="0"/>
              </a:rPr>
              <a:t>Känner ni igen er?  </a:t>
            </a:r>
          </a:p>
          <a:p>
            <a:pPr marL="0" lvl="1">
              <a:spcBef>
                <a:spcPts val="1000"/>
              </a:spcBef>
            </a:pPr>
            <a:r>
              <a:rPr lang="sv-SE" i="1" dirty="0">
                <a:solidFill>
                  <a:schemeClr val="bg2"/>
                </a:solidFill>
                <a:latin typeface="Arial" panose="020B0604020202020204" pitchFamily="34" charset="0"/>
                <a:cs typeface="Arial" panose="020B0604020202020204" pitchFamily="34" charset="0"/>
              </a:rPr>
              <a:t>Hur skulle du agera i sån här situation? </a:t>
            </a:r>
          </a:p>
          <a:p>
            <a:pPr marL="0" lvl="1">
              <a:spcBef>
                <a:spcPts val="1000"/>
              </a:spcBef>
            </a:pPr>
            <a:r>
              <a:rPr lang="sv-SE" i="1" dirty="0">
                <a:solidFill>
                  <a:schemeClr val="bg2"/>
                </a:solidFill>
                <a:latin typeface="Arial" panose="020B0604020202020204" pitchFamily="34" charset="0"/>
                <a:cs typeface="Arial" panose="020B0604020202020204" pitchFamily="34" charset="0"/>
              </a:rPr>
              <a:t>Kan man se detta som en våldsutövning?</a:t>
            </a:r>
          </a:p>
          <a:p>
            <a:pPr marL="0" lvl="1">
              <a:spcBef>
                <a:spcPts val="1000"/>
              </a:spcBef>
            </a:pPr>
            <a:r>
              <a:rPr lang="sv-SE" i="1" dirty="0">
                <a:solidFill>
                  <a:schemeClr val="bg2"/>
                </a:solidFill>
                <a:latin typeface="Arial" panose="020B0604020202020204" pitchFamily="34" charset="0"/>
                <a:cs typeface="Arial" panose="020B0604020202020204" pitchFamily="34" charset="0"/>
              </a:rPr>
              <a:t>Finns det några andra aktörer ni kan prata med, exempelvis skolan, för att se om detta är återkommande?</a:t>
            </a:r>
          </a:p>
          <a:p>
            <a:pPr marL="0" lvl="1">
              <a:spcBef>
                <a:spcPts val="1000"/>
              </a:spcBef>
            </a:pPr>
            <a:endParaRPr lang="sv-SE" i="1" dirty="0">
              <a:solidFill>
                <a:schemeClr val="bg2"/>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865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660436" y="428927"/>
            <a:ext cx="6206571" cy="1731859"/>
          </a:xfrm>
        </p:spPr>
        <p:txBody>
          <a:bodyPr/>
          <a:lstStyle/>
          <a:p>
            <a:r>
              <a:rPr lang="sv-SE" sz="3600" dirty="0"/>
              <a:t>Exempel på när besökare </a:t>
            </a:r>
            <a:br>
              <a:rPr lang="sv-SE" sz="3600" dirty="0"/>
            </a:br>
            <a:r>
              <a:rPr lang="sv-SE" dirty="0"/>
              <a:t>kontrollerar</a:t>
            </a:r>
            <a:r>
              <a:rPr lang="sv-SE" sz="3600" dirty="0"/>
              <a:t> varandra</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660436" y="2414557"/>
            <a:ext cx="6490807" cy="3731266"/>
          </a:xfrm>
        </p:spPr>
        <p:txBody>
          <a:bodyPr wrap="square"/>
          <a:lstStyle/>
          <a:p>
            <a:pPr marL="0" indent="0">
              <a:lnSpc>
                <a:spcPct val="110000"/>
              </a:lnSpc>
              <a:buNone/>
            </a:pPr>
            <a:r>
              <a:rPr lang="sv-SE" b="1" dirty="0"/>
              <a:t>Tre killar kommer till en fritidsverksamhet och </a:t>
            </a:r>
            <a:br>
              <a:rPr lang="sv-SE" b="1" dirty="0"/>
            </a:br>
            <a:r>
              <a:rPr lang="sv-SE" b="1" dirty="0"/>
              <a:t>säger till två tjejer att de ska gå hem. </a:t>
            </a:r>
          </a:p>
          <a:p>
            <a:pPr>
              <a:lnSpc>
                <a:spcPct val="110000"/>
              </a:lnSpc>
            </a:pPr>
            <a:r>
              <a:rPr lang="sv-SE" dirty="0"/>
              <a:t>Hur skulle du agera i en sån här situation? </a:t>
            </a:r>
          </a:p>
          <a:p>
            <a:pPr>
              <a:lnSpc>
                <a:spcPct val="110000"/>
              </a:lnSpc>
            </a:pPr>
            <a:r>
              <a:rPr lang="sv-SE" dirty="0"/>
              <a:t>Kan man se detta som en våldsutövning?</a:t>
            </a:r>
          </a:p>
          <a:p>
            <a:pPr>
              <a:lnSpc>
                <a:spcPct val="110000"/>
              </a:lnSpc>
            </a:pPr>
            <a:r>
              <a:rPr lang="sv-SE" dirty="0"/>
              <a:t>Har det någon betydelse om killarna har en </a:t>
            </a:r>
            <a:br>
              <a:rPr lang="sv-SE" dirty="0"/>
            </a:br>
            <a:r>
              <a:rPr lang="sv-SE" dirty="0"/>
              <a:t>relation till tjejerna?</a:t>
            </a:r>
          </a:p>
          <a:p>
            <a:pPr lvl="1">
              <a:lnSpc>
                <a:spcPct val="100000"/>
              </a:lnSpc>
            </a:pPr>
            <a:r>
              <a:rPr lang="sv-SE" sz="1600" dirty="0"/>
              <a:t>Partners   </a:t>
            </a:r>
            <a:r>
              <a:rPr lang="sv-SE" sz="1600" dirty="0">
                <a:highlight>
                  <a:srgbClr val="FFFF00"/>
                </a:highlight>
              </a:rPr>
              <a:t>                                                      </a:t>
            </a:r>
          </a:p>
          <a:p>
            <a:pPr lvl="1">
              <a:lnSpc>
                <a:spcPct val="100000"/>
              </a:lnSpc>
            </a:pPr>
            <a:r>
              <a:rPr lang="sv-SE" sz="1600" dirty="0"/>
              <a:t>Kusiner</a:t>
            </a:r>
          </a:p>
          <a:p>
            <a:pPr lvl="1">
              <a:lnSpc>
                <a:spcPct val="100000"/>
              </a:lnSpc>
            </a:pPr>
            <a:r>
              <a:rPr lang="sv-SE" sz="1600" dirty="0"/>
              <a:t>Syskon</a:t>
            </a:r>
          </a:p>
          <a:p>
            <a:pPr marL="0" indent="0">
              <a:lnSpc>
                <a:spcPct val="110000"/>
              </a:lnSpc>
              <a:buNone/>
            </a:pPr>
            <a:endParaRPr lang="sv-SE" dirty="0"/>
          </a:p>
        </p:txBody>
      </p:sp>
      <p:sp>
        <p:nvSpPr>
          <p:cNvPr id="4" name="Rektangel 3">
            <a:extLst>
              <a:ext uri="{FF2B5EF4-FFF2-40B4-BE49-F238E27FC236}">
                <a16:creationId xmlns:a16="http://schemas.microsoft.com/office/drawing/2014/main" id="{9C5AD62B-CB93-B62B-5442-95CBE3258175}"/>
              </a:ext>
            </a:extLst>
          </p:cNvPr>
          <p:cNvSpPr/>
          <p:nvPr/>
        </p:nvSpPr>
        <p:spPr>
          <a:xfrm>
            <a:off x="7137990" y="-7088"/>
            <a:ext cx="5054009" cy="497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15AA2A48-9165-58CF-9045-8F97A5F3308B}"/>
              </a:ext>
            </a:extLst>
          </p:cNvPr>
          <p:cNvGrpSpPr/>
          <p:nvPr/>
        </p:nvGrpSpPr>
        <p:grpSpPr>
          <a:xfrm>
            <a:off x="7137993" y="-8344"/>
            <a:ext cx="956930" cy="934253"/>
            <a:chOff x="7400262" y="-8344"/>
            <a:chExt cx="956930" cy="934253"/>
          </a:xfrm>
        </p:grpSpPr>
        <p:sp>
          <p:nvSpPr>
            <p:cNvPr id="6" name="Rektangel 5">
              <a:extLst>
                <a:ext uri="{FF2B5EF4-FFF2-40B4-BE49-F238E27FC236}">
                  <a16:creationId xmlns:a16="http://schemas.microsoft.com/office/drawing/2014/main" id="{58A2EDD4-BD08-6D8E-C91A-F75F09223B66}"/>
                </a:ext>
              </a:extLst>
            </p:cNvPr>
            <p:cNvSpPr/>
            <p:nvPr userDrawn="1"/>
          </p:nvSpPr>
          <p:spPr>
            <a:xfrm>
              <a:off x="7400262" y="-8344"/>
              <a:ext cx="956930" cy="93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7" name="Platshållare för innehåll 7">
              <a:extLst>
                <a:ext uri="{FF2B5EF4-FFF2-40B4-BE49-F238E27FC236}">
                  <a16:creationId xmlns:a16="http://schemas.microsoft.com/office/drawing/2014/main" id="{DCFBFF7E-CF2F-6D33-395B-D971FE4FE98A}"/>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t="22301" r="34786" b="61769"/>
            <a:stretch/>
          </p:blipFill>
          <p:spPr>
            <a:xfrm>
              <a:off x="7506585" y="219740"/>
              <a:ext cx="744281" cy="489097"/>
            </a:xfrm>
            <a:prstGeom prst="rect">
              <a:avLst/>
            </a:prstGeom>
          </p:spPr>
        </p:pic>
      </p:grpSp>
      <p:sp>
        <p:nvSpPr>
          <p:cNvPr id="8" name="Platshållare för innehåll 2">
            <a:extLst>
              <a:ext uri="{FF2B5EF4-FFF2-40B4-BE49-F238E27FC236}">
                <a16:creationId xmlns:a16="http://schemas.microsoft.com/office/drawing/2014/main" id="{BE62DC45-EA1E-6EF0-9EE3-9C27B9708E8E}"/>
              </a:ext>
            </a:extLst>
          </p:cNvPr>
          <p:cNvSpPr txBox="1">
            <a:spLocks/>
          </p:cNvSpPr>
          <p:nvPr/>
        </p:nvSpPr>
        <p:spPr>
          <a:xfrm>
            <a:off x="7679956" y="1294857"/>
            <a:ext cx="4317003" cy="934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i="1" dirty="0">
                <a:solidFill>
                  <a:schemeClr val="bg2"/>
                </a:solidFill>
              </a:rPr>
              <a:t>Hur ska detta hanteras?</a:t>
            </a:r>
          </a:p>
        </p:txBody>
      </p:sp>
      <p:pic>
        <p:nvPicPr>
          <p:cNvPr id="9" name="Bildobjekt 8">
            <a:extLst>
              <a:ext uri="{FF2B5EF4-FFF2-40B4-BE49-F238E27FC236}">
                <a16:creationId xmlns:a16="http://schemas.microsoft.com/office/drawing/2014/main" id="{257FAB1A-1BE9-25A2-EB41-70BDEDCBB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99" y="1908284"/>
            <a:ext cx="4600248" cy="3066832"/>
          </a:xfrm>
          <a:prstGeom prst="rect">
            <a:avLst/>
          </a:prstGeom>
        </p:spPr>
      </p:pic>
    </p:spTree>
    <p:extLst>
      <p:ext uri="{BB962C8B-B14F-4D97-AF65-F5344CB8AC3E}">
        <p14:creationId xmlns:p14="http://schemas.microsoft.com/office/powerpoint/2010/main" val="1031561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text, person, grön, person&#10;&#10;Automatiskt genererad beskrivning">
            <a:extLst>
              <a:ext uri="{FF2B5EF4-FFF2-40B4-BE49-F238E27FC236}">
                <a16:creationId xmlns:a16="http://schemas.microsoft.com/office/drawing/2014/main" id="{42AFF917-62DC-BA56-69AC-248A2FCFBCC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p:pic>
      <p:sp>
        <p:nvSpPr>
          <p:cNvPr id="3" name="Rubrik 2">
            <a:extLst>
              <a:ext uri="{FF2B5EF4-FFF2-40B4-BE49-F238E27FC236}">
                <a16:creationId xmlns:a16="http://schemas.microsoft.com/office/drawing/2014/main" id="{8AE34669-FFC1-9E03-552D-6071830FE34B}"/>
              </a:ext>
            </a:extLst>
          </p:cNvPr>
          <p:cNvSpPr>
            <a:spLocks noGrp="1"/>
          </p:cNvSpPr>
          <p:nvPr>
            <p:ph type="title"/>
          </p:nvPr>
        </p:nvSpPr>
        <p:spPr>
          <a:xfrm>
            <a:off x="1641088" y="1648447"/>
            <a:ext cx="7978947" cy="4070978"/>
          </a:xfrm>
        </p:spPr>
        <p:txBody>
          <a:bodyPr/>
          <a:lstStyle/>
          <a:p>
            <a:pPr algn="l">
              <a:lnSpc>
                <a:spcPts val="3600"/>
              </a:lnSpc>
            </a:pPr>
            <a:br>
              <a:rPr lang="sv-SE" sz="2400" dirty="0"/>
            </a:br>
            <a:r>
              <a:rPr lang="sv-SE" sz="2400" dirty="0"/>
              <a:t>Det är ganska vanligt att hedersrelaterat våld och förtryck börjar med vissa begränsningar som sedan ökar ju äldre barnet blir. Oftast blir begränsningarna mer omfattande ju äldre barnet blir. Det kan exempelvis handla om att den unga blir kär eller blir mer självständig på sin fritid. </a:t>
            </a:r>
            <a:br>
              <a:rPr lang="sv-SE" sz="2400" dirty="0"/>
            </a:br>
            <a:endParaRPr lang="sv-SE" sz="2400" dirty="0"/>
          </a:p>
        </p:txBody>
      </p:sp>
      <p:sp>
        <p:nvSpPr>
          <p:cNvPr id="4" name="Platshållare för text 3">
            <a:extLst>
              <a:ext uri="{FF2B5EF4-FFF2-40B4-BE49-F238E27FC236}">
                <a16:creationId xmlns:a16="http://schemas.microsoft.com/office/drawing/2014/main" id="{4AA88D16-4016-5636-C742-1D6C1DDBD21C}"/>
              </a:ext>
            </a:extLst>
          </p:cNvPr>
          <p:cNvSpPr>
            <a:spLocks noGrp="1"/>
          </p:cNvSpPr>
          <p:nvPr>
            <p:ph type="body" sz="quarter" idx="11"/>
          </p:nvPr>
        </p:nvSpPr>
        <p:spPr/>
        <p:txBody>
          <a:bodyPr/>
          <a:lstStyle/>
          <a:p>
            <a:r>
              <a:rPr lang="sv-SE" dirty="0"/>
              <a:t>Reflektion</a:t>
            </a:r>
          </a:p>
        </p:txBody>
      </p:sp>
      <p:grpSp>
        <p:nvGrpSpPr>
          <p:cNvPr id="5" name="Grupp 4">
            <a:extLst>
              <a:ext uri="{FF2B5EF4-FFF2-40B4-BE49-F238E27FC236}">
                <a16:creationId xmlns:a16="http://schemas.microsoft.com/office/drawing/2014/main" id="{95D05526-AC41-B798-88A1-958882B7F0E6}"/>
              </a:ext>
            </a:extLst>
          </p:cNvPr>
          <p:cNvGrpSpPr/>
          <p:nvPr/>
        </p:nvGrpSpPr>
        <p:grpSpPr>
          <a:xfrm>
            <a:off x="10004550" y="5506831"/>
            <a:ext cx="2187614" cy="1110752"/>
            <a:chOff x="10004550" y="5506831"/>
            <a:chExt cx="2187614" cy="1110752"/>
          </a:xfrm>
        </p:grpSpPr>
        <p:grpSp>
          <p:nvGrpSpPr>
            <p:cNvPr id="6" name="Grupp 5">
              <a:extLst>
                <a:ext uri="{FF2B5EF4-FFF2-40B4-BE49-F238E27FC236}">
                  <a16:creationId xmlns:a16="http://schemas.microsoft.com/office/drawing/2014/main" id="{3172B73A-95AB-6835-F9ED-38F8C404BB1E}"/>
                </a:ext>
              </a:extLst>
            </p:cNvPr>
            <p:cNvGrpSpPr/>
            <p:nvPr userDrawn="1"/>
          </p:nvGrpSpPr>
          <p:grpSpPr>
            <a:xfrm>
              <a:off x="10004550" y="5506831"/>
              <a:ext cx="2187614" cy="1110752"/>
              <a:chOff x="10042650" y="5506831"/>
              <a:chExt cx="2187614" cy="1110752"/>
            </a:xfrm>
          </p:grpSpPr>
          <p:sp>
            <p:nvSpPr>
              <p:cNvPr id="8" name="Rektangel 7">
                <a:extLst>
                  <a:ext uri="{FF2B5EF4-FFF2-40B4-BE49-F238E27FC236}">
                    <a16:creationId xmlns:a16="http://schemas.microsoft.com/office/drawing/2014/main" id="{0189B102-54E6-E4AB-512F-E1A0DC419CD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CC75A5D-2A6F-58A4-8A74-F77C27CD8A2A}"/>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a:extLst>
                <a:ext uri="{FF2B5EF4-FFF2-40B4-BE49-F238E27FC236}">
                  <a16:creationId xmlns:a16="http://schemas.microsoft.com/office/drawing/2014/main" id="{19A98480-87EE-ED4A-437F-11195E1D6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5364" y="5807348"/>
              <a:ext cx="872413" cy="750898"/>
            </a:xfrm>
            <a:prstGeom prst="rect">
              <a:avLst/>
            </a:prstGeom>
          </p:spPr>
        </p:pic>
      </p:grpSp>
    </p:spTree>
    <p:extLst>
      <p:ext uri="{BB962C8B-B14F-4D97-AF65-F5344CB8AC3E}">
        <p14:creationId xmlns:p14="http://schemas.microsoft.com/office/powerpoint/2010/main" val="277816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person, person, inomhus&#10;&#10;Automatiskt genererad beskrivning">
            <a:extLst>
              <a:ext uri="{FF2B5EF4-FFF2-40B4-BE49-F238E27FC236}">
                <a16:creationId xmlns:a16="http://schemas.microsoft.com/office/drawing/2014/main" id="{80B505C1-7110-C8A7-3751-34ED1BB5A4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a:xfrm>
            <a:off x="1244600" y="1978801"/>
            <a:ext cx="9690100" cy="2852737"/>
          </a:xfrm>
        </p:spPr>
        <p:txBody>
          <a:bodyPr/>
          <a:lstStyle/>
          <a:p>
            <a:pPr lvl="0">
              <a:lnSpc>
                <a:spcPts val="5600"/>
              </a:lnSpc>
            </a:pPr>
            <a:r>
              <a:rPr lang="sv-SE" b="1" dirty="0">
                <a:ea typeface="+mj-ea"/>
              </a:rPr>
              <a:t>Samverkan och </a:t>
            </a:r>
            <a:br>
              <a:rPr lang="sv-SE" b="1" dirty="0">
                <a:ea typeface="+mj-ea"/>
              </a:rPr>
            </a:br>
            <a:r>
              <a:rPr lang="sv-SE" b="1" dirty="0">
                <a:ea typeface="+mj-ea"/>
              </a:rPr>
              <a:t>kontaktuppgifter till </a:t>
            </a:r>
            <a:br>
              <a:rPr lang="sv-SE" b="1" dirty="0">
                <a:ea typeface="+mj-ea"/>
              </a:rPr>
            </a:br>
            <a:r>
              <a:rPr lang="sv-SE" b="1" dirty="0">
                <a:ea typeface="+mj-ea"/>
              </a:rPr>
              <a:t>andra aktörer </a:t>
            </a:r>
            <a:endParaRPr lang="sv-SE" dirty="0"/>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dirty="0"/>
              <a:t>Del 5</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5364" y="5807348"/>
              <a:ext cx="872413" cy="750898"/>
            </a:xfrm>
            <a:prstGeom prst="rect">
              <a:avLst/>
            </a:prstGeom>
          </p:spPr>
        </p:pic>
      </p:grpSp>
    </p:spTree>
    <p:extLst>
      <p:ext uri="{BB962C8B-B14F-4D97-AF65-F5344CB8AC3E}">
        <p14:creationId xmlns:p14="http://schemas.microsoft.com/office/powerpoint/2010/main" val="3267015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526442" y="533432"/>
            <a:ext cx="7987748" cy="1228961"/>
          </a:xfrm>
        </p:spPr>
        <p:txBody>
          <a:bodyPr/>
          <a:lstStyle/>
          <a:p>
            <a:pPr>
              <a:lnSpc>
                <a:spcPct val="110000"/>
              </a:lnSpc>
            </a:pPr>
            <a:r>
              <a:rPr lang="sv-SE" sz="3200" dirty="0">
                <a:solidFill>
                  <a:schemeClr val="accent6"/>
                </a:solidFill>
              </a:rPr>
              <a:t>Viktiga stödfunktioner vid misstanke om hedersrelaterat våld och förtryck </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526442" y="2102389"/>
            <a:ext cx="8356821" cy="4222179"/>
          </a:xfrm>
        </p:spPr>
        <p:txBody>
          <a:bodyPr/>
          <a:lstStyle/>
          <a:p>
            <a:pPr marL="0" indent="0">
              <a:lnSpc>
                <a:spcPct val="110000"/>
              </a:lnSpc>
              <a:buNone/>
            </a:pPr>
            <a:r>
              <a:rPr lang="sv-SE" b="1" dirty="0"/>
              <a:t>Nationellt centrum mot hedersrelaterat våld och förtryck </a:t>
            </a:r>
            <a:r>
              <a:rPr lang="sv-SE" dirty="0"/>
              <a:t>har </a:t>
            </a:r>
            <a:br>
              <a:rPr lang="sv-SE" dirty="0"/>
            </a:br>
            <a:r>
              <a:rPr lang="sv-SE" dirty="0"/>
              <a:t>en stödtelefon för yrkesverksamma. </a:t>
            </a:r>
          </a:p>
          <a:p>
            <a:pPr>
              <a:lnSpc>
                <a:spcPct val="110000"/>
              </a:lnSpc>
            </a:pPr>
            <a:r>
              <a:rPr lang="sv-SE" dirty="0"/>
              <a:t>Du kan ringa om du vill lyfta en fundering som rör hedersrelaterat våld och förtryck eller om du behöver vägledning i ett ärende. De kan bland annat svara på frågor om:</a:t>
            </a:r>
          </a:p>
          <a:p>
            <a:pPr lvl="1">
              <a:lnSpc>
                <a:spcPct val="100000"/>
              </a:lnSpc>
            </a:pPr>
            <a:r>
              <a:rPr lang="sv-SE" sz="1600" dirty="0"/>
              <a:t>bemötande</a:t>
            </a:r>
          </a:p>
          <a:p>
            <a:pPr lvl="1">
              <a:lnSpc>
                <a:spcPct val="100000"/>
              </a:lnSpc>
            </a:pPr>
            <a:r>
              <a:rPr lang="sv-SE" sz="1600" dirty="0"/>
              <a:t>hur upptäcka utsatthet</a:t>
            </a:r>
          </a:p>
          <a:p>
            <a:pPr lvl="1">
              <a:lnSpc>
                <a:spcPct val="100000"/>
              </a:lnSpc>
            </a:pPr>
            <a:r>
              <a:rPr lang="sv-SE" sz="1600" dirty="0"/>
              <a:t>hot- och riskbedömningar </a:t>
            </a:r>
          </a:p>
          <a:p>
            <a:pPr lvl="1">
              <a:lnSpc>
                <a:spcPct val="100000"/>
              </a:lnSpc>
            </a:pPr>
            <a:r>
              <a:rPr lang="sv-SE" sz="1600" dirty="0"/>
              <a:t>omhändertaganden och placeringar</a:t>
            </a:r>
          </a:p>
          <a:p>
            <a:pPr lvl="1">
              <a:lnSpc>
                <a:spcPct val="100000"/>
              </a:lnSpc>
            </a:pPr>
            <a:r>
              <a:rPr lang="sv-SE" sz="1600" dirty="0"/>
              <a:t>samverkan och information om gällande lagstiftning</a:t>
            </a:r>
          </a:p>
          <a:p>
            <a:pPr>
              <a:lnSpc>
                <a:spcPct val="100000"/>
              </a:lnSpc>
            </a:pPr>
            <a:r>
              <a:rPr lang="sv-SE" sz="1800" dirty="0">
                <a:solidFill>
                  <a:schemeClr val="tx2"/>
                </a:solidFill>
              </a:rPr>
              <a:t>Du behöver inte uppge namn eller personnummer för den person ditt ärende gäller. </a:t>
            </a:r>
          </a:p>
          <a:p>
            <a:pPr>
              <a:lnSpc>
                <a:spcPct val="100000"/>
              </a:lnSpc>
            </a:pPr>
            <a:endParaRPr lang="sv-SE" dirty="0"/>
          </a:p>
          <a:p>
            <a:endParaRPr lang="sv-SE" dirty="0"/>
          </a:p>
        </p:txBody>
      </p:sp>
      <p:sp>
        <p:nvSpPr>
          <p:cNvPr id="6" name="textruta 5">
            <a:extLst>
              <a:ext uri="{FF2B5EF4-FFF2-40B4-BE49-F238E27FC236}">
                <a16:creationId xmlns:a16="http://schemas.microsoft.com/office/drawing/2014/main" id="{FE4E3472-D9A8-CEE4-C941-7969269A7032}"/>
              </a:ext>
            </a:extLst>
          </p:cNvPr>
          <p:cNvSpPr txBox="1"/>
          <p:nvPr/>
        </p:nvSpPr>
        <p:spPr>
          <a:xfrm>
            <a:off x="9253303" y="2140463"/>
            <a:ext cx="2545974" cy="1569660"/>
          </a:xfrm>
          <a:prstGeom prst="rect">
            <a:avLst/>
          </a:prstGeom>
          <a:solidFill>
            <a:schemeClr val="accent5">
              <a:lumMod val="75000"/>
            </a:schemeClr>
          </a:solidFill>
        </p:spPr>
        <p:txBody>
          <a:bodyPr wrap="square">
            <a:spAutoFit/>
          </a:bodyPr>
          <a:lstStyle/>
          <a:p>
            <a:pPr marL="0" indent="0">
              <a:buNone/>
            </a:pPr>
            <a:r>
              <a:rPr lang="sv-SE" sz="1600" dirty="0">
                <a:solidFill>
                  <a:schemeClr val="tx2"/>
                </a:solidFill>
              </a:rPr>
              <a:t>Telefonnummer: </a:t>
            </a:r>
          </a:p>
          <a:p>
            <a:pPr marL="0" indent="0">
              <a:buNone/>
            </a:pPr>
            <a:r>
              <a:rPr lang="sv-SE" sz="1600" dirty="0">
                <a:solidFill>
                  <a:schemeClr val="tx2"/>
                </a:solidFill>
              </a:rPr>
              <a:t>010-223 57 60. </a:t>
            </a:r>
          </a:p>
          <a:p>
            <a:pPr marL="0" indent="0">
              <a:buNone/>
            </a:pPr>
            <a:endParaRPr lang="sv-SE" sz="1600" dirty="0">
              <a:solidFill>
                <a:schemeClr val="tx2"/>
              </a:solidFill>
            </a:endParaRPr>
          </a:p>
          <a:p>
            <a:pPr marL="0" indent="0">
              <a:buNone/>
            </a:pPr>
            <a:r>
              <a:rPr lang="sv-SE" sz="1600" dirty="0">
                <a:solidFill>
                  <a:schemeClr val="tx2"/>
                </a:solidFill>
              </a:rPr>
              <a:t>Telefonen är bemannad helgfria vardagar, måndag till fredag, 9–16.</a:t>
            </a:r>
          </a:p>
        </p:txBody>
      </p:sp>
    </p:spTree>
    <p:extLst>
      <p:ext uri="{BB962C8B-B14F-4D97-AF65-F5344CB8AC3E}">
        <p14:creationId xmlns:p14="http://schemas.microsoft.com/office/powerpoint/2010/main" val="3163527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508739"/>
            <a:ext cx="8293321" cy="3891435"/>
          </a:xfrm>
        </p:spPr>
        <p:txBody>
          <a:bodyPr/>
          <a:lstStyle/>
          <a:p>
            <a:pPr marL="0" indent="0">
              <a:lnSpc>
                <a:spcPct val="110000"/>
              </a:lnSpc>
              <a:buNone/>
            </a:pPr>
            <a:r>
              <a:rPr lang="sv-SE" b="1" dirty="0"/>
              <a:t>Linnamottagningen/Kvinnors nätverk. </a:t>
            </a:r>
            <a:r>
              <a:rPr lang="sv-SE" dirty="0"/>
              <a:t>Linnamottagningen ger stöd, skydd och rådgivning till tjejer och killar som utsätts för kontroll, hot och våld från familj, släkt och andra närstående. Även yrkesverksamma kan vända sig hit för rådgivning, handledning och utbildning. Mottagningen har HBT- och kulturkompetens. </a:t>
            </a:r>
            <a:br>
              <a:rPr lang="sv-SE" dirty="0"/>
            </a:br>
            <a:br>
              <a:rPr lang="sv-SE" dirty="0"/>
            </a:br>
            <a:r>
              <a:rPr lang="sv-SE" dirty="0"/>
              <a:t>Telefonnummer: 020-40 70 40. Telefonen är bemannad 8–22 </a:t>
            </a:r>
            <a:br>
              <a:rPr lang="sv-SE" dirty="0"/>
            </a:br>
            <a:r>
              <a:rPr lang="sv-SE" dirty="0"/>
              <a:t>(efter 17 endast akuta ärenden). </a:t>
            </a:r>
          </a:p>
        </p:txBody>
      </p:sp>
      <p:sp>
        <p:nvSpPr>
          <p:cNvPr id="6" name="Rubrik 1">
            <a:extLst>
              <a:ext uri="{FF2B5EF4-FFF2-40B4-BE49-F238E27FC236}">
                <a16:creationId xmlns:a16="http://schemas.microsoft.com/office/drawing/2014/main" id="{BC711FD1-09A9-5C95-07A2-BF4D87F2E184}"/>
              </a:ext>
            </a:extLst>
          </p:cNvPr>
          <p:cNvSpPr>
            <a:spLocks noGrp="1"/>
          </p:cNvSpPr>
          <p:nvPr>
            <p:ph type="title"/>
          </p:nvPr>
        </p:nvSpPr>
        <p:spPr>
          <a:xfrm>
            <a:off x="710979" y="624253"/>
            <a:ext cx="9277083" cy="1424175"/>
          </a:xfrm>
        </p:spPr>
        <p:txBody>
          <a:bodyPr/>
          <a:lstStyle/>
          <a:p>
            <a:pPr>
              <a:lnSpc>
                <a:spcPct val="110000"/>
              </a:lnSpc>
            </a:pPr>
            <a:r>
              <a:rPr lang="sv-SE" sz="3600" dirty="0">
                <a:solidFill>
                  <a:schemeClr val="accent6"/>
                </a:solidFill>
              </a:rPr>
              <a:t>Viktiga stödfunktioner vid misstanke om hedersrelaterat våld och förtryck </a:t>
            </a:r>
            <a:endParaRPr lang="sv-SE" sz="2000" dirty="0">
              <a:solidFill>
                <a:schemeClr val="accent6"/>
              </a:solidFill>
            </a:endParaRPr>
          </a:p>
        </p:txBody>
      </p:sp>
    </p:spTree>
    <p:extLst>
      <p:ext uri="{BB962C8B-B14F-4D97-AF65-F5344CB8AC3E}">
        <p14:creationId xmlns:p14="http://schemas.microsoft.com/office/powerpoint/2010/main" val="1501554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816485" y="2005506"/>
            <a:ext cx="8397853" cy="4140317"/>
          </a:xfrm>
        </p:spPr>
        <p:txBody>
          <a:bodyPr/>
          <a:lstStyle/>
          <a:p>
            <a:pPr>
              <a:lnSpc>
                <a:spcPct val="110000"/>
              </a:lnSpc>
            </a:pPr>
            <a:r>
              <a:rPr lang="sv-SE" b="1" dirty="0"/>
              <a:t>Kommun: </a:t>
            </a:r>
            <a:r>
              <a:rPr lang="sv-SE" dirty="0"/>
              <a:t>Socialtjänst samt barn- och ungdomsverksamheter (eller motsvarande). Kolla om det finns regionala resurscentra mot hedersrelaterat våld och förtryck i er region eller särskilda resursteam i er kommun. </a:t>
            </a:r>
          </a:p>
          <a:p>
            <a:pPr>
              <a:lnSpc>
                <a:spcPct val="110000"/>
              </a:lnSpc>
            </a:pPr>
            <a:r>
              <a:rPr lang="sv-SE" b="1" dirty="0"/>
              <a:t>Fältverksamhet </a:t>
            </a:r>
            <a:r>
              <a:rPr lang="sv-SE" dirty="0"/>
              <a:t>eller motsvarande</a:t>
            </a:r>
          </a:p>
          <a:p>
            <a:pPr>
              <a:lnSpc>
                <a:spcPct val="110000"/>
              </a:lnSpc>
            </a:pPr>
            <a:r>
              <a:rPr lang="sv-SE" b="1" dirty="0"/>
              <a:t>Skola</a:t>
            </a:r>
          </a:p>
          <a:p>
            <a:pPr>
              <a:lnSpc>
                <a:spcPct val="110000"/>
              </a:lnSpc>
            </a:pPr>
            <a:r>
              <a:rPr lang="sv-SE" b="1" dirty="0"/>
              <a:t>Polis</a:t>
            </a:r>
          </a:p>
          <a:p>
            <a:r>
              <a:rPr lang="sv-SE" b="1" dirty="0"/>
              <a:t>Länsstyrelsens våldsförebyggande samordnare </a:t>
            </a:r>
            <a:r>
              <a:rPr lang="sv-SE" dirty="0"/>
              <a:t>eller motsvarande</a:t>
            </a:r>
          </a:p>
          <a:p>
            <a:r>
              <a:rPr lang="sv-SE" b="1" dirty="0"/>
              <a:t>BUP</a:t>
            </a:r>
            <a:r>
              <a:rPr lang="sv-SE" dirty="0"/>
              <a:t> (barn- och ungdomspsykiatri)</a:t>
            </a:r>
          </a:p>
          <a:p>
            <a:r>
              <a:rPr lang="sv-SE" b="1" dirty="0"/>
              <a:t>Kvinnojourer</a:t>
            </a:r>
          </a:p>
          <a:p>
            <a:r>
              <a:rPr lang="sv-SE" dirty="0"/>
              <a:t>Organisationer som arbetar mot hederskultur och hedersrelaterat våld</a:t>
            </a:r>
          </a:p>
          <a:p>
            <a:pPr>
              <a:lnSpc>
                <a:spcPct val="110000"/>
              </a:lnSpc>
            </a:pPr>
            <a:endParaRPr lang="sv-SE" b="1" dirty="0"/>
          </a:p>
        </p:txBody>
      </p:sp>
      <p:sp>
        <p:nvSpPr>
          <p:cNvPr id="6" name="Rubrik 1">
            <a:extLst>
              <a:ext uri="{FF2B5EF4-FFF2-40B4-BE49-F238E27FC236}">
                <a16:creationId xmlns:a16="http://schemas.microsoft.com/office/drawing/2014/main" id="{EDE21C53-8212-1433-F4DA-F4B47272D1EB}"/>
              </a:ext>
            </a:extLst>
          </p:cNvPr>
          <p:cNvSpPr>
            <a:spLocks noGrp="1"/>
          </p:cNvSpPr>
          <p:nvPr>
            <p:ph type="title"/>
          </p:nvPr>
        </p:nvSpPr>
        <p:spPr>
          <a:xfrm>
            <a:off x="816485" y="406341"/>
            <a:ext cx="9233121" cy="1325563"/>
          </a:xfrm>
        </p:spPr>
        <p:txBody>
          <a:bodyPr/>
          <a:lstStyle/>
          <a:p>
            <a:pPr>
              <a:lnSpc>
                <a:spcPct val="110000"/>
              </a:lnSpc>
            </a:pPr>
            <a:r>
              <a:rPr lang="sv-SE" sz="3200" dirty="0">
                <a:solidFill>
                  <a:schemeClr val="accent6"/>
                </a:solidFill>
              </a:rPr>
              <a:t>Viktiga stödfunktioner vid misstanke om hedersrelaterat våld och förtryck </a:t>
            </a:r>
          </a:p>
        </p:txBody>
      </p:sp>
    </p:spTree>
    <p:extLst>
      <p:ext uri="{BB962C8B-B14F-4D97-AF65-F5344CB8AC3E}">
        <p14:creationId xmlns:p14="http://schemas.microsoft.com/office/powerpoint/2010/main" val="2171530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utomhus, silhuett&#10;&#10;Automatiskt genererad beskrivning">
            <a:extLst>
              <a:ext uri="{FF2B5EF4-FFF2-40B4-BE49-F238E27FC236}">
                <a16:creationId xmlns:a16="http://schemas.microsoft.com/office/drawing/2014/main" id="{BF0CE971-CDC8-FB8D-981E-87B2C203032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0" y="0"/>
            <a:ext cx="12192000" cy="6877050"/>
          </a:xfrm>
        </p:spPr>
      </p:pic>
      <p:grpSp>
        <p:nvGrpSpPr>
          <p:cNvPr id="19" name="Grupp 18">
            <a:extLst>
              <a:ext uri="{FF2B5EF4-FFF2-40B4-BE49-F238E27FC236}">
                <a16:creationId xmlns:a16="http://schemas.microsoft.com/office/drawing/2014/main" id="{2055151E-927B-ECE8-43CE-40889B673FC5}"/>
              </a:ext>
            </a:extLst>
          </p:cNvPr>
          <p:cNvGrpSpPr/>
          <p:nvPr/>
        </p:nvGrpSpPr>
        <p:grpSpPr>
          <a:xfrm>
            <a:off x="10004550" y="5506831"/>
            <a:ext cx="2187614" cy="1110752"/>
            <a:chOff x="10004550" y="5506831"/>
            <a:chExt cx="2187614" cy="1110752"/>
          </a:xfrm>
        </p:grpSpPr>
        <p:grpSp>
          <p:nvGrpSpPr>
            <p:cNvPr id="20" name="Grupp 19">
              <a:extLst>
                <a:ext uri="{FF2B5EF4-FFF2-40B4-BE49-F238E27FC236}">
                  <a16:creationId xmlns:a16="http://schemas.microsoft.com/office/drawing/2014/main" id="{EDC11F9A-FB55-0640-7E6E-F1A0DA6DBDAA}"/>
                </a:ext>
              </a:extLst>
            </p:cNvPr>
            <p:cNvGrpSpPr/>
            <p:nvPr userDrawn="1"/>
          </p:nvGrpSpPr>
          <p:grpSpPr>
            <a:xfrm>
              <a:off x="10004550" y="5506831"/>
              <a:ext cx="2187614" cy="1110752"/>
              <a:chOff x="10042650" y="5506831"/>
              <a:chExt cx="2187614" cy="1110752"/>
            </a:xfrm>
          </p:grpSpPr>
          <p:sp>
            <p:nvSpPr>
              <p:cNvPr id="22" name="Rektangel 21">
                <a:extLst>
                  <a:ext uri="{FF2B5EF4-FFF2-40B4-BE49-F238E27FC236}">
                    <a16:creationId xmlns:a16="http://schemas.microsoft.com/office/drawing/2014/main" id="{486AC09E-6792-D7C7-FF90-83048BF8572B}"/>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A1E7E668-A3B2-44DA-2E72-C475044DE7FB}"/>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Bildobjekt 20">
              <a:extLst>
                <a:ext uri="{FF2B5EF4-FFF2-40B4-BE49-F238E27FC236}">
                  <a16:creationId xmlns:a16="http://schemas.microsoft.com/office/drawing/2014/main" id="{766FB798-38A5-E68A-DA21-4E02C71E93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05364" y="5807348"/>
              <a:ext cx="872413" cy="750898"/>
            </a:xfrm>
            <a:prstGeom prst="rect">
              <a:avLst/>
            </a:prstGeom>
          </p:spPr>
        </p:pic>
      </p:grpSp>
      <p:sp>
        <p:nvSpPr>
          <p:cNvPr id="13" name="Platshållare för text 3">
            <a:extLst>
              <a:ext uri="{FF2B5EF4-FFF2-40B4-BE49-F238E27FC236}">
                <a16:creationId xmlns:a16="http://schemas.microsoft.com/office/drawing/2014/main" id="{E467692C-CE14-45B7-27B3-13B5BBEA9D04}"/>
              </a:ext>
            </a:extLst>
          </p:cNvPr>
          <p:cNvSpPr txBox="1">
            <a:spLocks/>
          </p:cNvSpPr>
          <p:nvPr/>
        </p:nvSpPr>
        <p:spPr>
          <a:xfrm>
            <a:off x="1158022" y="1837950"/>
            <a:ext cx="4539822" cy="19320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i="0" dirty="0"/>
              <a:t>Du ska veta hur du bör</a:t>
            </a:r>
          </a:p>
          <a:p>
            <a:pPr algn="l"/>
            <a:r>
              <a:rPr lang="sv-SE" i="0" dirty="0"/>
              <a:t>agera om du upptäcker</a:t>
            </a:r>
          </a:p>
          <a:p>
            <a:pPr algn="l"/>
            <a:r>
              <a:rPr lang="sv-SE" i="0" dirty="0"/>
              <a:t>hedersrelaterat våld</a:t>
            </a:r>
          </a:p>
          <a:p>
            <a:pPr algn="l"/>
            <a:r>
              <a:rPr lang="sv-SE" i="0" dirty="0"/>
              <a:t>och förtryck!</a:t>
            </a:r>
          </a:p>
        </p:txBody>
      </p:sp>
      <p:sp>
        <p:nvSpPr>
          <p:cNvPr id="14" name="Platshållare för text 4">
            <a:extLst>
              <a:ext uri="{FF2B5EF4-FFF2-40B4-BE49-F238E27FC236}">
                <a16:creationId xmlns:a16="http://schemas.microsoft.com/office/drawing/2014/main" id="{ECA07859-29A2-9AB9-AABC-34531672D7B7}"/>
              </a:ext>
            </a:extLst>
          </p:cNvPr>
          <p:cNvSpPr txBox="1">
            <a:spLocks/>
          </p:cNvSpPr>
          <p:nvPr/>
        </p:nvSpPr>
        <p:spPr>
          <a:xfrm>
            <a:off x="6780976" y="1840033"/>
            <a:ext cx="3760594" cy="17571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i="0" dirty="0"/>
              <a:t>Det är viktigt att</a:t>
            </a:r>
          </a:p>
          <a:p>
            <a:pPr algn="l"/>
            <a:r>
              <a:rPr lang="sv-SE" i="0" dirty="0"/>
              <a:t>ha kunskap om</a:t>
            </a:r>
          </a:p>
          <a:p>
            <a:pPr algn="l"/>
            <a:r>
              <a:rPr lang="sv-SE" i="0" dirty="0"/>
              <a:t>våldets uttryck</a:t>
            </a:r>
          </a:p>
        </p:txBody>
      </p:sp>
      <p:sp>
        <p:nvSpPr>
          <p:cNvPr id="15" name="Platshållare för text 5">
            <a:extLst>
              <a:ext uri="{FF2B5EF4-FFF2-40B4-BE49-F238E27FC236}">
                <a16:creationId xmlns:a16="http://schemas.microsoft.com/office/drawing/2014/main" id="{C341D7AF-481A-51BA-96F2-EBCDFE19B332}"/>
              </a:ext>
            </a:extLst>
          </p:cNvPr>
          <p:cNvSpPr txBox="1">
            <a:spLocks/>
          </p:cNvSpPr>
          <p:nvPr/>
        </p:nvSpPr>
        <p:spPr>
          <a:xfrm>
            <a:off x="3917570" y="4293829"/>
            <a:ext cx="3760594" cy="17571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00" b="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i="0" dirty="0"/>
              <a:t>Du kan göra skillnad!</a:t>
            </a:r>
          </a:p>
        </p:txBody>
      </p:sp>
    </p:spTree>
    <p:extLst>
      <p:ext uri="{BB962C8B-B14F-4D97-AF65-F5344CB8AC3E}">
        <p14:creationId xmlns:p14="http://schemas.microsoft.com/office/powerpoint/2010/main" val="2759000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text&#10;&#10;Automatiskt genererad beskrivning">
            <a:extLst>
              <a:ext uri="{FF2B5EF4-FFF2-40B4-BE49-F238E27FC236}">
                <a16:creationId xmlns:a16="http://schemas.microsoft.com/office/drawing/2014/main" id="{B3E2CDC6-9D6C-1794-39E8-1EA8CD9C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088" y="-7088"/>
            <a:ext cx="6089400" cy="4973925"/>
          </a:xfrm>
          <a:prstGeom prst="rect">
            <a:avLst/>
          </a:prstGeom>
        </p:spPr>
      </p:pic>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a:xfrm>
            <a:off x="710979" y="106325"/>
            <a:ext cx="7987748" cy="1731859"/>
          </a:xfrm>
        </p:spPr>
        <p:txBody>
          <a:bodyPr/>
          <a:lstStyle/>
          <a:p>
            <a:r>
              <a:rPr lang="sv-SE" dirty="0"/>
              <a:t>Avslutning</a:t>
            </a:r>
            <a:r>
              <a:rPr lang="sv-SE" sz="3600" dirty="0"/>
              <a:t> </a:t>
            </a:r>
            <a:endParaRPr lang="sv-SE" dirty="0"/>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80" y="2008158"/>
            <a:ext cx="5029420" cy="2960792"/>
          </a:xfrm>
        </p:spPr>
        <p:txBody>
          <a:bodyPr wrap="square"/>
          <a:lstStyle/>
          <a:p>
            <a:pPr>
              <a:lnSpc>
                <a:spcPct val="110000"/>
              </a:lnSpc>
            </a:pPr>
            <a:r>
              <a:rPr lang="sv-SE" dirty="0"/>
              <a:t>Vad är de tre viktigaste sakerna du tar med dig?</a:t>
            </a:r>
            <a:endParaRPr lang="sv-SE" dirty="0">
              <a:highlight>
                <a:srgbClr val="FFFF00"/>
              </a:highlight>
            </a:endParaRPr>
          </a:p>
          <a:p>
            <a:pPr>
              <a:lnSpc>
                <a:spcPct val="110000"/>
              </a:lnSpc>
            </a:pPr>
            <a:r>
              <a:rPr lang="sv-SE" dirty="0"/>
              <a:t>Vad kommer du att göra annorlunda efter det vi har gått igenom? Vad kommer du börja med, fortsätta med och sluta med?</a:t>
            </a:r>
          </a:p>
        </p:txBody>
      </p:sp>
    </p:spTree>
    <p:extLst>
      <p:ext uri="{BB962C8B-B14F-4D97-AF65-F5344CB8AC3E}">
        <p14:creationId xmlns:p14="http://schemas.microsoft.com/office/powerpoint/2010/main" val="320834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1958196"/>
            <a:ext cx="4851621" cy="4187434"/>
          </a:xfrm>
        </p:spPr>
        <p:txBody>
          <a:bodyPr/>
          <a:lstStyle/>
          <a:p>
            <a:pPr marL="0" indent="0">
              <a:lnSpc>
                <a:spcPct val="110000"/>
              </a:lnSpc>
              <a:buNone/>
            </a:pPr>
            <a:r>
              <a:rPr lang="sv-SE" b="1" dirty="0"/>
              <a:t>Del 1 </a:t>
            </a:r>
          </a:p>
          <a:p>
            <a:pPr>
              <a:lnSpc>
                <a:spcPct val="110000"/>
              </a:lnSpc>
            </a:pPr>
            <a:r>
              <a:rPr lang="sv-SE" dirty="0"/>
              <a:t>Syfte och mål </a:t>
            </a:r>
            <a:r>
              <a:rPr lang="sv-SE" dirty="0">
                <a:highlight>
                  <a:srgbClr val="FFFF00"/>
                </a:highlight>
              </a:rPr>
              <a:t> </a:t>
            </a:r>
          </a:p>
          <a:p>
            <a:pPr>
              <a:lnSpc>
                <a:spcPct val="110000"/>
              </a:lnSpc>
            </a:pPr>
            <a:r>
              <a:rPr lang="sv-SE" dirty="0"/>
              <a:t>Definitioner och begrepp</a:t>
            </a:r>
          </a:p>
          <a:p>
            <a:pPr marL="0" indent="0">
              <a:lnSpc>
                <a:spcPct val="110000"/>
              </a:lnSpc>
              <a:buNone/>
            </a:pPr>
            <a:r>
              <a:rPr lang="sv-SE" b="1" dirty="0"/>
              <a:t>Del 2</a:t>
            </a:r>
          </a:p>
          <a:p>
            <a:pPr>
              <a:lnSpc>
                <a:spcPct val="110000"/>
              </a:lnSpc>
            </a:pPr>
            <a:r>
              <a:rPr lang="sv-SE" dirty="0"/>
              <a:t>Din och den öppna fritidsverksamhetens roll i det våldsförebyggande arbetet mot hedersrelaterat våld och förtyck </a:t>
            </a:r>
          </a:p>
          <a:p>
            <a:pPr marL="0" indent="0">
              <a:lnSpc>
                <a:spcPct val="110000"/>
              </a:lnSpc>
              <a:buNone/>
            </a:pPr>
            <a:r>
              <a:rPr lang="sv-SE" b="1" dirty="0"/>
              <a:t>Del 3</a:t>
            </a:r>
          </a:p>
          <a:p>
            <a:pPr>
              <a:lnSpc>
                <a:spcPct val="110000"/>
              </a:lnSpc>
            </a:pPr>
            <a:r>
              <a:rPr lang="sv-SE" dirty="0"/>
              <a:t>Samtalsstöd </a:t>
            </a:r>
          </a:p>
        </p:txBody>
      </p:sp>
      <p:sp>
        <p:nvSpPr>
          <p:cNvPr id="9" name="Platshållare för innehåll 2">
            <a:extLst>
              <a:ext uri="{FF2B5EF4-FFF2-40B4-BE49-F238E27FC236}">
                <a16:creationId xmlns:a16="http://schemas.microsoft.com/office/drawing/2014/main" id="{0DD830FF-7C81-256D-0E05-CCEA4B8BA0BA}"/>
              </a:ext>
            </a:extLst>
          </p:cNvPr>
          <p:cNvSpPr txBox="1">
            <a:spLocks/>
          </p:cNvSpPr>
          <p:nvPr/>
        </p:nvSpPr>
        <p:spPr>
          <a:xfrm>
            <a:off x="6096000" y="1958196"/>
            <a:ext cx="4851621" cy="4187434"/>
          </a:xfrm>
          <a:prstGeom prst="rect">
            <a:avLst/>
          </a:prstGeom>
        </p:spPr>
        <p:txBody>
          <a:bodyPr vert="horz" lIns="91440" tIns="45720" rIns="91440" bIns="45720" rtlCol="0">
            <a:noAutofit/>
          </a:bodyPr>
          <a:lstStyle>
            <a:lvl1pPr marL="255588" indent="-255588" algn="l" defTabSz="914400" rtl="0" eaLnBrk="1" latinLnBrk="0" hangingPunct="1">
              <a:lnSpc>
                <a:spcPts val="2300"/>
              </a:lnSpc>
              <a:spcBef>
                <a:spcPts val="1000"/>
              </a:spcBef>
              <a:buFont typeface="Arial" panose="020B0604020202020204" pitchFamily="34" charset="0"/>
              <a:buChar char="•"/>
              <a:defRPr sz="1800" kern="1200">
                <a:solidFill>
                  <a:schemeClr val="tx2"/>
                </a:solidFill>
                <a:latin typeface="+mn-lt"/>
                <a:ea typeface="+mn-ea"/>
                <a:cs typeface="+mn-cs"/>
              </a:defRPr>
            </a:lvl1pPr>
            <a:lvl2pPr marL="457200" indent="-200025" algn="l" defTabSz="914400" rtl="0" eaLnBrk="1" latinLnBrk="0" hangingPunct="1">
              <a:lnSpc>
                <a:spcPts val="22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sv-SE" b="1" dirty="0"/>
              <a:t>Del 4</a:t>
            </a:r>
          </a:p>
          <a:p>
            <a:pPr>
              <a:lnSpc>
                <a:spcPct val="110000"/>
              </a:lnSpc>
            </a:pPr>
            <a:r>
              <a:rPr lang="sv-SE" dirty="0"/>
              <a:t>Rutiner för att upptäcka och motverka hedersrelaterat våld och förtryck</a:t>
            </a:r>
          </a:p>
          <a:p>
            <a:pPr marL="0" indent="0">
              <a:lnSpc>
                <a:spcPct val="110000"/>
              </a:lnSpc>
              <a:buFont typeface="Arial" panose="020B0604020202020204" pitchFamily="34" charset="0"/>
              <a:buNone/>
            </a:pPr>
            <a:r>
              <a:rPr lang="sv-SE" b="1" dirty="0"/>
              <a:t>Del 5</a:t>
            </a:r>
          </a:p>
          <a:p>
            <a:pPr>
              <a:lnSpc>
                <a:spcPct val="110000"/>
              </a:lnSpc>
            </a:pPr>
            <a:r>
              <a:rPr lang="sv-SE" dirty="0"/>
              <a:t>Samverkan och kontaktuppgifter till andra aktörer </a:t>
            </a:r>
          </a:p>
          <a:p>
            <a:pPr>
              <a:lnSpc>
                <a:spcPct val="110000"/>
              </a:lnSpc>
            </a:pPr>
            <a:endParaRPr lang="sv-SE" dirty="0"/>
          </a:p>
        </p:txBody>
      </p:sp>
    </p:spTree>
    <p:extLst>
      <p:ext uri="{BB962C8B-B14F-4D97-AF65-F5344CB8AC3E}">
        <p14:creationId xmlns:p14="http://schemas.microsoft.com/office/powerpoint/2010/main" val="3668434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07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person, mörk&#10;&#10;Automatiskt genererad beskrivning">
            <a:extLst>
              <a:ext uri="{FF2B5EF4-FFF2-40B4-BE49-F238E27FC236}">
                <a16:creationId xmlns:a16="http://schemas.microsoft.com/office/drawing/2014/main" id="{F66CF5B8-EF21-A0AE-30A0-0C284183C2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 r="39"/>
          <a:stretch>
            <a:fillRect/>
          </a:stretch>
        </p:blipFill>
        <p:spPr>
          <a:xfrm>
            <a:off x="-22225" y="0"/>
            <a:ext cx="12214225" cy="6877050"/>
          </a:xfrm>
        </p:spPr>
      </p:pic>
      <p:sp>
        <p:nvSpPr>
          <p:cNvPr id="3" name="Rubrik 2">
            <a:extLst>
              <a:ext uri="{FF2B5EF4-FFF2-40B4-BE49-F238E27FC236}">
                <a16:creationId xmlns:a16="http://schemas.microsoft.com/office/drawing/2014/main" id="{0ECAD3B1-B3E5-4A8F-A2D3-EF46384E695B}"/>
              </a:ext>
            </a:extLst>
          </p:cNvPr>
          <p:cNvSpPr>
            <a:spLocks noGrp="1"/>
          </p:cNvSpPr>
          <p:nvPr>
            <p:ph type="title"/>
          </p:nvPr>
        </p:nvSpPr>
        <p:spPr/>
        <p:txBody>
          <a:bodyPr/>
          <a:lstStyle/>
          <a:p>
            <a:r>
              <a:rPr lang="sv-SE" dirty="0"/>
              <a:t>Syfte och mål </a:t>
            </a:r>
            <a:br>
              <a:rPr lang="sv-SE" dirty="0"/>
            </a:br>
            <a:r>
              <a:rPr lang="sv-SE" dirty="0"/>
              <a:t>Definitioner och begrepp</a:t>
            </a:r>
          </a:p>
        </p:txBody>
      </p:sp>
      <p:sp>
        <p:nvSpPr>
          <p:cNvPr id="4" name="Platshållare för text 3">
            <a:extLst>
              <a:ext uri="{FF2B5EF4-FFF2-40B4-BE49-F238E27FC236}">
                <a16:creationId xmlns:a16="http://schemas.microsoft.com/office/drawing/2014/main" id="{6E415914-6C19-9306-564D-5DD4BC79B3ED}"/>
              </a:ext>
            </a:extLst>
          </p:cNvPr>
          <p:cNvSpPr>
            <a:spLocks noGrp="1"/>
          </p:cNvSpPr>
          <p:nvPr>
            <p:ph type="body" sz="quarter" idx="11"/>
          </p:nvPr>
        </p:nvSpPr>
        <p:spPr/>
        <p:txBody>
          <a:bodyPr/>
          <a:lstStyle/>
          <a:p>
            <a:r>
              <a:rPr lang="sv-SE" dirty="0"/>
              <a:t>Del 1</a:t>
            </a:r>
          </a:p>
        </p:txBody>
      </p:sp>
      <p:grpSp>
        <p:nvGrpSpPr>
          <p:cNvPr id="15" name="Grupp 14">
            <a:extLst>
              <a:ext uri="{FF2B5EF4-FFF2-40B4-BE49-F238E27FC236}">
                <a16:creationId xmlns:a16="http://schemas.microsoft.com/office/drawing/2014/main" id="{20C237FA-FB91-2477-0642-50A8B09214DF}"/>
              </a:ext>
            </a:extLst>
          </p:cNvPr>
          <p:cNvGrpSpPr/>
          <p:nvPr/>
        </p:nvGrpSpPr>
        <p:grpSpPr>
          <a:xfrm>
            <a:off x="10004550" y="5506831"/>
            <a:ext cx="2187614" cy="1110752"/>
            <a:chOff x="10004550" y="5506831"/>
            <a:chExt cx="2187614" cy="1110752"/>
          </a:xfrm>
        </p:grpSpPr>
        <p:grpSp>
          <p:nvGrpSpPr>
            <p:cNvPr id="16" name="Grupp 15">
              <a:extLst>
                <a:ext uri="{FF2B5EF4-FFF2-40B4-BE49-F238E27FC236}">
                  <a16:creationId xmlns:a16="http://schemas.microsoft.com/office/drawing/2014/main" id="{78FA52FB-7539-5D88-49D5-0276FEBDEB36}"/>
                </a:ext>
              </a:extLst>
            </p:cNvPr>
            <p:cNvGrpSpPr/>
            <p:nvPr userDrawn="1"/>
          </p:nvGrpSpPr>
          <p:grpSpPr>
            <a:xfrm>
              <a:off x="10004550" y="5506831"/>
              <a:ext cx="2187614" cy="1110752"/>
              <a:chOff x="10042650" y="5506831"/>
              <a:chExt cx="2187614" cy="1110752"/>
            </a:xfrm>
          </p:grpSpPr>
          <p:sp>
            <p:nvSpPr>
              <p:cNvPr id="18" name="Rektangel 17">
                <a:extLst>
                  <a:ext uri="{FF2B5EF4-FFF2-40B4-BE49-F238E27FC236}">
                    <a16:creationId xmlns:a16="http://schemas.microsoft.com/office/drawing/2014/main" id="{05AD353B-BABB-AACD-1D52-B5BF2668406D}"/>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C6739E1-6D37-B836-7658-57DC60203752}"/>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234D8105-50CA-2456-B0DC-8BC3543C9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0284" y="5807348"/>
              <a:ext cx="872413" cy="750898"/>
            </a:xfrm>
            <a:prstGeom prst="rect">
              <a:avLst/>
            </a:prstGeom>
          </p:spPr>
        </p:pic>
      </p:grpSp>
    </p:spTree>
    <p:extLst>
      <p:ext uri="{BB962C8B-B14F-4D97-AF65-F5344CB8AC3E}">
        <p14:creationId xmlns:p14="http://schemas.microsoft.com/office/powerpoint/2010/main" val="382916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C4B3-046D-9187-A384-E14C2606BA63}"/>
              </a:ext>
            </a:extLst>
          </p:cNvPr>
          <p:cNvSpPr>
            <a:spLocks noGrp="1"/>
          </p:cNvSpPr>
          <p:nvPr>
            <p:ph type="title"/>
          </p:nvPr>
        </p:nvSpPr>
        <p:spPr/>
        <p:txBody>
          <a:bodyPr/>
          <a:lstStyle/>
          <a:p>
            <a:r>
              <a:rPr lang="sv-SE" dirty="0"/>
              <a:t>Syfte och mål med materialet </a:t>
            </a:r>
          </a:p>
        </p:txBody>
      </p:sp>
      <p:sp>
        <p:nvSpPr>
          <p:cNvPr id="3" name="Platshållare för innehåll 2">
            <a:extLst>
              <a:ext uri="{FF2B5EF4-FFF2-40B4-BE49-F238E27FC236}">
                <a16:creationId xmlns:a16="http://schemas.microsoft.com/office/drawing/2014/main" id="{A7A933B7-7F70-A8AB-9424-C5ABDA55D4A9}"/>
              </a:ext>
            </a:extLst>
          </p:cNvPr>
          <p:cNvSpPr>
            <a:spLocks noGrp="1"/>
          </p:cNvSpPr>
          <p:nvPr>
            <p:ph idx="1"/>
          </p:nvPr>
        </p:nvSpPr>
        <p:spPr>
          <a:xfrm>
            <a:off x="710979" y="2166419"/>
            <a:ext cx="8229822" cy="4557742"/>
          </a:xfrm>
        </p:spPr>
        <p:txBody>
          <a:bodyPr/>
          <a:lstStyle/>
          <a:p>
            <a:pPr>
              <a:lnSpc>
                <a:spcPct val="110000"/>
              </a:lnSpc>
            </a:pPr>
            <a:r>
              <a:rPr lang="sv-SE" b="1" dirty="0"/>
              <a:t>Syftet </a:t>
            </a:r>
            <a:r>
              <a:rPr lang="sv-SE" dirty="0"/>
              <a:t>med materialet är att vi som blivande fritidsledare ska reflektera och diskutera hur vi kan arbeta med att upptäcka och motverka hedersrelaterat våld och förtryck.</a:t>
            </a:r>
          </a:p>
          <a:p>
            <a:pPr>
              <a:lnSpc>
                <a:spcPct val="110000"/>
              </a:lnSpc>
            </a:pPr>
            <a:endParaRPr lang="sv-SE" dirty="0"/>
          </a:p>
          <a:p>
            <a:pPr>
              <a:lnSpc>
                <a:spcPct val="110000"/>
              </a:lnSpc>
            </a:pPr>
            <a:r>
              <a:rPr lang="sv-SE" dirty="0"/>
              <a:t>Det </a:t>
            </a:r>
            <a:r>
              <a:rPr lang="sv-SE" b="1" dirty="0"/>
              <a:t>långsiktiga målet </a:t>
            </a:r>
            <a:r>
              <a:rPr lang="sv-SE" dirty="0"/>
              <a:t>är att möjliggöra fler trygga miljöer på ungas fritid, att bidra till att stärka ungas rätt till en meningsfull och utvecklande fritid samt till ett liv fritt från hedersrelaterat våld och förtryck.</a:t>
            </a:r>
          </a:p>
          <a:p>
            <a:pPr>
              <a:lnSpc>
                <a:spcPct val="110000"/>
              </a:lnSpc>
            </a:pPr>
            <a:endParaRPr lang="sv-SE" dirty="0"/>
          </a:p>
          <a:p>
            <a:pPr marL="0" indent="0">
              <a:lnSpc>
                <a:spcPct val="110000"/>
              </a:lnSpc>
              <a:buNone/>
            </a:pPr>
            <a:endParaRPr lang="sv-SE" dirty="0">
              <a:highlight>
                <a:srgbClr val="FFFF00"/>
              </a:highlight>
            </a:endParaRPr>
          </a:p>
        </p:txBody>
      </p:sp>
    </p:spTree>
    <p:extLst>
      <p:ext uri="{BB962C8B-B14F-4D97-AF65-F5344CB8AC3E}">
        <p14:creationId xmlns:p14="http://schemas.microsoft.com/office/powerpoint/2010/main" val="335241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utomhus, silhuett&#10;&#10;Automatiskt genererad beskrivning">
            <a:extLst>
              <a:ext uri="{FF2B5EF4-FFF2-40B4-BE49-F238E27FC236}">
                <a16:creationId xmlns:a16="http://schemas.microsoft.com/office/drawing/2014/main" id="{BF0CE971-CDC8-FB8D-981E-87B2C203032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 b="11"/>
          <a:stretch>
            <a:fillRect/>
          </a:stretch>
        </p:blipFill>
        <p:spPr>
          <a:xfrm>
            <a:off x="1" y="0"/>
            <a:ext cx="12192000" cy="6877050"/>
          </a:xfrm>
        </p:spPr>
      </p:pic>
      <p:sp>
        <p:nvSpPr>
          <p:cNvPr id="4" name="Platshållare för text 3">
            <a:extLst>
              <a:ext uri="{FF2B5EF4-FFF2-40B4-BE49-F238E27FC236}">
                <a16:creationId xmlns:a16="http://schemas.microsoft.com/office/drawing/2014/main" id="{5CFFF2DD-E991-C52B-AB6F-EB37E72B21B8}"/>
              </a:ext>
            </a:extLst>
          </p:cNvPr>
          <p:cNvSpPr>
            <a:spLocks noGrp="1"/>
          </p:cNvSpPr>
          <p:nvPr>
            <p:ph type="body" sz="quarter" idx="12"/>
          </p:nvPr>
        </p:nvSpPr>
        <p:spPr>
          <a:xfrm>
            <a:off x="587555" y="1925415"/>
            <a:ext cx="4539822" cy="1932071"/>
          </a:xfrm>
        </p:spPr>
        <p:txBody>
          <a:bodyPr/>
          <a:lstStyle/>
          <a:p>
            <a:r>
              <a:rPr lang="sv-SE" i="0" dirty="0"/>
              <a:t>Du ska veta hur du bör</a:t>
            </a:r>
          </a:p>
          <a:p>
            <a:r>
              <a:rPr lang="sv-SE" i="0" dirty="0"/>
              <a:t>agera om du upptäcker</a:t>
            </a:r>
          </a:p>
          <a:p>
            <a:r>
              <a:rPr lang="sv-SE" i="0" dirty="0"/>
              <a:t>hedersrelaterat våld</a:t>
            </a:r>
          </a:p>
          <a:p>
            <a:r>
              <a:rPr lang="sv-SE" i="0" dirty="0"/>
              <a:t>och förtryck</a:t>
            </a:r>
          </a:p>
        </p:txBody>
      </p:sp>
      <p:sp>
        <p:nvSpPr>
          <p:cNvPr id="5" name="Platshållare för text 4">
            <a:extLst>
              <a:ext uri="{FF2B5EF4-FFF2-40B4-BE49-F238E27FC236}">
                <a16:creationId xmlns:a16="http://schemas.microsoft.com/office/drawing/2014/main" id="{8A553AAA-EBEB-7F39-3A7E-65E41876F05B}"/>
              </a:ext>
            </a:extLst>
          </p:cNvPr>
          <p:cNvSpPr>
            <a:spLocks noGrp="1"/>
          </p:cNvSpPr>
          <p:nvPr>
            <p:ph type="body" sz="quarter" idx="13"/>
          </p:nvPr>
        </p:nvSpPr>
        <p:spPr>
          <a:xfrm>
            <a:off x="7129230" y="2019159"/>
            <a:ext cx="3760594" cy="1757142"/>
          </a:xfrm>
        </p:spPr>
        <p:txBody>
          <a:bodyPr/>
          <a:lstStyle/>
          <a:p>
            <a:r>
              <a:rPr lang="sv-SE" i="0" dirty="0"/>
              <a:t>Det är viktigt att</a:t>
            </a:r>
          </a:p>
          <a:p>
            <a:r>
              <a:rPr lang="sv-SE" i="0" dirty="0"/>
              <a:t>ha kunskap om</a:t>
            </a:r>
          </a:p>
          <a:p>
            <a:r>
              <a:rPr lang="sv-SE" i="0" dirty="0"/>
              <a:t>våldets uttryck</a:t>
            </a:r>
          </a:p>
        </p:txBody>
      </p:sp>
      <p:sp>
        <p:nvSpPr>
          <p:cNvPr id="6" name="Platshållare för text 5">
            <a:extLst>
              <a:ext uri="{FF2B5EF4-FFF2-40B4-BE49-F238E27FC236}">
                <a16:creationId xmlns:a16="http://schemas.microsoft.com/office/drawing/2014/main" id="{C23B0379-7D32-CC58-104C-5CA74FAEAB31}"/>
              </a:ext>
            </a:extLst>
          </p:cNvPr>
          <p:cNvSpPr>
            <a:spLocks noGrp="1"/>
          </p:cNvSpPr>
          <p:nvPr>
            <p:ph type="body" sz="quarter" idx="14"/>
          </p:nvPr>
        </p:nvSpPr>
        <p:spPr/>
        <p:txBody>
          <a:bodyPr/>
          <a:lstStyle/>
          <a:p>
            <a:r>
              <a:rPr lang="sv-SE" i="0" dirty="0"/>
              <a:t>Du kan göra skillnad!</a:t>
            </a:r>
          </a:p>
        </p:txBody>
      </p:sp>
      <p:grpSp>
        <p:nvGrpSpPr>
          <p:cNvPr id="19" name="Grupp 18">
            <a:extLst>
              <a:ext uri="{FF2B5EF4-FFF2-40B4-BE49-F238E27FC236}">
                <a16:creationId xmlns:a16="http://schemas.microsoft.com/office/drawing/2014/main" id="{2055151E-927B-ECE8-43CE-40889B673FC5}"/>
              </a:ext>
            </a:extLst>
          </p:cNvPr>
          <p:cNvGrpSpPr/>
          <p:nvPr/>
        </p:nvGrpSpPr>
        <p:grpSpPr>
          <a:xfrm>
            <a:off x="10004550" y="5506831"/>
            <a:ext cx="2187614" cy="1110752"/>
            <a:chOff x="10004550" y="5506831"/>
            <a:chExt cx="2187614" cy="1110752"/>
          </a:xfrm>
        </p:grpSpPr>
        <p:grpSp>
          <p:nvGrpSpPr>
            <p:cNvPr id="20" name="Grupp 19">
              <a:extLst>
                <a:ext uri="{FF2B5EF4-FFF2-40B4-BE49-F238E27FC236}">
                  <a16:creationId xmlns:a16="http://schemas.microsoft.com/office/drawing/2014/main" id="{EDC11F9A-FB55-0640-7E6E-F1A0DA6DBDAA}"/>
                </a:ext>
              </a:extLst>
            </p:cNvPr>
            <p:cNvGrpSpPr/>
            <p:nvPr userDrawn="1"/>
          </p:nvGrpSpPr>
          <p:grpSpPr>
            <a:xfrm>
              <a:off x="10004550" y="5506831"/>
              <a:ext cx="2187614" cy="1110752"/>
              <a:chOff x="10042650" y="5506831"/>
              <a:chExt cx="2187614" cy="1110752"/>
            </a:xfrm>
          </p:grpSpPr>
          <p:sp>
            <p:nvSpPr>
              <p:cNvPr id="22" name="Rektangel 21">
                <a:extLst>
                  <a:ext uri="{FF2B5EF4-FFF2-40B4-BE49-F238E27FC236}">
                    <a16:creationId xmlns:a16="http://schemas.microsoft.com/office/drawing/2014/main" id="{486AC09E-6792-D7C7-FF90-83048BF8572B}"/>
                  </a:ext>
                </a:extLst>
              </p:cNvPr>
              <p:cNvSpPr/>
              <p:nvPr userDrawn="1"/>
            </p:nvSpPr>
            <p:spPr>
              <a:xfrm>
                <a:off x="10042650" y="5506831"/>
                <a:ext cx="1093807" cy="1110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A1E7E668-A3B2-44DA-2E72-C475044DE7FB}"/>
                  </a:ext>
                </a:extLst>
              </p:cNvPr>
              <p:cNvSpPr/>
              <p:nvPr userDrawn="1"/>
            </p:nvSpPr>
            <p:spPr>
              <a:xfrm>
                <a:off x="11136457" y="5506831"/>
                <a:ext cx="1093807" cy="1110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Bildobjekt 20">
              <a:extLst>
                <a:ext uri="{FF2B5EF4-FFF2-40B4-BE49-F238E27FC236}">
                  <a16:creationId xmlns:a16="http://schemas.microsoft.com/office/drawing/2014/main" id="{766FB798-38A5-E68A-DA21-4E02C71E93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89526" y="5807348"/>
              <a:ext cx="872413" cy="750898"/>
            </a:xfrm>
            <a:prstGeom prst="rect">
              <a:avLst/>
            </a:prstGeom>
          </p:spPr>
        </p:pic>
      </p:grpSp>
    </p:spTree>
    <p:extLst>
      <p:ext uri="{BB962C8B-B14F-4D97-AF65-F5344CB8AC3E}">
        <p14:creationId xmlns:p14="http://schemas.microsoft.com/office/powerpoint/2010/main" val="2126653705"/>
      </p:ext>
    </p:extLst>
  </p:cSld>
  <p:clrMapOvr>
    <a:masterClrMapping/>
  </p:clrMapOvr>
</p:sld>
</file>

<file path=ppt/theme/theme1.xml><?xml version="1.0" encoding="utf-8"?>
<a:theme xmlns:a="http://schemas.openxmlformats.org/drawingml/2006/main" name="MUCF2023">
  <a:themeElements>
    <a:clrScheme name="MUCF2023">
      <a:dk1>
        <a:sysClr val="windowText" lastClr="000000"/>
      </a:dk1>
      <a:lt1>
        <a:sysClr val="window" lastClr="FFFFFF"/>
      </a:lt1>
      <a:dk2>
        <a:srgbClr val="005447"/>
      </a:dk2>
      <a:lt2>
        <a:srgbClr val="C9491C"/>
      </a:lt2>
      <a:accent1>
        <a:srgbClr val="D0DEBD"/>
      </a:accent1>
      <a:accent2>
        <a:srgbClr val="DFA479"/>
      </a:accent2>
      <a:accent3>
        <a:srgbClr val="79AA6A"/>
      </a:accent3>
      <a:accent4>
        <a:srgbClr val="EED2BB"/>
      </a:accent4>
      <a:accent5>
        <a:srgbClr val="E8EEDE"/>
      </a:accent5>
      <a:accent6>
        <a:srgbClr val="C9491C"/>
      </a:accent6>
      <a:hlink>
        <a:srgbClr val="79AA6A"/>
      </a:hlink>
      <a:folHlink>
        <a:srgbClr val="DFA479"/>
      </a:folHlink>
    </a:clrScheme>
    <a:fontScheme name="MUCF2023">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342ba91-643e-4efc-b920-1b9a8678a268">
      <Terms xmlns="http://schemas.microsoft.com/office/infopath/2007/PartnerControls"/>
    </lcf76f155ced4ddcb4097134ff3c332f>
    <TaxCatchAll xmlns="2e27b5e2-4786-41d9-b68f-5c9c4443c3d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860E62829AF5841A2C6AF8A7584D699" ma:contentTypeVersion="18" ma:contentTypeDescription="Skapa ett nytt dokument." ma:contentTypeScope="" ma:versionID="7a5881c4a958f6a2231478976d322b4b">
  <xsd:schema xmlns:xsd="http://www.w3.org/2001/XMLSchema" xmlns:xs="http://www.w3.org/2001/XMLSchema" xmlns:p="http://schemas.microsoft.com/office/2006/metadata/properties" xmlns:ns2="0342ba91-643e-4efc-b920-1b9a8678a268" xmlns:ns3="2e27b5e2-4786-41d9-b68f-5c9c4443c3dc" targetNamespace="http://schemas.microsoft.com/office/2006/metadata/properties" ma:root="true" ma:fieldsID="f80c34f04d60c95b16a617762ac8d78b" ns2:_="" ns3:_="">
    <xsd:import namespace="0342ba91-643e-4efc-b920-1b9a8678a268"/>
    <xsd:import namespace="2e27b5e2-4786-41d9-b68f-5c9c4443c3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2ba91-643e-4efc-b920-1b9a8678a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1587ae15-9761-48b3-97b4-cbc12b72545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7b5e2-4786-41d9-b68f-5c9c4443c3dc"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5c82535c-1dd2-4fba-b401-7df80f02155f}" ma:internalName="TaxCatchAll" ma:showField="CatchAllData" ma:web="2e27b5e2-4786-41d9-b68f-5c9c4443c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5DD19B-C1C4-4E0B-B0E0-E03EBBF1F1D2}">
  <ds:schemaRefs>
    <ds:schemaRef ds:uri="http://schemas.microsoft.com/office/2006/metadata/properties"/>
    <ds:schemaRef ds:uri="http://schemas.microsoft.com/office/infopath/2007/PartnerControls"/>
    <ds:schemaRef ds:uri="0342ba91-643e-4efc-b920-1b9a8678a268"/>
    <ds:schemaRef ds:uri="2e27b5e2-4786-41d9-b68f-5c9c4443c3dc"/>
  </ds:schemaRefs>
</ds:datastoreItem>
</file>

<file path=customXml/itemProps2.xml><?xml version="1.0" encoding="utf-8"?>
<ds:datastoreItem xmlns:ds="http://schemas.openxmlformats.org/officeDocument/2006/customXml" ds:itemID="{4C03AF00-4585-480A-ADFE-0DE17A70C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42ba91-643e-4efc-b920-1b9a8678a268"/>
    <ds:schemaRef ds:uri="2e27b5e2-4786-41d9-b68f-5c9c4443c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BDFE4-18D9-4B3A-956A-65BCDE769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7351</TotalTime>
  <Words>4294</Words>
  <Application>Microsoft Office PowerPoint</Application>
  <PresentationFormat>Bredbild</PresentationFormat>
  <Paragraphs>345</Paragraphs>
  <Slides>60</Slides>
  <Notes>54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60</vt:i4>
      </vt:variant>
    </vt:vector>
  </HeadingPairs>
  <TitlesOfParts>
    <vt:vector size="66" baseType="lpstr">
      <vt:lpstr>Arial</vt:lpstr>
      <vt:lpstr>Calibri</vt:lpstr>
      <vt:lpstr>Noto Sans</vt:lpstr>
      <vt:lpstr>Roboto</vt:lpstr>
      <vt:lpstr>Verdana</vt:lpstr>
      <vt:lpstr>MUCF2023</vt:lpstr>
      <vt:lpstr> ATT MOTVERKA HEDERSRELATERAT VÅLD OCH FÖRTRYCK </vt:lpstr>
      <vt:lpstr>Arbeta i öppen fritidsverksamhet med hedersrelaterat våld och förtryck</vt:lpstr>
      <vt:lpstr>PowerPoint-presentation</vt:lpstr>
      <vt:lpstr>Just heder är det komplext att arbeta med.  Vi vet hur vi ska hantera om orosanmälan behövs, men många blir hedersförtryckta, speciellt tjejer, som t.ex. att de inte får vara med vem de vill. Vi vet inte alltid hur vi ska göra där, orosanmälan kan göra situationen värre. Det är offret vi jobbar med när det kommer till heder, men vi borde ju jobba med våldsförövarens beteende.  Det blir fel.</vt:lpstr>
      <vt:lpstr>Det kan ta lång tid att bygga upp förtroende hos unga, men det kan raseras på två sekunder.</vt:lpstr>
      <vt:lpstr>Innehåll</vt:lpstr>
      <vt:lpstr>Syfte och mål  Definitioner och begrepp</vt:lpstr>
      <vt:lpstr>Syfte och mål med materialet </vt:lpstr>
      <vt:lpstr>PowerPoint-presentation</vt:lpstr>
      <vt:lpstr>Vad är hedersrelaterat våld och förtryck?    Definitioner och begrepp </vt:lpstr>
      <vt:lpstr>Om hedersrelaterat våld och förtryck</vt:lpstr>
      <vt:lpstr>PowerPoint-presentation</vt:lpstr>
      <vt:lpstr>Har du stött på hedersrelaterat  våld och förtryck?</vt:lpstr>
      <vt:lpstr>PowerPoint-presentation</vt:lpstr>
      <vt:lpstr>Diskussion utifrån verkligt exempel</vt:lpstr>
      <vt:lpstr>PowerPoint-presentation</vt:lpstr>
      <vt:lpstr>Vilka föreställningar har du om vem som är utsatt för hedersrelaterat våld och förtryck?   Vilka föreställningar kan påverka våra möten och samtal med unga som är eller kan bli utsatta för hedersrelaterat våld och förtryck?</vt:lpstr>
      <vt:lpstr>Föreställningar om vem  som är utsatt för heders- relaterat våld och förtryck</vt:lpstr>
      <vt:lpstr>Hur kan vi upptäcka om barn och unga lever med våld och förtryck? </vt:lpstr>
      <vt:lpstr>Hur kan vi upptäcka våld och förtryck? Tecken på utsatthet hos unga </vt:lpstr>
      <vt:lpstr>Din roll i det våldsförebyggande arbetet mot hedersrelaterat våld och förtyck </vt:lpstr>
      <vt:lpstr>PowerPoint-presentation</vt:lpstr>
      <vt:lpstr>PowerPoint-presentation</vt:lpstr>
      <vt:lpstr>Den öppna fritidsverksamheten har genom sitt främjande arbete en viktig roll i det våldsförebyggande arbetet </vt:lpstr>
      <vt:lpstr>PowerPoint-presentation</vt:lpstr>
      <vt:lpstr>Vad har du för roll i det förebyggande arbetet mot hedersrelaterat våld och förtryck? </vt:lpstr>
      <vt:lpstr>Samtalsstöd</vt:lpstr>
      <vt:lpstr>Samtal för att upptäcka hedersrelaterat våld och förtryck </vt:lpstr>
      <vt:lpstr>Samtal för att upptäcka hedersrelaterat våld och förtryck </vt:lpstr>
      <vt:lpstr>Samtal för att upptäcka hedersrelaterat våld och förtryck </vt:lpstr>
      <vt:lpstr>PowerPoint-presentation</vt:lpstr>
      <vt:lpstr>PowerPoint-presentation</vt:lpstr>
      <vt:lpstr>Att ställa frågor</vt:lpstr>
      <vt:lpstr>PowerPoint-presentation</vt:lpstr>
      <vt:lpstr>Att ställa frågor</vt:lpstr>
      <vt:lpstr>PowerPoint-presentation</vt:lpstr>
      <vt:lpstr>PowerPoint-presentation</vt:lpstr>
      <vt:lpstr>Jag har märkt att när man har känsliga ämnen så kommer inga. Särskilt om vi går ut i sociala medier. Inför tjejmässan som vi hade fick vi kritik på grund av att det var inriktat på hår, handmassage och så vidare – sådant som kan uppfattas som tjejigt. Men vi hade även bilder på VR-glasögon och liknande. Men andra, alltså de som kritiserade, fattar inte att tjejerna inte får komma annars om vi inte bara har lättsamma bilder. Vi skrev ju liksom inte att tjejjouren och ungdomsmottagningen skulle komma på besök. – Fritidsledare </vt:lpstr>
      <vt:lpstr>Exempel på frågor att ställa för att upptäcka hedersrelaterat våld och förtryck </vt:lpstr>
      <vt:lpstr>PowerPoint-presentation</vt:lpstr>
      <vt:lpstr>PowerPoint-presentation</vt:lpstr>
      <vt:lpstr>PowerPoint-presentation</vt:lpstr>
      <vt:lpstr>Samtal och avstämningar med kollegor</vt:lpstr>
      <vt:lpstr>PowerPoint-presentation</vt:lpstr>
      <vt:lpstr>Rutiner för att upptäcka  och motverka hedersrelaterat våld och förtryck</vt:lpstr>
      <vt:lpstr>Om anmälningsskyldighet </vt:lpstr>
      <vt:lpstr>Om anmälningsskyldighet </vt:lpstr>
      <vt:lpstr>Rutiner vid misstanke eller upptäckt av hedersrelaterat  våld och förtryck</vt:lpstr>
      <vt:lpstr>Rutiner vid misstanke eller upptäckt av hedersrelaterat  våld och förtryck</vt:lpstr>
      <vt:lpstr>Diskussion kring  verkligt exempel</vt:lpstr>
      <vt:lpstr>PowerPoint-presentation</vt:lpstr>
      <vt:lpstr>Exempel på när besökare  kontrollerar varandra</vt:lpstr>
      <vt:lpstr> Det är ganska vanligt att hedersrelaterat våld och förtryck börjar med vissa begränsningar som sedan ökar ju äldre barnet blir. Oftast blir begränsningarna mer omfattande ju äldre barnet blir. Det kan exempelvis handla om att den unga blir kär eller blir mer självständig på sin fritid.  </vt:lpstr>
      <vt:lpstr>Samverkan och  kontaktuppgifter till  andra aktörer </vt:lpstr>
      <vt:lpstr>Viktiga stödfunktioner vid misstanke om hedersrelaterat våld och förtryck </vt:lpstr>
      <vt:lpstr>Viktiga stödfunktioner vid misstanke om hedersrelaterat våld och förtryck </vt:lpstr>
      <vt:lpstr>Viktiga stödfunktioner vid misstanke om hedersrelaterat våld och förtryck </vt:lpstr>
      <vt:lpstr>PowerPoint-presentation</vt:lpstr>
      <vt:lpstr>Avslutning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Petra Nilsson</dc:creator>
  <cp:lastModifiedBy>Andreas Björk</cp:lastModifiedBy>
  <cp:revision>124</cp:revision>
  <dcterms:created xsi:type="dcterms:W3CDTF">2023-03-02T19:04:09Z</dcterms:created>
  <dcterms:modified xsi:type="dcterms:W3CDTF">2025-04-09T11:56:33Z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0x010100D860E62829AF5841A2C6AF8A7584D699</vt:lpwstr>
  </property>
  <property fmtid="{D5CDD505-2E9C-101B-9397-08002B2CF9AE}" pid="3" name="MediaServiceImageTags">
    <vt:lpwstr/>
  </property>
</Properties>
</file>