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19" r:id="rId2"/>
    <p:sldId id="1267" r:id="rId3"/>
    <p:sldId id="459" r:id="rId4"/>
    <p:sldId id="1257" r:id="rId5"/>
    <p:sldId id="634" r:id="rId6"/>
    <p:sldId id="1282" r:id="rId7"/>
    <p:sldId id="1270" r:id="rId8"/>
    <p:sldId id="1281" r:id="rId9"/>
    <p:sldId id="1279" r:id="rId10"/>
    <p:sldId id="439" r:id="rId11"/>
    <p:sldId id="360" r:id="rId12"/>
  </p:sldIdLst>
  <p:sldSz cx="12192000" cy="6858000"/>
  <p:notesSz cx="6865938" cy="999807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s Abrahamsson" initials="HA" lastIdx="1" clrIdx="0">
    <p:extLst>
      <p:ext uri="{19B8F6BF-5375-455C-9EA6-DF929625EA0E}">
        <p15:presenceInfo xmlns:p15="http://schemas.microsoft.com/office/powerpoint/2012/main" userId="S::hans.abrahamsson@globalstudies.gu.se::d154cfda-afee-4b5c-8e4a-6f9a917783a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3EB83E"/>
    <a:srgbClr val="3AA432"/>
    <a:srgbClr val="FFCD2D"/>
    <a:srgbClr val="42BD39"/>
    <a:srgbClr val="008000"/>
    <a:srgbClr val="0075CC"/>
    <a:srgbClr val="0088EE"/>
    <a:srgbClr val="0099FF"/>
    <a:srgbClr val="43B3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676" autoAdjust="0"/>
    <p:restoredTop sz="94660"/>
  </p:normalViewPr>
  <p:slideViewPr>
    <p:cSldViewPr snapToGrid="0">
      <p:cViewPr varScale="1">
        <p:scale>
          <a:sx n="41" d="100"/>
          <a:sy n="41" d="100"/>
        </p:scale>
        <p:origin x="38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EECDBF42-FD35-4FA3-AF69-37C9E4B12292}" type="datetimeFigureOut">
              <a:rPr lang="sv-SE" smtClean="0"/>
              <a:t>2021-11-11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1FC75808-103F-44E1-8E0F-FFBCCDC2A1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1424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9199D6-B39E-4F0E-AFE6-267B2B507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AA635-FD6B-4F74-9FC0-EED4971E5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5FD5854-C655-4E98-8A09-078695793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5E87-BB88-4591-A505-B6B86B9A3784}" type="datetimeFigureOut">
              <a:rPr lang="sv-SE" smtClean="0"/>
              <a:t>2021-11-11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52360C0-2261-4BCA-AD57-C8E838562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7EAD4BB-1594-42B1-889A-72C90839B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CF84-8E0F-4F62-A156-25725A7805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6302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B735F9-3529-4ED2-A983-5E0523EF4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943C005-582D-4C86-97FF-BE70CA22B5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A137176-4B12-4307-9A70-A458F036F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5E87-BB88-4591-A505-B6B86B9A3784}" type="datetimeFigureOut">
              <a:rPr lang="sv-SE" smtClean="0"/>
              <a:t>2021-11-11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4FE90A6-865A-4EF7-AD01-CC0B2E783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45CC940-A553-458E-A1DF-FBB7FA79B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CF84-8E0F-4F62-A156-25725A7805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0786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EFFE5C18-BE7E-4C82-A8DD-165F4153FC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84E4BF0-32C7-4D3E-8791-01CD3949FA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6D6B151-BD2A-4EC8-B5D9-DB1CAF373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5E87-BB88-4591-A505-B6B86B9A3784}" type="datetimeFigureOut">
              <a:rPr lang="sv-SE" smtClean="0"/>
              <a:t>2021-11-11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A52AAA-BB16-4290-8F7E-66A2A4AF4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BF86D3F-3F9A-4455-9E5F-EA9EEC30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CF84-8E0F-4F62-A156-25725A7805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4743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04FC65-DBD1-4DED-AB61-1BACA4744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B6AC29B-22E2-4BF7-ADA7-6F6FA831D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AD52386-7D57-4F63-B7F4-E1FD3E040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5E87-BB88-4591-A505-B6B86B9A3784}" type="datetimeFigureOut">
              <a:rPr lang="sv-SE" smtClean="0"/>
              <a:t>2021-11-11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313D0EE-02C7-42D2-A31B-5AE2EA399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907363F-3038-4776-A9A7-8611699CD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CF84-8E0F-4F62-A156-25725A7805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7463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86A608-472A-4F26-B5C0-96E461F0A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27ABF31-6AA8-4AC2-A6D4-EB4A75EA4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52FE23C-5F26-4155-AEB1-589B91F7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5E87-BB88-4591-A505-B6B86B9A3784}" type="datetimeFigureOut">
              <a:rPr lang="sv-SE" smtClean="0"/>
              <a:t>2021-11-11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AC716E6-4F5F-4A35-9726-0985AEC11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10FB4C2-FADE-4961-AF37-83320BFE3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CF84-8E0F-4F62-A156-25725A7805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927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D8847E-75C3-4487-8417-EB65256AF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EE5564-9E91-4E14-A1E4-18E087ABB7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31E8263-6C6D-4D3A-BCEE-B3DF7BCA75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877E5E9-E237-4FFB-96B2-8464387A2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5E87-BB88-4591-A505-B6B86B9A3784}" type="datetimeFigureOut">
              <a:rPr lang="sv-SE" smtClean="0"/>
              <a:t>2021-11-11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11466F0-095B-4FCA-84D4-680B0EA35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7E69CED-AC3B-4901-9A2B-D0E737DB9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CF84-8E0F-4F62-A156-25725A7805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4138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AEDAE4-10C7-4B16-A229-0079DDD09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46DC883-0CE6-4F80-A40E-0D5A4F09F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8BDF07B-7FCD-4339-921E-5D56B4495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C8D74A1-E17E-4220-9CC6-85964B561E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76211DE-A9C5-48A1-85FB-07F59083BC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9D070AF-BDF6-44D9-9A51-FAF825674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5E87-BB88-4591-A505-B6B86B9A3784}" type="datetimeFigureOut">
              <a:rPr lang="sv-SE" smtClean="0"/>
              <a:t>2021-11-11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BE8CBB4-F8DD-471F-A8ED-FE4CC621E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B8A1250-79D4-40F1-B170-122C9BE7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CF84-8E0F-4F62-A156-25725A7805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3042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B9382C-9931-4A0C-9A8A-5D0330892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9E91C18-128B-42BC-81AA-E8B8D4197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5E87-BB88-4591-A505-B6B86B9A3784}" type="datetimeFigureOut">
              <a:rPr lang="sv-SE" smtClean="0"/>
              <a:t>2021-11-11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68D3797-259F-4343-9745-E8D0D6628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B368566-720F-4719-91CA-B652F6BE4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CF84-8E0F-4F62-A156-25725A7805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2098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4A74039-3AA6-484B-97E1-5D6C00B89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5E87-BB88-4591-A505-B6B86B9A3784}" type="datetimeFigureOut">
              <a:rPr lang="sv-SE" smtClean="0"/>
              <a:t>2021-11-11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A5383C4-1E85-4EF7-ABEA-99B45F831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EB7E0E9-7CEB-4955-BB0B-87EB5D4AE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CF84-8E0F-4F62-A156-25725A7805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3002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BAE409-A0B4-4C11-B36E-EE6F5E567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4EDADDB-CA56-4525-AC2F-8FAB2DBD9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3C7E06C-675D-4728-B0E8-18098A07F4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270661D-8009-49FD-BAA9-1AC3DCB0C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5E87-BB88-4591-A505-B6B86B9A3784}" type="datetimeFigureOut">
              <a:rPr lang="sv-SE" smtClean="0"/>
              <a:t>2021-11-11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DA7F9A3-EB65-481E-AA03-384662483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043AD3F-E8C8-4129-8A2E-1C5BBE493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CF84-8E0F-4F62-A156-25725A7805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4191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5839B7-3069-410A-99FD-59C0C5CA6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4B06DA4-AB3F-4252-8973-9D8201A9C9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A6F825F-D8FB-4C28-973B-5FFAFA433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994021C-FFDB-4240-9BD6-3972436A0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5E87-BB88-4591-A505-B6B86B9A3784}" type="datetimeFigureOut">
              <a:rPr lang="sv-SE" smtClean="0"/>
              <a:t>2021-11-11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696C8AD-4B67-4AD9-8ED8-FA807566B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97CBA78-DD4A-485C-84DB-31A629379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CF84-8E0F-4F62-A156-25725A7805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4108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373E972-B6B0-488D-8522-9B1D32CB7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0389388-0CE3-4DB9-B904-3CDDCB34B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51D6940-B42C-4941-8E3F-C4C670E7B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C5E87-BB88-4591-A505-B6B86B9A3784}" type="datetimeFigureOut">
              <a:rPr lang="sv-SE" smtClean="0"/>
              <a:t>2021-11-11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A90D2BD-AA2A-44CA-9E40-CC267EF7E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654B788-2037-4BB5-8503-7F3066CE2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ECF84-8E0F-4F62-A156-25725A7805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1415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hyperlink" Target="mailto:Hans.Abrahamsson@globalstudies.gu.se" TargetMode="External"/><Relationship Id="rId7" Type="http://schemas.openxmlformats.org/officeDocument/2006/relationships/image" Target="../media/image5.jpe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jpeg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8.png"/><Relationship Id="rId5" Type="http://schemas.openxmlformats.org/officeDocument/2006/relationships/image" Target="../media/image3.jpeg"/><Relationship Id="rId15" Type="http://schemas.openxmlformats.org/officeDocument/2006/relationships/image" Target="../media/image12.jpe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hyperlink" Target="http://www.omvarldskunskap.se/" TargetMode="External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12" Type="http://schemas.openxmlformats.org/officeDocument/2006/relationships/image" Target="../media/image80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11" Type="http://schemas.openxmlformats.org/officeDocument/2006/relationships/image" Target="../media/image68.png"/><Relationship Id="rId5" Type="http://schemas.openxmlformats.org/officeDocument/2006/relationships/image" Target="../media/image75.png"/><Relationship Id="rId10" Type="http://schemas.openxmlformats.org/officeDocument/2006/relationships/image" Target="../media/image67.jpeg"/><Relationship Id="rId4" Type="http://schemas.openxmlformats.org/officeDocument/2006/relationships/image" Target="../media/image74.jpeg"/><Relationship Id="rId9" Type="http://schemas.openxmlformats.org/officeDocument/2006/relationships/image" Target="../media/image7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old-skr.skr.se/arkiv/dokumentation/alldokumentation/" TargetMode="External"/><Relationship Id="rId3" Type="http://schemas.openxmlformats.org/officeDocument/2006/relationships/image" Target="../media/image82.jpeg"/><Relationship Id="rId7" Type="http://schemas.openxmlformats.org/officeDocument/2006/relationships/hyperlink" Target="https://skr.se/demokratiledningstyrning" TargetMode="External"/><Relationship Id="rId12" Type="http://schemas.openxmlformats.org/officeDocument/2006/relationships/image" Target="../media/image88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87.png"/><Relationship Id="rId5" Type="http://schemas.openxmlformats.org/officeDocument/2006/relationships/image" Target="../media/image84.png"/><Relationship Id="rId10" Type="http://schemas.openxmlformats.org/officeDocument/2006/relationships/image" Target="../media/image86.png"/><Relationship Id="rId4" Type="http://schemas.openxmlformats.org/officeDocument/2006/relationships/image" Target="../media/image83.jpeg"/><Relationship Id="rId9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31.png"/><Relationship Id="rId16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jpeg"/><Relationship Id="rId5" Type="http://schemas.openxmlformats.org/officeDocument/2006/relationships/image" Target="../media/image34.png"/><Relationship Id="rId15" Type="http://schemas.openxmlformats.org/officeDocument/2006/relationships/image" Target="../media/image44.jpeg"/><Relationship Id="rId10" Type="http://schemas.openxmlformats.org/officeDocument/2006/relationships/image" Target="../media/image39.jpeg"/><Relationship Id="rId4" Type="http://schemas.openxmlformats.org/officeDocument/2006/relationships/image" Target="../media/image33.png"/><Relationship Id="rId9" Type="http://schemas.openxmlformats.org/officeDocument/2006/relationships/image" Target="../media/image38.jpeg"/><Relationship Id="rId1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3.png"/><Relationship Id="rId4" Type="http://schemas.openxmlformats.org/officeDocument/2006/relationships/image" Target="../media/image40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18" Type="http://schemas.openxmlformats.org/officeDocument/2006/relationships/image" Target="../media/image7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12" Type="http://schemas.openxmlformats.org/officeDocument/2006/relationships/image" Target="../media/image64.jpeg"/><Relationship Id="rId17" Type="http://schemas.openxmlformats.org/officeDocument/2006/relationships/image" Target="../media/image69.png"/><Relationship Id="rId2" Type="http://schemas.openxmlformats.org/officeDocument/2006/relationships/image" Target="../media/image54.pn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jpeg"/><Relationship Id="rId15" Type="http://schemas.openxmlformats.org/officeDocument/2006/relationships/image" Target="../media/image67.jpeg"/><Relationship Id="rId10" Type="http://schemas.openxmlformats.org/officeDocument/2006/relationships/image" Target="../media/image62.png"/><Relationship Id="rId19" Type="http://schemas.openxmlformats.org/officeDocument/2006/relationships/image" Target="../media/image71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/>
          <p:cNvSpPr txBox="1"/>
          <p:nvPr/>
        </p:nvSpPr>
        <p:spPr>
          <a:xfrm>
            <a:off x="8233391" y="3797449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sv-SE" sz="1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3526" y="5492287"/>
            <a:ext cx="2679515" cy="87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207174" y="5079329"/>
            <a:ext cx="2808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School of Global Studies</a:t>
            </a:r>
          </a:p>
          <a:p>
            <a:pPr algn="ctr"/>
            <a:r>
              <a:rPr lang="en-US" sz="1100" dirty="0">
                <a:hlinkClick r:id="rId3"/>
              </a:rPr>
              <a:t>Hans.Abrahamsson@globalstudies.gu.se</a:t>
            </a:r>
            <a:endParaRPr lang="en-US" sz="1100" dirty="0"/>
          </a:p>
        </p:txBody>
      </p:sp>
      <p:sp>
        <p:nvSpPr>
          <p:cNvPr id="2" name="textruta 1"/>
          <p:cNvSpPr txBox="1"/>
          <p:nvPr/>
        </p:nvSpPr>
        <p:spPr>
          <a:xfrm>
            <a:off x="4274293" y="4645577"/>
            <a:ext cx="2697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Hans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Abrahamsson</a:t>
            </a:r>
            <a:endParaRPr lang="sv-SE" sz="2400" b="1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674" y="5830471"/>
            <a:ext cx="1512168" cy="713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Image result for lÃ¤nsstyrelsen blekinge lÃ¤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2" name="AutoShape 6" descr="Image result for lÃ¤nsstyrelsen blekinge lÃ¤n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3" name="AutoShape 8" descr="Image result for lÃ¤nsstyrelsen blekinge lÃ¤n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037" name="Picture 13" descr="Image result for MalmÃ¶ Universit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207" y="4164234"/>
            <a:ext cx="1319039" cy="132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ruta 13"/>
          <p:cNvSpPr txBox="1"/>
          <p:nvPr/>
        </p:nvSpPr>
        <p:spPr>
          <a:xfrm>
            <a:off x="1304231" y="5345899"/>
            <a:ext cx="1688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Institutionen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Globala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Politiska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Studier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9476063" y="5867512"/>
            <a:ext cx="1929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/>
              <a:t>Kunskapsunderlag </a:t>
            </a:r>
          </a:p>
          <a:p>
            <a:pPr algn="ctr"/>
            <a:r>
              <a:rPr lang="sv-SE" sz="1400" b="1" dirty="0"/>
              <a:t>lokalt samhällskontrakt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13416DC7-32FF-481A-8A32-DFBFEFDF33F0}"/>
              </a:ext>
            </a:extLst>
          </p:cNvPr>
          <p:cNvSpPr txBox="1"/>
          <p:nvPr/>
        </p:nvSpPr>
        <p:spPr>
          <a:xfrm>
            <a:off x="9626357" y="5172421"/>
            <a:ext cx="16090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i="1" dirty="0"/>
              <a:t>Forskningsstudie</a:t>
            </a:r>
            <a:endParaRPr lang="sv-SE" sz="1600" dirty="0"/>
          </a:p>
        </p:txBody>
      </p:sp>
      <p:pic>
        <p:nvPicPr>
          <p:cNvPr id="25" name="Picture 2" descr="http://www.sydsvenskan.se/ScaledImages/644x429/Images/media_copied/2008/12/27/ART-1-JORDEN_169557a.jpg?h=82f1d9e7102b3bfef86971d2fcbd6de5&amp;fill=False&amp;cut=False&amp;ql=Undefined">
            <a:extLst>
              <a:ext uri="{FF2B5EF4-FFF2-40B4-BE49-F238E27FC236}">
                <a16:creationId xmlns:a16="http://schemas.microsoft.com/office/drawing/2014/main" id="{6B6F01B6-7CD8-4410-B2C2-DB7BE1770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958" y="1137299"/>
            <a:ext cx="882038" cy="87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Bildresultat för Förstoringsglas">
            <a:extLst>
              <a:ext uri="{FF2B5EF4-FFF2-40B4-BE49-F238E27FC236}">
                <a16:creationId xmlns:a16="http://schemas.microsoft.com/office/drawing/2014/main" id="{0E974399-CF59-4B60-AAD7-95C2F0B35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741" y="446938"/>
            <a:ext cx="1041254" cy="92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ruta 27">
            <a:extLst>
              <a:ext uri="{FF2B5EF4-FFF2-40B4-BE49-F238E27FC236}">
                <a16:creationId xmlns:a16="http://schemas.microsoft.com/office/drawing/2014/main" id="{68F96D93-9570-434F-914A-1F022B8E1060}"/>
              </a:ext>
            </a:extLst>
          </p:cNvPr>
          <p:cNvSpPr txBox="1"/>
          <p:nvPr/>
        </p:nvSpPr>
        <p:spPr>
          <a:xfrm>
            <a:off x="8882413" y="1280188"/>
            <a:ext cx="151817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200" b="1" dirty="0">
                <a:solidFill>
                  <a:srgbClr val="FF0000"/>
                </a:solidFill>
              </a:rPr>
              <a:t>Lokal utveckling</a:t>
            </a:r>
          </a:p>
          <a:p>
            <a:pPr algn="ctr"/>
            <a:r>
              <a:rPr lang="sv-SE" sz="1200" b="1" dirty="0">
                <a:solidFill>
                  <a:srgbClr val="FF0000"/>
                </a:solidFill>
              </a:rPr>
              <a:t>global utblick</a:t>
            </a:r>
          </a:p>
          <a:p>
            <a:pPr algn="ctr"/>
            <a:r>
              <a:rPr lang="sv-SE" sz="1400" b="1" dirty="0">
                <a:solidFill>
                  <a:srgbClr val="FF0000"/>
                </a:solidFill>
              </a:rPr>
              <a:t>Civilsamhället roll</a:t>
            </a:r>
          </a:p>
          <a:p>
            <a:pPr algn="ctr"/>
            <a:r>
              <a:rPr lang="sv-SE" altLang="sv-SE" sz="1400" b="1" i="1" dirty="0">
                <a:solidFill>
                  <a:srgbClr val="00B0F0"/>
                </a:solidFill>
              </a:rPr>
              <a:t>Kollektiv förmåga</a:t>
            </a:r>
            <a:endParaRPr lang="sv-SE" sz="1400" b="1" dirty="0">
              <a:solidFill>
                <a:srgbClr val="FF0000"/>
              </a:solidFill>
            </a:endParaRPr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5F80C3E2-55F3-43A3-AF10-F0704B66FE37}"/>
              </a:ext>
            </a:extLst>
          </p:cNvPr>
          <p:cNvSpPr/>
          <p:nvPr/>
        </p:nvSpPr>
        <p:spPr>
          <a:xfrm>
            <a:off x="4356400" y="6312872"/>
            <a:ext cx="2679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Strukturellt våld</a:t>
            </a:r>
            <a:endParaRPr lang="sv-SE" dirty="0"/>
          </a:p>
        </p:txBody>
      </p:sp>
      <p:pic>
        <p:nvPicPr>
          <p:cNvPr id="2052" name="Picture 4" descr="Bildresultat för Sveriges Kommuner och Regioner">
            <a:extLst>
              <a:ext uri="{FF2B5EF4-FFF2-40B4-BE49-F238E27FC236}">
                <a16:creationId xmlns:a16="http://schemas.microsoft.com/office/drawing/2014/main" id="{6D693CDF-C8C7-4714-AB64-152114CD6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063" y="4442304"/>
            <a:ext cx="1680651" cy="71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ruta 42">
            <a:extLst>
              <a:ext uri="{FF2B5EF4-FFF2-40B4-BE49-F238E27FC236}">
                <a16:creationId xmlns:a16="http://schemas.microsoft.com/office/drawing/2014/main" id="{13316A4B-0949-4A57-BCF8-42B14C48EB95}"/>
              </a:ext>
            </a:extLst>
          </p:cNvPr>
          <p:cNvSpPr txBox="1"/>
          <p:nvPr/>
        </p:nvSpPr>
        <p:spPr>
          <a:xfrm>
            <a:off x="9476063" y="5459845"/>
            <a:ext cx="1863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 dirty="0">
                <a:hlinkClick r:id="rId9"/>
              </a:rPr>
              <a:t>www.omvarldskunskap.se</a:t>
            </a:r>
            <a:endParaRPr lang="sv-SE" sz="1200" b="1" dirty="0"/>
          </a:p>
        </p:txBody>
      </p:sp>
      <p:sp>
        <p:nvSpPr>
          <p:cNvPr id="41" name="textruta 40">
            <a:extLst>
              <a:ext uri="{FF2B5EF4-FFF2-40B4-BE49-F238E27FC236}">
                <a16:creationId xmlns:a16="http://schemas.microsoft.com/office/drawing/2014/main" id="{AE996620-37C7-454D-A9CF-326D2D68975B}"/>
              </a:ext>
            </a:extLst>
          </p:cNvPr>
          <p:cNvSpPr txBox="1"/>
          <p:nvPr/>
        </p:nvSpPr>
        <p:spPr>
          <a:xfrm rot="2133776">
            <a:off x="11114263" y="4869979"/>
            <a:ext cx="1030874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v-SE" sz="16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Synvändor</a:t>
            </a:r>
          </a:p>
        </p:txBody>
      </p:sp>
      <p:sp>
        <p:nvSpPr>
          <p:cNvPr id="5" name="AutoShape 4" descr="Pedagogy of the Oppressed: 30th Anniversary Edition">
            <a:extLst>
              <a:ext uri="{FF2B5EF4-FFF2-40B4-BE49-F238E27FC236}">
                <a16:creationId xmlns:a16="http://schemas.microsoft.com/office/drawing/2014/main" id="{FAF1ECB4-1755-4690-8A28-2AA0E860D4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B3B31D01-8809-4A71-892D-33B1A5D47354}"/>
              </a:ext>
            </a:extLst>
          </p:cNvPr>
          <p:cNvSpPr txBox="1"/>
          <p:nvPr/>
        </p:nvSpPr>
        <p:spPr>
          <a:xfrm>
            <a:off x="3858973" y="1257323"/>
            <a:ext cx="4510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>
                <a:solidFill>
                  <a:srgbClr val="7030A0"/>
                </a:solidFill>
              </a:rPr>
              <a:t>Inspel till </a:t>
            </a:r>
            <a:r>
              <a:rPr lang="sv-SE" sz="1400" b="1" dirty="0" err="1">
                <a:solidFill>
                  <a:srgbClr val="7030A0"/>
                </a:solidFill>
              </a:rPr>
              <a:t>MUCF:s</a:t>
            </a:r>
            <a:r>
              <a:rPr lang="sv-SE" sz="1400" b="1" dirty="0">
                <a:solidFill>
                  <a:srgbClr val="7030A0"/>
                </a:solidFill>
              </a:rPr>
              <a:t> Kunskapskonferens </a:t>
            </a:r>
            <a:r>
              <a:rPr lang="sv-SE" sz="1400" b="1" dirty="0" err="1">
                <a:solidFill>
                  <a:srgbClr val="7030A0"/>
                </a:solidFill>
              </a:rPr>
              <a:t>Webinar</a:t>
            </a:r>
            <a:r>
              <a:rPr lang="sv-SE" sz="1400" b="1" dirty="0">
                <a:solidFill>
                  <a:srgbClr val="7030A0"/>
                </a:solidFill>
              </a:rPr>
              <a:t> 28.10.2021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D9A98F4B-FEB2-48CE-9585-AA0CC305747D}"/>
              </a:ext>
            </a:extLst>
          </p:cNvPr>
          <p:cNvSpPr txBox="1"/>
          <p:nvPr/>
        </p:nvSpPr>
        <p:spPr>
          <a:xfrm>
            <a:off x="3491521" y="155577"/>
            <a:ext cx="507228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800" b="1" i="1" dirty="0">
                <a:solidFill>
                  <a:srgbClr val="00B050"/>
                </a:solidFill>
              </a:rPr>
              <a:t>Vår tids stora samhällsomdaning</a:t>
            </a:r>
          </a:p>
          <a:p>
            <a:pPr algn="ctr"/>
            <a:r>
              <a:rPr lang="sv-SE" sz="2000" b="1" i="1" dirty="0">
                <a:solidFill>
                  <a:srgbClr val="00B050"/>
                </a:solidFill>
              </a:rPr>
              <a:t>Om konsten att göra synvändor och </a:t>
            </a:r>
          </a:p>
          <a:p>
            <a:pPr algn="ctr"/>
            <a:r>
              <a:rPr lang="sv-SE" sz="2000" b="1" i="1" dirty="0">
                <a:solidFill>
                  <a:srgbClr val="00B050"/>
                </a:solidFill>
              </a:rPr>
              <a:t>värna demokrati och social hållbarhet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79D41DB-8403-46A7-95A8-95F90ADB46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7943" y="3336205"/>
            <a:ext cx="2198412" cy="712953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39F71BCA-2A49-49B2-9549-B4A35E910A5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2479" y="3267978"/>
            <a:ext cx="506608" cy="518260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CD0B909A-DE04-4C85-A12F-9AB44E44D72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34057" y="2549756"/>
            <a:ext cx="2226110" cy="498391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0A17F58E-22D4-4679-BE06-1CEF921C8EA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81689" y="3270516"/>
            <a:ext cx="1735138" cy="419100"/>
          </a:xfrm>
          <a:prstGeom prst="rect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D946C0BF-7E4F-4523-A66A-47766BD537A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45211" y="3614703"/>
            <a:ext cx="2367203" cy="741077"/>
          </a:xfrm>
          <a:prstGeom prst="rect">
            <a:avLst/>
          </a:prstGeom>
        </p:spPr>
      </p:pic>
      <p:pic>
        <p:nvPicPr>
          <p:cNvPr id="29" name="Picture 2" descr="Överenskommelsen - Söderköpings kommun">
            <a:extLst>
              <a:ext uri="{FF2B5EF4-FFF2-40B4-BE49-F238E27FC236}">
                <a16:creationId xmlns:a16="http://schemas.microsoft.com/office/drawing/2014/main" id="{63A28C83-2A6E-4DFF-B8BD-1FE855F63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30" y="3010725"/>
            <a:ext cx="1258614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ruta 29">
            <a:extLst>
              <a:ext uri="{FF2B5EF4-FFF2-40B4-BE49-F238E27FC236}">
                <a16:creationId xmlns:a16="http://schemas.microsoft.com/office/drawing/2014/main" id="{3EBD13CC-90D9-46C3-945A-759E6F16893F}"/>
              </a:ext>
            </a:extLst>
          </p:cNvPr>
          <p:cNvSpPr txBox="1"/>
          <p:nvPr/>
        </p:nvSpPr>
        <p:spPr>
          <a:xfrm>
            <a:off x="6588034" y="3598048"/>
            <a:ext cx="2137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i="1" dirty="0"/>
              <a:t>Samverka på riktigt!</a:t>
            </a: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47BF9A00-E835-460B-A781-9C08D72C1E0D}"/>
              </a:ext>
            </a:extLst>
          </p:cNvPr>
          <p:cNvSpPr txBox="1"/>
          <p:nvPr/>
        </p:nvSpPr>
        <p:spPr>
          <a:xfrm>
            <a:off x="6112275" y="2393940"/>
            <a:ext cx="3189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b="1" dirty="0"/>
              <a:t>Övervakning/Kontroll</a:t>
            </a:r>
          </a:p>
          <a:p>
            <a:pPr algn="ctr"/>
            <a:r>
              <a:rPr lang="sv-SE" b="1" dirty="0"/>
              <a:t>Demokrati/Delaktighet/Dialog</a:t>
            </a: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544043F4-22E2-4A74-8327-640CAF8BDA3F}"/>
              </a:ext>
            </a:extLst>
          </p:cNvPr>
          <p:cNvSpPr txBox="1"/>
          <p:nvPr/>
        </p:nvSpPr>
        <p:spPr>
          <a:xfrm>
            <a:off x="6618898" y="3888487"/>
            <a:ext cx="2245999" cy="675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sv-SE" sz="1600" b="1" dirty="0"/>
              <a:t>Frågan om maktdelning:</a:t>
            </a:r>
          </a:p>
          <a:p>
            <a:pPr algn="ctr">
              <a:lnSpc>
                <a:spcPts val="1500"/>
              </a:lnSpc>
            </a:pPr>
            <a:r>
              <a:rPr lang="sv-SE" sz="1600" b="1" dirty="0"/>
              <a:t>Problemformulering</a:t>
            </a:r>
          </a:p>
          <a:p>
            <a:pPr algn="ctr">
              <a:lnSpc>
                <a:spcPts val="1500"/>
              </a:lnSpc>
            </a:pPr>
            <a:r>
              <a:rPr lang="sv-SE" sz="1600" b="1" dirty="0"/>
              <a:t>Tolkningsföreträde</a:t>
            </a:r>
          </a:p>
        </p:txBody>
      </p:sp>
      <p:pic>
        <p:nvPicPr>
          <p:cNvPr id="45" name="Picture 2" descr="Bildresultat för penseldrag">
            <a:extLst>
              <a:ext uri="{FF2B5EF4-FFF2-40B4-BE49-F238E27FC236}">
                <a16:creationId xmlns:a16="http://schemas.microsoft.com/office/drawing/2014/main" id="{8219D555-2761-454C-8775-F5C1576DD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2260">
            <a:off x="9740067" y="2440513"/>
            <a:ext cx="1722259" cy="115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ruta 45">
            <a:extLst>
              <a:ext uri="{FF2B5EF4-FFF2-40B4-BE49-F238E27FC236}">
                <a16:creationId xmlns:a16="http://schemas.microsoft.com/office/drawing/2014/main" id="{41853201-7AC2-4500-A116-503F1B7CDA0D}"/>
              </a:ext>
            </a:extLst>
          </p:cNvPr>
          <p:cNvSpPr txBox="1"/>
          <p:nvPr/>
        </p:nvSpPr>
        <p:spPr>
          <a:xfrm rot="702195">
            <a:off x="9536247" y="3126666"/>
            <a:ext cx="1929051" cy="5080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1351" b="1" dirty="0"/>
              <a:t>Stora penseldrag  </a:t>
            </a:r>
            <a:r>
              <a:rPr lang="sv-SE" sz="1200" b="1" dirty="0"/>
              <a:t>helhetsperspektiv</a:t>
            </a:r>
            <a:r>
              <a:rPr lang="sv-SE" sz="1351" dirty="0"/>
              <a:t>         </a:t>
            </a:r>
          </a:p>
        </p:txBody>
      </p:sp>
      <p:pic>
        <p:nvPicPr>
          <p:cNvPr id="37" name="Bildobjekt 36">
            <a:extLst>
              <a:ext uri="{FF2B5EF4-FFF2-40B4-BE49-F238E27FC236}">
                <a16:creationId xmlns:a16="http://schemas.microsoft.com/office/drawing/2014/main" id="{51000993-4E21-4B2A-AA93-8B8DB1934F9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34057" y="1825856"/>
            <a:ext cx="2180089" cy="723900"/>
          </a:xfrm>
          <a:prstGeom prst="rect">
            <a:avLst/>
          </a:prstGeom>
        </p:spPr>
      </p:pic>
      <p:pic>
        <p:nvPicPr>
          <p:cNvPr id="3" name="Picture 2" descr="Sida (myndighet) – Wikipedia">
            <a:extLst>
              <a:ext uri="{FF2B5EF4-FFF2-40B4-BE49-F238E27FC236}">
                <a16:creationId xmlns:a16="http://schemas.microsoft.com/office/drawing/2014/main" id="{79A2D936-806F-4279-B522-B1D5C3EED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830" y="6063449"/>
            <a:ext cx="1320428" cy="55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Välkommen till MUCF | MUCF">
            <a:extLst>
              <a:ext uri="{FF2B5EF4-FFF2-40B4-BE49-F238E27FC236}">
                <a16:creationId xmlns:a16="http://schemas.microsoft.com/office/drawing/2014/main" id="{FB9DC896-7962-4FAF-8ED7-D14BFC891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17" y="270030"/>
            <a:ext cx="3023465" cy="109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skroskvinnans Tankefrön: Vägval">
            <a:extLst>
              <a:ext uri="{FF2B5EF4-FFF2-40B4-BE49-F238E27FC236}">
                <a16:creationId xmlns:a16="http://schemas.microsoft.com/office/drawing/2014/main" id="{9B0A8DD2-D9AB-4759-9A36-C5F785354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708" y="1814349"/>
            <a:ext cx="1276659" cy="53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72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33" grpId="0"/>
      <p:bldP spid="11" grpId="0"/>
      <p:bldP spid="22" grpId="0"/>
      <p:bldP spid="28" grpId="0"/>
      <p:bldP spid="50" grpId="0"/>
      <p:bldP spid="43" grpId="0"/>
      <p:bldP spid="41" grpId="0" animBg="1"/>
      <p:bldP spid="14" grpId="0"/>
      <p:bldP spid="34" grpId="0"/>
      <p:bldP spid="30" grpId="0"/>
      <p:bldP spid="31" grpId="0"/>
      <p:bldP spid="35" grpId="0"/>
      <p:bldP spid="4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703DB9AB-1BC4-4383-BC20-35BE4E27C392}"/>
              </a:ext>
            </a:extLst>
          </p:cNvPr>
          <p:cNvSpPr txBox="1"/>
          <p:nvPr/>
        </p:nvSpPr>
        <p:spPr>
          <a:xfrm>
            <a:off x="179382" y="6016918"/>
            <a:ext cx="19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b="1" i="1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Kommunala rådslag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A12028B-AAD9-4765-BE2D-AF3F2C707EC2}"/>
              </a:ext>
            </a:extLst>
          </p:cNvPr>
          <p:cNvSpPr txBox="1"/>
          <p:nvPr/>
        </p:nvSpPr>
        <p:spPr>
          <a:xfrm>
            <a:off x="678684" y="3911562"/>
            <a:ext cx="2565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600" b="1" i="1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Hur skall vi leva tillsammans </a:t>
            </a:r>
          </a:p>
          <a:p>
            <a:pPr algn="ctr"/>
            <a:r>
              <a:rPr lang="sv-SE" sz="1600" b="1" i="1" dirty="0">
                <a:solidFill>
                  <a:schemeClr val="bg1"/>
                </a:solidFill>
                <a:latin typeface="Bahnschrift Light" panose="020B0502040204020203" pitchFamily="34" charset="0"/>
              </a:rPr>
              <a:t>i en värld i förändring  ?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886ED2E3-D9D6-42EF-A483-56BF32149AAC}"/>
              </a:ext>
            </a:extLst>
          </p:cNvPr>
          <p:cNvSpPr txBox="1"/>
          <p:nvPr/>
        </p:nvSpPr>
        <p:spPr>
          <a:xfrm>
            <a:off x="608550" y="3851577"/>
            <a:ext cx="26779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600" b="1" i="1" dirty="0"/>
              <a:t>Att komplettera den </a:t>
            </a:r>
          </a:p>
          <a:p>
            <a:pPr algn="ctr"/>
            <a:r>
              <a:rPr lang="sv-SE" sz="1600" b="1" i="1" dirty="0"/>
              <a:t>representativa demokratin</a:t>
            </a:r>
          </a:p>
          <a:p>
            <a:pPr algn="ctr"/>
            <a:r>
              <a:rPr lang="sv-SE" sz="1600" b="1" i="1" dirty="0"/>
              <a:t>med en perspektiv demokrati</a:t>
            </a:r>
          </a:p>
        </p:txBody>
      </p:sp>
      <p:pic>
        <p:nvPicPr>
          <p:cNvPr id="9" name="Picture 4" descr="Bildresultat för Agenda 2030">
            <a:extLst>
              <a:ext uri="{FF2B5EF4-FFF2-40B4-BE49-F238E27FC236}">
                <a16:creationId xmlns:a16="http://schemas.microsoft.com/office/drawing/2014/main" id="{4484CDA7-8BEA-4F81-BB48-31B290A6B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016" y="1052456"/>
            <a:ext cx="1129356" cy="134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Bildresultat för Förstoringsglas">
            <a:extLst>
              <a:ext uri="{FF2B5EF4-FFF2-40B4-BE49-F238E27FC236}">
                <a16:creationId xmlns:a16="http://schemas.microsoft.com/office/drawing/2014/main" id="{9806D19E-CB6F-4201-83DD-32F459982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497" y="1103543"/>
            <a:ext cx="1184766" cy="92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B6D7F2F9-C04E-4372-BCBE-ECE1519F038D}"/>
              </a:ext>
            </a:extLst>
          </p:cNvPr>
          <p:cNvSpPr txBox="1"/>
          <p:nvPr/>
        </p:nvSpPr>
        <p:spPr>
          <a:xfrm>
            <a:off x="9258823" y="1772056"/>
            <a:ext cx="1047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 dirty="0">
                <a:solidFill>
                  <a:srgbClr val="FF0000"/>
                </a:solidFill>
              </a:rPr>
              <a:t>global utblick</a:t>
            </a:r>
          </a:p>
        </p:txBody>
      </p:sp>
      <p:pic>
        <p:nvPicPr>
          <p:cNvPr id="12" name="Picture 2" descr="http://www.jihadwatchnorway.org/wp-content/uploads/2015/11/UN-2030-Agenda-looks-to-end-world-hunger-poverty-inequality-and-support-global-unity.jpg">
            <a:extLst>
              <a:ext uri="{FF2B5EF4-FFF2-40B4-BE49-F238E27FC236}">
                <a16:creationId xmlns:a16="http://schemas.microsoft.com/office/drawing/2014/main" id="{98E73E0D-D567-4A38-914B-C77C99CC2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689" y="2244209"/>
            <a:ext cx="1144683" cy="64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AF8F3C4F-D323-4E2A-AA53-2907A2DEC3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9683" y="3094297"/>
            <a:ext cx="3600694" cy="2595303"/>
          </a:xfrm>
          <a:prstGeom prst="rect">
            <a:avLst/>
          </a:prstGeom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id="{5A594D6A-56C6-451D-80F3-17FE1EBE75BC}"/>
              </a:ext>
            </a:extLst>
          </p:cNvPr>
          <p:cNvSpPr txBox="1"/>
          <p:nvPr/>
        </p:nvSpPr>
        <p:spPr>
          <a:xfrm>
            <a:off x="2746853" y="177980"/>
            <a:ext cx="62424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000" b="1" dirty="0"/>
              <a:t>Agenda 2030 – ett transformativt verktyg</a:t>
            </a:r>
          </a:p>
          <a:p>
            <a:pPr algn="ctr"/>
            <a:r>
              <a:rPr lang="sv-SE" sz="2000" b="1" dirty="0"/>
              <a:t>förbinder det lokala specifika med det globalt universella</a:t>
            </a:r>
          </a:p>
          <a:p>
            <a:pPr algn="ctr"/>
            <a:r>
              <a:rPr lang="sv-SE" sz="2000" b="1" dirty="0"/>
              <a:t>att skapa sin identitet hitom och bortom nationalstaten</a:t>
            </a:r>
          </a:p>
        </p:txBody>
      </p:sp>
      <p:pic>
        <p:nvPicPr>
          <p:cNvPr id="2050" name="Picture 2" descr="Världens längsta broar - Discovering The Planet">
            <a:extLst>
              <a:ext uri="{FF2B5EF4-FFF2-40B4-BE49-F238E27FC236}">
                <a16:creationId xmlns:a16="http://schemas.microsoft.com/office/drawing/2014/main" id="{3B8263A1-3F00-46C1-9885-A597ED810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854" y="407023"/>
            <a:ext cx="1186833" cy="64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nställbar, tecknad film, ikon, skiftnyckel. Stil, inställbar, isolerat,  illustration, vektor, skiftnyckel, tecknad film,">
            <a:extLst>
              <a:ext uri="{FF2B5EF4-FFF2-40B4-BE49-F238E27FC236}">
                <a16:creationId xmlns:a16="http://schemas.microsoft.com/office/drawing/2014/main" id="{476D0283-5128-49EA-86CC-7A2E76592E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497" y="421656"/>
            <a:ext cx="1371600" cy="43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ruta 16">
            <a:extLst>
              <a:ext uri="{FF2B5EF4-FFF2-40B4-BE49-F238E27FC236}">
                <a16:creationId xmlns:a16="http://schemas.microsoft.com/office/drawing/2014/main" id="{D14FFD24-9482-460E-9AA6-010505817A08}"/>
              </a:ext>
            </a:extLst>
          </p:cNvPr>
          <p:cNvSpPr txBox="1"/>
          <p:nvPr/>
        </p:nvSpPr>
        <p:spPr>
          <a:xfrm>
            <a:off x="4102768" y="3084587"/>
            <a:ext cx="363093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b="1" dirty="0"/>
              <a:t>Kommunernas tredubbla åtaganden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EBE9856F-BEEE-452D-9200-6CC264DDEF3C}"/>
              </a:ext>
            </a:extLst>
          </p:cNvPr>
          <p:cNvSpPr txBox="1"/>
          <p:nvPr/>
        </p:nvSpPr>
        <p:spPr>
          <a:xfrm>
            <a:off x="3691745" y="3544615"/>
            <a:ext cx="1247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600" b="1" dirty="0"/>
              <a:t>Serviceaktör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1609FFFD-B8C6-4D93-B484-B188C4F27788}"/>
              </a:ext>
            </a:extLst>
          </p:cNvPr>
          <p:cNvSpPr txBox="1"/>
          <p:nvPr/>
        </p:nvSpPr>
        <p:spPr>
          <a:xfrm>
            <a:off x="6510737" y="3575867"/>
            <a:ext cx="15313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600" b="1" dirty="0"/>
              <a:t>Demokratiaktör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5ED0938B-B905-4A88-BF05-0CBDBD60E761}"/>
              </a:ext>
            </a:extLst>
          </p:cNvPr>
          <p:cNvSpPr txBox="1"/>
          <p:nvPr/>
        </p:nvSpPr>
        <p:spPr>
          <a:xfrm>
            <a:off x="4928125" y="4024085"/>
            <a:ext cx="1821909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sz="1400" b="1" dirty="0"/>
              <a:t>Kommunicerande kärl</a:t>
            </a:r>
          </a:p>
        </p:txBody>
      </p:sp>
      <p:sp>
        <p:nvSpPr>
          <p:cNvPr id="23" name="Ellips 22">
            <a:extLst>
              <a:ext uri="{FF2B5EF4-FFF2-40B4-BE49-F238E27FC236}">
                <a16:creationId xmlns:a16="http://schemas.microsoft.com/office/drawing/2014/main" id="{6DA9CE2A-7F83-4CE7-A763-6D516009E39C}"/>
              </a:ext>
            </a:extLst>
          </p:cNvPr>
          <p:cNvSpPr/>
          <p:nvPr/>
        </p:nvSpPr>
        <p:spPr>
          <a:xfrm>
            <a:off x="4831494" y="4005117"/>
            <a:ext cx="1967379" cy="381426"/>
          </a:xfrm>
          <a:prstGeom prst="ellipse">
            <a:avLst/>
          </a:prstGeom>
          <a:noFill/>
          <a:ln w="57150">
            <a:solidFill>
              <a:srgbClr val="0631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6048A727-99D6-4E77-A3F8-D57685553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" y="4672162"/>
            <a:ext cx="3671558" cy="185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ruta 25">
            <a:extLst>
              <a:ext uri="{FF2B5EF4-FFF2-40B4-BE49-F238E27FC236}">
                <a16:creationId xmlns:a16="http://schemas.microsoft.com/office/drawing/2014/main" id="{CF302967-C2E5-4EF7-8864-7946270FFE21}"/>
              </a:ext>
            </a:extLst>
          </p:cNvPr>
          <p:cNvSpPr txBox="1"/>
          <p:nvPr/>
        </p:nvSpPr>
        <p:spPr>
          <a:xfrm>
            <a:off x="527494" y="6058065"/>
            <a:ext cx="19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b="1" i="1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Kommunala rådslag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FA55632E-D0B9-4156-B190-427672BFE00E}"/>
              </a:ext>
            </a:extLst>
          </p:cNvPr>
          <p:cNvSpPr txBox="1"/>
          <p:nvPr/>
        </p:nvSpPr>
        <p:spPr>
          <a:xfrm>
            <a:off x="1286020" y="4656718"/>
            <a:ext cx="2565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600" b="1" i="1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Hur skall vi leva tillsammans </a:t>
            </a:r>
          </a:p>
          <a:p>
            <a:pPr algn="ctr"/>
            <a:r>
              <a:rPr lang="sv-SE" sz="1600" b="1" i="1" dirty="0">
                <a:solidFill>
                  <a:schemeClr val="bg1"/>
                </a:solidFill>
                <a:latin typeface="Bahnschrift Light" panose="020B0502040204020203" pitchFamily="34" charset="0"/>
              </a:rPr>
              <a:t>i en värld i förändring  ?</a:t>
            </a:r>
          </a:p>
        </p:txBody>
      </p:sp>
      <p:pic>
        <p:nvPicPr>
          <p:cNvPr id="30" name="Picture 2" descr="Image result for agora">
            <a:extLst>
              <a:ext uri="{FF2B5EF4-FFF2-40B4-BE49-F238E27FC236}">
                <a16:creationId xmlns:a16="http://schemas.microsoft.com/office/drawing/2014/main" id="{76A702C7-0A43-4F5D-A991-FE8F720A4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53" y="2595784"/>
            <a:ext cx="1664825" cy="73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ruta 30">
            <a:extLst>
              <a:ext uri="{FF2B5EF4-FFF2-40B4-BE49-F238E27FC236}">
                <a16:creationId xmlns:a16="http://schemas.microsoft.com/office/drawing/2014/main" id="{BF008F14-9A55-4FAC-A0DE-4B2CAFE88E79}"/>
              </a:ext>
            </a:extLst>
          </p:cNvPr>
          <p:cNvSpPr txBox="1"/>
          <p:nvPr/>
        </p:nvSpPr>
        <p:spPr>
          <a:xfrm>
            <a:off x="295624" y="1579450"/>
            <a:ext cx="24827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/>
              <a:t>Det demokratiska samtalet</a:t>
            </a:r>
          </a:p>
          <a:p>
            <a:pPr algn="ctr"/>
            <a:r>
              <a:rPr lang="sv-SE" sz="1400" b="1" dirty="0"/>
              <a:t>i en digital tid för att omvandla</a:t>
            </a:r>
          </a:p>
          <a:p>
            <a:pPr algn="ctr"/>
            <a:r>
              <a:rPr lang="sv-SE" sz="1400" b="1" dirty="0"/>
              <a:t>individuella åsikter till </a:t>
            </a:r>
          </a:p>
          <a:p>
            <a:pPr algn="ctr"/>
            <a:r>
              <a:rPr lang="sv-SE" sz="1400" b="1" dirty="0"/>
              <a:t>en bredare samhällsnytta</a:t>
            </a: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CB6CB8EB-0E5E-4468-BA8D-A66FE43600D5}"/>
              </a:ext>
            </a:extLst>
          </p:cNvPr>
          <p:cNvSpPr txBox="1"/>
          <p:nvPr/>
        </p:nvSpPr>
        <p:spPr>
          <a:xfrm>
            <a:off x="5844532" y="4705037"/>
            <a:ext cx="1940019" cy="677108"/>
          </a:xfrm>
          <a:prstGeom prst="rect">
            <a:avLst/>
          </a:prstGeom>
          <a:gradFill flip="none" rotWithShape="1">
            <a:gsLst>
              <a:gs pos="0">
                <a:srgbClr val="42BD39">
                  <a:shade val="30000"/>
                  <a:satMod val="115000"/>
                </a:srgbClr>
              </a:gs>
              <a:gs pos="50000">
                <a:srgbClr val="42BD39">
                  <a:shade val="67500"/>
                  <a:satMod val="115000"/>
                </a:srgbClr>
              </a:gs>
              <a:gs pos="100000">
                <a:srgbClr val="42BD39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chemeClr val="bg1"/>
                </a:solidFill>
              </a:rPr>
              <a:t>Kollektiv förmåga</a:t>
            </a:r>
          </a:p>
          <a:p>
            <a:pPr algn="ctr"/>
            <a:r>
              <a:rPr lang="sv-SE" sz="1200" b="1" dirty="0">
                <a:solidFill>
                  <a:schemeClr val="bg1"/>
                </a:solidFill>
              </a:rPr>
              <a:t>Att göra tillsammans</a:t>
            </a:r>
          </a:p>
          <a:p>
            <a:pPr algn="ctr"/>
            <a:r>
              <a:rPr lang="sv-SE" sz="1200" b="1" dirty="0">
                <a:solidFill>
                  <a:schemeClr val="bg1"/>
                </a:solidFill>
              </a:rPr>
              <a:t>Sätta gemensamma normer</a:t>
            </a:r>
          </a:p>
        </p:txBody>
      </p:sp>
      <p:pic>
        <p:nvPicPr>
          <p:cNvPr id="36" name="Picture 2" descr="Bildresultat för överenskommelsen i borås">
            <a:extLst>
              <a:ext uri="{FF2B5EF4-FFF2-40B4-BE49-F238E27FC236}">
                <a16:creationId xmlns:a16="http://schemas.microsoft.com/office/drawing/2014/main" id="{E4B48D75-6BCC-487D-B885-D1F668649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225" y="5431536"/>
            <a:ext cx="905684" cy="50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Bildobjekt 36">
            <a:extLst>
              <a:ext uri="{FF2B5EF4-FFF2-40B4-BE49-F238E27FC236}">
                <a16:creationId xmlns:a16="http://schemas.microsoft.com/office/drawing/2014/main" id="{750D7550-CBFC-4B8C-B995-2D0BA1EFE5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24029" y="4781450"/>
            <a:ext cx="1250615" cy="465681"/>
          </a:xfrm>
          <a:prstGeom prst="rect">
            <a:avLst/>
          </a:prstGeom>
        </p:spPr>
      </p:pic>
      <p:pic>
        <p:nvPicPr>
          <p:cNvPr id="38" name="Bildobjekt 37">
            <a:extLst>
              <a:ext uri="{FF2B5EF4-FFF2-40B4-BE49-F238E27FC236}">
                <a16:creationId xmlns:a16="http://schemas.microsoft.com/office/drawing/2014/main" id="{5AAC3C71-14C5-4FD7-8F05-22D370341A0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5739" y="3403018"/>
            <a:ext cx="1992301" cy="501100"/>
          </a:xfrm>
          <a:prstGeom prst="rect">
            <a:avLst/>
          </a:prstGeom>
        </p:spPr>
      </p:pic>
      <p:sp>
        <p:nvSpPr>
          <p:cNvPr id="39" name="textruta 38">
            <a:extLst>
              <a:ext uri="{FF2B5EF4-FFF2-40B4-BE49-F238E27FC236}">
                <a16:creationId xmlns:a16="http://schemas.microsoft.com/office/drawing/2014/main" id="{E80479E4-A0FC-4607-8CB8-F70B0CF0A940}"/>
              </a:ext>
            </a:extLst>
          </p:cNvPr>
          <p:cNvSpPr txBox="1"/>
          <p:nvPr/>
        </p:nvSpPr>
        <p:spPr>
          <a:xfrm>
            <a:off x="734797" y="2552525"/>
            <a:ext cx="6790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/>
              <a:t>Agora!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DFDF02DF-2AF9-4E6D-87D9-D44EB769C834}"/>
              </a:ext>
            </a:extLst>
          </p:cNvPr>
          <p:cNvSpPr txBox="1"/>
          <p:nvPr/>
        </p:nvSpPr>
        <p:spPr>
          <a:xfrm>
            <a:off x="3851145" y="1671623"/>
            <a:ext cx="376256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b="1" i="1" dirty="0"/>
              <a:t>Lokal Demokrati</a:t>
            </a:r>
          </a:p>
          <a:p>
            <a:pPr algn="ctr"/>
            <a:r>
              <a:rPr lang="sv-SE" b="1" dirty="0"/>
              <a:t>Det kommunala självstyret</a:t>
            </a:r>
          </a:p>
          <a:p>
            <a:pPr algn="ctr"/>
            <a:r>
              <a:rPr lang="sv-SE" b="1" dirty="0"/>
              <a:t>för att komma närmare medborgarna</a:t>
            </a:r>
          </a:p>
          <a:p>
            <a:pPr algn="ctr"/>
            <a:r>
              <a:rPr lang="sv-SE" b="1" dirty="0"/>
              <a:t>och låta lokala förutsättningar styra</a:t>
            </a:r>
          </a:p>
        </p:txBody>
      </p:sp>
      <p:sp>
        <p:nvSpPr>
          <p:cNvPr id="43" name="textruta 42">
            <a:extLst>
              <a:ext uri="{FF2B5EF4-FFF2-40B4-BE49-F238E27FC236}">
                <a16:creationId xmlns:a16="http://schemas.microsoft.com/office/drawing/2014/main" id="{4DF20288-F0AB-41D8-86ED-354A751965AA}"/>
              </a:ext>
            </a:extLst>
          </p:cNvPr>
          <p:cNvSpPr txBox="1"/>
          <p:nvPr/>
        </p:nvSpPr>
        <p:spPr>
          <a:xfrm>
            <a:off x="4969454" y="3554408"/>
            <a:ext cx="1616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600" b="1" dirty="0"/>
              <a:t>Samhällsbyggare</a:t>
            </a:r>
          </a:p>
        </p:txBody>
      </p:sp>
      <p:sp>
        <p:nvSpPr>
          <p:cNvPr id="44" name="textruta 43">
            <a:extLst>
              <a:ext uri="{FF2B5EF4-FFF2-40B4-BE49-F238E27FC236}">
                <a16:creationId xmlns:a16="http://schemas.microsoft.com/office/drawing/2014/main" id="{E4F2ABAD-90F9-4AA3-AE35-17B4605937A6}"/>
              </a:ext>
            </a:extLst>
          </p:cNvPr>
          <p:cNvSpPr txBox="1"/>
          <p:nvPr/>
        </p:nvSpPr>
        <p:spPr>
          <a:xfrm>
            <a:off x="6326610" y="6018872"/>
            <a:ext cx="1491177" cy="30777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chemeClr val="bg1"/>
                </a:solidFill>
              </a:rPr>
              <a:t>Kollektiv förmåga</a:t>
            </a:r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A6747203-56B0-46E3-8501-4B3D620C3431}"/>
              </a:ext>
            </a:extLst>
          </p:cNvPr>
          <p:cNvSpPr txBox="1"/>
          <p:nvPr/>
        </p:nvSpPr>
        <p:spPr>
          <a:xfrm>
            <a:off x="3003881" y="1259487"/>
            <a:ext cx="1286418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>
                <a:solidFill>
                  <a:schemeClr val="bg1"/>
                </a:solidFill>
              </a:rPr>
              <a:t>Institutionell </a:t>
            </a:r>
          </a:p>
          <a:p>
            <a:pPr algn="ctr"/>
            <a:r>
              <a:rPr lang="sv-SE" sz="1400" b="1" dirty="0">
                <a:solidFill>
                  <a:schemeClr val="bg1"/>
                </a:solidFill>
              </a:rPr>
              <a:t>förmåga</a:t>
            </a:r>
          </a:p>
        </p:txBody>
      </p:sp>
      <p:cxnSp>
        <p:nvCxnSpPr>
          <p:cNvPr id="46" name="Rak pil 32">
            <a:extLst>
              <a:ext uri="{FF2B5EF4-FFF2-40B4-BE49-F238E27FC236}">
                <a16:creationId xmlns:a16="http://schemas.microsoft.com/office/drawing/2014/main" id="{1518B47E-83F3-4DDA-936A-FEF45BAF8955}"/>
              </a:ext>
            </a:extLst>
          </p:cNvPr>
          <p:cNvCxnSpPr>
            <a:cxnSpLocks/>
          </p:cNvCxnSpPr>
          <p:nvPr/>
        </p:nvCxnSpPr>
        <p:spPr>
          <a:xfrm>
            <a:off x="3969791" y="2017733"/>
            <a:ext cx="2540946" cy="3919615"/>
          </a:xfrm>
          <a:prstGeom prst="straightConnector1">
            <a:avLst/>
          </a:prstGeom>
          <a:ln w="28575">
            <a:solidFill>
              <a:srgbClr val="427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pil 42">
            <a:extLst>
              <a:ext uri="{FF2B5EF4-FFF2-40B4-BE49-F238E27FC236}">
                <a16:creationId xmlns:a16="http://schemas.microsoft.com/office/drawing/2014/main" id="{8E054D69-B2C0-40E0-9314-66D31E096050}"/>
              </a:ext>
            </a:extLst>
          </p:cNvPr>
          <p:cNvCxnSpPr>
            <a:cxnSpLocks/>
          </p:cNvCxnSpPr>
          <p:nvPr/>
        </p:nvCxnSpPr>
        <p:spPr>
          <a:xfrm flipH="1" flipV="1">
            <a:off x="3629578" y="1950901"/>
            <a:ext cx="2593023" cy="4023543"/>
          </a:xfrm>
          <a:prstGeom prst="straightConnector1">
            <a:avLst/>
          </a:prstGeom>
          <a:ln w="28575">
            <a:solidFill>
              <a:srgbClr val="427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28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5" grpId="0"/>
      <p:bldP spid="17" grpId="0" animBg="1"/>
      <p:bldP spid="18" grpId="0"/>
      <p:bldP spid="19" grpId="0"/>
      <p:bldP spid="20" grpId="0" animBg="1"/>
      <p:bldP spid="23" grpId="0" animBg="1"/>
      <p:bldP spid="26" grpId="0"/>
      <p:bldP spid="27" grpId="0"/>
      <p:bldP spid="31" grpId="0"/>
      <p:bldP spid="35" grpId="0" animBg="1"/>
      <p:bldP spid="39" grpId="0"/>
      <p:bldP spid="4" grpId="0"/>
      <p:bldP spid="43" grpId="0"/>
      <p:bldP spid="44" grpId="0" animBg="1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621B4D-3AA6-4955-AF5A-E3B0AFC2E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528" y="341840"/>
            <a:ext cx="6486253" cy="803061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sv-SE" sz="3200" b="1" i="1" dirty="0">
                <a:solidFill>
                  <a:schemeClr val="bg1"/>
                </a:solidFill>
              </a:rPr>
              <a:t>Till frågan om ett nytt samhällskontrakt</a:t>
            </a:r>
          </a:p>
        </p:txBody>
      </p:sp>
      <p:pic>
        <p:nvPicPr>
          <p:cNvPr id="1026" name="Picture 2" descr="Values and Ethos">
            <a:extLst>
              <a:ext uri="{FF2B5EF4-FFF2-40B4-BE49-F238E27FC236}">
                <a16:creationId xmlns:a16="http://schemas.microsoft.com/office/drawing/2014/main" id="{D6E03C1F-416B-417F-9362-5D0C35F7A1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674" y="2695584"/>
            <a:ext cx="2117519" cy="90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arta-Management | Mannheim.de">
            <a:extLst>
              <a:ext uri="{FF2B5EF4-FFF2-40B4-BE49-F238E27FC236}">
                <a16:creationId xmlns:a16="http://schemas.microsoft.com/office/drawing/2014/main" id="{3A7D9DB6-2A7F-4988-B2F0-80B8143F5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855" y="1455692"/>
            <a:ext cx="1761524" cy="62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DFDA345A-5790-4E3A-A101-A49948109F2E}"/>
              </a:ext>
            </a:extLst>
          </p:cNvPr>
          <p:cNvSpPr txBox="1"/>
          <p:nvPr/>
        </p:nvSpPr>
        <p:spPr>
          <a:xfrm>
            <a:off x="9514134" y="2081358"/>
            <a:ext cx="1474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200" b="1" dirty="0"/>
              <a:t>Alliance for </a:t>
            </a:r>
            <a:r>
              <a:rPr lang="sv-SE" sz="1200" b="1" dirty="0" err="1"/>
              <a:t>living</a:t>
            </a:r>
            <a:r>
              <a:rPr lang="sv-SE" sz="1200" b="1" dirty="0"/>
              <a:t> </a:t>
            </a:r>
          </a:p>
          <a:p>
            <a:pPr algn="ctr"/>
            <a:r>
              <a:rPr lang="sv-SE" sz="1200" b="1" dirty="0" err="1"/>
              <a:t>together</a:t>
            </a:r>
            <a:r>
              <a:rPr lang="sv-SE" sz="1200" b="1" dirty="0"/>
              <a:t> in </a:t>
            </a:r>
            <a:r>
              <a:rPr lang="sv-SE" sz="1200" b="1" dirty="0" err="1"/>
              <a:t>diversity</a:t>
            </a:r>
            <a:endParaRPr lang="sv-SE" sz="1200" b="1" dirty="0"/>
          </a:p>
        </p:txBody>
      </p:sp>
      <p:pic>
        <p:nvPicPr>
          <p:cNvPr id="1030" name="Picture 6" descr="Ville de Montréal - Official city portal - Montréal Charter of Rights">
            <a:extLst>
              <a:ext uri="{FF2B5EF4-FFF2-40B4-BE49-F238E27FC236}">
                <a16:creationId xmlns:a16="http://schemas.microsoft.com/office/drawing/2014/main" id="{DDCF6831-079A-4FE4-9CF6-3F40E5574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471" y="487372"/>
            <a:ext cx="1545956" cy="80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807BCD8F-12FA-47C7-AB59-4F1046839267}"/>
              </a:ext>
            </a:extLst>
          </p:cNvPr>
          <p:cNvSpPr txBox="1"/>
          <p:nvPr/>
        </p:nvSpPr>
        <p:spPr>
          <a:xfrm>
            <a:off x="2238261" y="1144901"/>
            <a:ext cx="74187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1" i="1" dirty="0"/>
              <a:t>Samhällskontraktets Rättigheter och Skyldigheter</a:t>
            </a:r>
          </a:p>
          <a:p>
            <a:pPr algn="ctr"/>
            <a:r>
              <a:rPr lang="sv-SE" sz="1600" b="1" dirty="0"/>
              <a:t>förhandlar fram alternativa normer som kan bli legitima för de boende </a:t>
            </a:r>
          </a:p>
          <a:p>
            <a:pPr algn="ctr"/>
            <a:r>
              <a:rPr lang="sv-SE" sz="1600" b="1" dirty="0"/>
              <a:t>och med hjälp av salutogena insatser motverka riskfaktorer</a:t>
            </a:r>
          </a:p>
          <a:p>
            <a:pPr algn="ctr"/>
            <a:r>
              <a:rPr lang="sv-SE" sz="1600" b="1" dirty="0"/>
              <a:t>så att fördelarna med att lämna våldsbejakande </a:t>
            </a:r>
          </a:p>
          <a:p>
            <a:pPr algn="ctr"/>
            <a:r>
              <a:rPr lang="sv-SE" sz="1600" b="1" dirty="0"/>
              <a:t>gruppidentiteter upplevs större än nackdelarna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AF1D538-C6DD-4F4A-92C5-2BD39315DB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700" y="2463857"/>
            <a:ext cx="4132651" cy="2593501"/>
          </a:xfrm>
          <a:prstGeom prst="rect">
            <a:avLst/>
          </a:prstGeom>
        </p:spPr>
      </p:pic>
      <p:pic>
        <p:nvPicPr>
          <p:cNvPr id="8" name="Picture 2" descr="Startsida - Sveriges kommuner och Landsting">
            <a:extLst>
              <a:ext uri="{FF2B5EF4-FFF2-40B4-BE49-F238E27FC236}">
                <a16:creationId xmlns:a16="http://schemas.microsoft.com/office/drawing/2014/main" id="{CA41A641-B781-4458-91AE-FC0BE491F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518" y="2463857"/>
            <a:ext cx="1305922" cy="65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429046D1-779C-44CF-B439-76070B815D3C}"/>
              </a:ext>
            </a:extLst>
          </p:cNvPr>
          <p:cNvSpPr txBox="1"/>
          <p:nvPr/>
        </p:nvSpPr>
        <p:spPr>
          <a:xfrm>
            <a:off x="1387324" y="5057358"/>
            <a:ext cx="330007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hlinkClick r:id="rId7"/>
              </a:rPr>
              <a:t>https://skr.se/demokratiledningstyrning</a:t>
            </a:r>
            <a:endParaRPr lang="sv-SE" sz="1400" b="1" dirty="0"/>
          </a:p>
          <a:p>
            <a:pPr algn="ctr"/>
            <a:r>
              <a:rPr lang="sv-SE" sz="1400" b="1" dirty="0"/>
              <a:t>/medborgardialogdelaktighet/</a:t>
            </a:r>
          </a:p>
          <a:p>
            <a:pPr algn="ctr"/>
            <a:r>
              <a:rPr lang="sv-SE" sz="1400" b="1" dirty="0" err="1"/>
              <a:t>demokratiresanenpodcastomdemokrati</a:t>
            </a:r>
            <a:endParaRPr lang="sv-SE" sz="1400" b="1" dirty="0"/>
          </a:p>
          <a:p>
            <a:pPr algn="ctr"/>
            <a:r>
              <a:rPr lang="sv-SE" sz="1400" b="1" dirty="0"/>
              <a:t>/arkivpodcastdemokratiresan/</a:t>
            </a:r>
          </a:p>
          <a:p>
            <a:pPr algn="ctr"/>
            <a:r>
              <a:rPr lang="sv-SE" sz="1400" b="1" dirty="0"/>
              <a:t>poddavsnitt20socialakontrakt.32636.html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72691BF3-35AA-46A9-B8F1-A1842D821FAC}"/>
              </a:ext>
            </a:extLst>
          </p:cNvPr>
          <p:cNvSpPr txBox="1"/>
          <p:nvPr/>
        </p:nvSpPr>
        <p:spPr>
          <a:xfrm>
            <a:off x="8782758" y="5261322"/>
            <a:ext cx="184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sv-SE" sz="1400" b="1" dirty="0"/>
          </a:p>
          <a:p>
            <a:pPr algn="ctr"/>
            <a:endParaRPr lang="sv-SE" sz="1400" b="1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4149DEFA-341A-4A2C-AE7A-5A9800156FFA}"/>
              </a:ext>
            </a:extLst>
          </p:cNvPr>
          <p:cNvSpPr txBox="1"/>
          <p:nvPr/>
        </p:nvSpPr>
        <p:spPr>
          <a:xfrm rot="20197568">
            <a:off x="223173" y="738068"/>
            <a:ext cx="2413866" cy="120032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sv-SE" sz="1200" b="1" dirty="0"/>
              <a:t>Genom förstärkt kollektiv förmåga </a:t>
            </a:r>
          </a:p>
          <a:p>
            <a:pPr algn="ctr"/>
            <a:r>
              <a:rPr lang="sv-SE" sz="1200" b="1" dirty="0"/>
              <a:t>social makt och social kontroll, </a:t>
            </a:r>
          </a:p>
          <a:p>
            <a:pPr algn="ctr"/>
            <a:r>
              <a:rPr lang="sv-SE" sz="1200" b="1" dirty="0"/>
              <a:t>utmana informella maktordningar </a:t>
            </a:r>
          </a:p>
          <a:p>
            <a:pPr algn="ctr"/>
            <a:r>
              <a:rPr lang="sv-SE" sz="1200" b="1" dirty="0"/>
              <a:t>och avvikande normer</a:t>
            </a:r>
          </a:p>
          <a:p>
            <a:pPr algn="ctr"/>
            <a:r>
              <a:rPr lang="sv-SE" sz="1200" b="1" dirty="0"/>
              <a:t>med medskapade normer </a:t>
            </a:r>
          </a:p>
          <a:p>
            <a:pPr algn="ctr"/>
            <a:r>
              <a:rPr lang="sv-SE" sz="1200" b="1" dirty="0"/>
              <a:t>för socialt umgänge</a:t>
            </a:r>
            <a:endParaRPr lang="sv-SE" sz="1200" dirty="0"/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8F18B813-3FB3-422F-B22B-3D618759DECB}"/>
              </a:ext>
            </a:extLst>
          </p:cNvPr>
          <p:cNvSpPr txBox="1"/>
          <p:nvPr/>
        </p:nvSpPr>
        <p:spPr>
          <a:xfrm>
            <a:off x="386281" y="6145966"/>
            <a:ext cx="51646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563C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https://old-skr.skr.se/arkiv/dokumentation/alldokumentation</a:t>
            </a:r>
            <a:r>
              <a:rPr lang="sv-SE" sz="1400" b="1" dirty="0">
                <a:solidFill>
                  <a:srgbClr val="7030A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sv-SE" sz="1400" b="1" dirty="0">
              <a:solidFill>
                <a:srgbClr val="7030A0"/>
              </a:solidFill>
            </a:endParaRPr>
          </a:p>
          <a:p>
            <a:r>
              <a:rPr lang="sv-SE" sz="1400" b="1" dirty="0">
                <a:solidFill>
                  <a:srgbClr val="7030A0"/>
                </a:solidFill>
              </a:rPr>
              <a:t>dokumentationwebbinariumomlokalasamhallskontrakt.33367.html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34EA7764-98E4-48C7-9FC7-FFEBDFC15A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8620" y="3408367"/>
            <a:ext cx="2378868" cy="1581150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C3ED1902-4BF9-4460-9B37-1148BA780D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2758" y="3949970"/>
            <a:ext cx="2887906" cy="823818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6203F98C-9DE6-4C60-92C6-117DA37B79A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87086" y="4916200"/>
            <a:ext cx="2988694" cy="558690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68F22A25-5A3C-45A4-8E35-2BEB8A229C54}"/>
              </a:ext>
            </a:extLst>
          </p:cNvPr>
          <p:cNvSpPr txBox="1"/>
          <p:nvPr/>
        </p:nvSpPr>
        <p:spPr>
          <a:xfrm>
            <a:off x="5254101" y="2717944"/>
            <a:ext cx="2887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b="1" dirty="0"/>
              <a:t>När tiden ömsar skinn och</a:t>
            </a:r>
          </a:p>
          <a:p>
            <a:pPr algn="ctr"/>
            <a:r>
              <a:rPr lang="sv-SE" b="1" dirty="0"/>
              <a:t>nationalstaten förändrar rol</a:t>
            </a:r>
            <a:r>
              <a:rPr lang="sv-SE" dirty="0"/>
              <a:t>l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2EAAA24C-5C26-48F7-8889-AB501F1069F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54101" y="5076994"/>
            <a:ext cx="2644763" cy="79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03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3" grpId="0"/>
      <p:bldP spid="9" grpId="0"/>
      <p:bldP spid="11" grpId="0" animBg="1"/>
      <p:bldP spid="1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3294420" y="150775"/>
            <a:ext cx="48561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cs typeface="Arial" charset="0"/>
              </a:rPr>
              <a:t>Den </a:t>
            </a:r>
            <a:r>
              <a:rPr lang="en-US" sz="2800" b="1" dirty="0" err="1">
                <a:cs typeface="Arial" charset="0"/>
              </a:rPr>
              <a:t>Stora</a:t>
            </a:r>
            <a:r>
              <a:rPr lang="en-US" sz="2800" b="1" dirty="0">
                <a:cs typeface="Arial" charset="0"/>
              </a:rPr>
              <a:t> </a:t>
            </a:r>
            <a:r>
              <a:rPr lang="en-US" sz="2800" b="1" dirty="0" err="1">
                <a:cs typeface="Arial" charset="0"/>
              </a:rPr>
              <a:t>Omdaningen</a:t>
            </a:r>
            <a:r>
              <a:rPr lang="en-US" sz="2800" b="1" dirty="0">
                <a:cs typeface="Arial" charset="0"/>
              </a:rPr>
              <a:t> </a:t>
            </a:r>
            <a:r>
              <a:rPr lang="en-US" sz="2800" b="1" dirty="0" err="1">
                <a:cs typeface="Arial" charset="0"/>
              </a:rPr>
              <a:t>i</a:t>
            </a:r>
            <a:r>
              <a:rPr lang="en-US" sz="2800" b="1" dirty="0">
                <a:cs typeface="Arial" charset="0"/>
              </a:rPr>
              <a:t> </a:t>
            </a:r>
            <a:r>
              <a:rPr lang="en-US" sz="2800" b="1" dirty="0" err="1">
                <a:cs typeface="Arial" charset="0"/>
              </a:rPr>
              <a:t>vår</a:t>
            </a:r>
            <a:r>
              <a:rPr lang="en-US" sz="2800" b="1" dirty="0">
                <a:cs typeface="Arial" charset="0"/>
              </a:rPr>
              <a:t> </a:t>
            </a:r>
            <a:r>
              <a:rPr lang="en-US" sz="2800" b="1" dirty="0" err="1">
                <a:cs typeface="Arial" charset="0"/>
              </a:rPr>
              <a:t>tid</a:t>
            </a:r>
            <a:endParaRPr lang="en-US" sz="2800" b="1" dirty="0">
              <a:cs typeface="Arial" charset="0"/>
            </a:endParaRPr>
          </a:p>
          <a:p>
            <a:pPr algn="ctr"/>
            <a:r>
              <a:rPr lang="en-US" sz="2400" b="1" dirty="0">
                <a:solidFill>
                  <a:srgbClr val="7030A0"/>
                </a:solidFill>
                <a:cs typeface="Arial" charset="0"/>
              </a:rPr>
              <a:t>Tre processer </a:t>
            </a:r>
            <a:r>
              <a:rPr lang="en-US" sz="2400" b="1" dirty="0" err="1">
                <a:solidFill>
                  <a:srgbClr val="7030A0"/>
                </a:solidFill>
                <a:cs typeface="Arial" charset="0"/>
              </a:rPr>
              <a:t>i</a:t>
            </a:r>
            <a:r>
              <a:rPr lang="en-US" sz="2400" b="1" dirty="0">
                <a:solidFill>
                  <a:srgbClr val="7030A0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cs typeface="Arial" charset="0"/>
              </a:rPr>
              <a:t>samverkan</a:t>
            </a:r>
            <a:r>
              <a:rPr lang="en-US" sz="2400" b="1" dirty="0">
                <a:solidFill>
                  <a:srgbClr val="7030A0"/>
                </a:solidFill>
                <a:cs typeface="Arial" charset="0"/>
              </a:rPr>
              <a:t> </a:t>
            </a:r>
          </a:p>
          <a:p>
            <a:pPr algn="ctr"/>
            <a:r>
              <a:rPr lang="en-US" b="1" dirty="0" err="1">
                <a:solidFill>
                  <a:srgbClr val="7030A0"/>
                </a:solidFill>
                <a:cs typeface="Arial" charset="0"/>
              </a:rPr>
              <a:t>som</a:t>
            </a:r>
            <a:r>
              <a:rPr lang="en-US" b="1" dirty="0">
                <a:solidFill>
                  <a:srgbClr val="7030A0"/>
                </a:solidFill>
                <a:cs typeface="Arial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cs typeface="Arial" charset="0"/>
              </a:rPr>
              <a:t>flätar</a:t>
            </a:r>
            <a:r>
              <a:rPr lang="en-US" b="1" dirty="0">
                <a:solidFill>
                  <a:srgbClr val="7030A0"/>
                </a:solidFill>
                <a:cs typeface="Arial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cs typeface="Arial" charset="0"/>
              </a:rPr>
              <a:t>ihop</a:t>
            </a:r>
            <a:r>
              <a:rPr lang="en-US" b="1" dirty="0">
                <a:solidFill>
                  <a:srgbClr val="7030A0"/>
                </a:solidFill>
                <a:cs typeface="Arial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cs typeface="Arial" charset="0"/>
              </a:rPr>
              <a:t>det</a:t>
            </a:r>
            <a:r>
              <a:rPr lang="en-US" b="1" dirty="0">
                <a:solidFill>
                  <a:srgbClr val="7030A0"/>
                </a:solidFill>
                <a:cs typeface="Arial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cs typeface="Arial" charset="0"/>
              </a:rPr>
              <a:t>lokala</a:t>
            </a:r>
            <a:r>
              <a:rPr lang="en-US" b="1" dirty="0">
                <a:solidFill>
                  <a:srgbClr val="7030A0"/>
                </a:solidFill>
                <a:cs typeface="Arial" charset="0"/>
              </a:rPr>
              <a:t> med </a:t>
            </a:r>
            <a:r>
              <a:rPr lang="en-US" b="1" dirty="0" err="1">
                <a:solidFill>
                  <a:srgbClr val="7030A0"/>
                </a:solidFill>
                <a:cs typeface="Arial" charset="0"/>
              </a:rPr>
              <a:t>det</a:t>
            </a:r>
            <a:r>
              <a:rPr lang="en-US" b="1" dirty="0">
                <a:solidFill>
                  <a:srgbClr val="7030A0"/>
                </a:solidFill>
                <a:cs typeface="Arial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cs typeface="Arial" charset="0"/>
              </a:rPr>
              <a:t>globala</a:t>
            </a:r>
            <a:endParaRPr lang="en-US" b="1" dirty="0">
              <a:solidFill>
                <a:srgbClr val="7030A0"/>
              </a:solidFill>
              <a:cs typeface="Arial" charset="0"/>
            </a:endParaRPr>
          </a:p>
          <a:p>
            <a:pPr algn="ctr"/>
            <a:r>
              <a:rPr lang="en-US" b="1" dirty="0" err="1">
                <a:solidFill>
                  <a:srgbClr val="7030A0"/>
                </a:solidFill>
                <a:cs typeface="Arial" charset="0"/>
              </a:rPr>
              <a:t>och</a:t>
            </a:r>
            <a:r>
              <a:rPr lang="en-US" b="1" dirty="0">
                <a:solidFill>
                  <a:srgbClr val="7030A0"/>
                </a:solidFill>
                <a:cs typeface="Arial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cs typeface="Arial" charset="0"/>
              </a:rPr>
              <a:t>skapar</a:t>
            </a:r>
            <a:r>
              <a:rPr lang="en-US" b="1" dirty="0">
                <a:solidFill>
                  <a:srgbClr val="7030A0"/>
                </a:solidFill>
                <a:cs typeface="Arial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cs typeface="Arial" charset="0"/>
              </a:rPr>
              <a:t>glokala</a:t>
            </a:r>
            <a:r>
              <a:rPr lang="en-US" b="1" dirty="0">
                <a:solidFill>
                  <a:srgbClr val="7030A0"/>
                </a:solidFill>
                <a:cs typeface="Arial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cs typeface="Arial" charset="0"/>
              </a:rPr>
              <a:t>utmaningar</a:t>
            </a:r>
            <a:endParaRPr lang="sv-SE" dirty="0">
              <a:solidFill>
                <a:srgbClr val="7030A0"/>
              </a:solidFill>
            </a:endParaRPr>
          </a:p>
        </p:txBody>
      </p:sp>
      <p:sp>
        <p:nvSpPr>
          <p:cNvPr id="8" name="textruta 7"/>
          <p:cNvSpPr txBox="1">
            <a:spLocks noChangeArrowheads="1"/>
          </p:cNvSpPr>
          <p:nvPr/>
        </p:nvSpPr>
        <p:spPr bwMode="auto">
          <a:xfrm>
            <a:off x="5265187" y="1733950"/>
            <a:ext cx="14382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v-SE" b="1" dirty="0"/>
              <a:t>Globalisering</a:t>
            </a:r>
          </a:p>
        </p:txBody>
      </p:sp>
      <p:cxnSp>
        <p:nvCxnSpPr>
          <p:cNvPr id="10" name="Rak pil 9"/>
          <p:cNvCxnSpPr>
            <a:cxnSpLocks/>
          </p:cNvCxnSpPr>
          <p:nvPr/>
        </p:nvCxnSpPr>
        <p:spPr>
          <a:xfrm>
            <a:off x="6705842" y="2077026"/>
            <a:ext cx="1236404" cy="236934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pil 11"/>
          <p:cNvCxnSpPr/>
          <p:nvPr/>
        </p:nvCxnSpPr>
        <p:spPr>
          <a:xfrm flipH="1">
            <a:off x="4746614" y="4594466"/>
            <a:ext cx="263581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ruta 12"/>
          <p:cNvSpPr txBox="1">
            <a:spLocks noChangeArrowheads="1"/>
          </p:cNvSpPr>
          <p:nvPr/>
        </p:nvSpPr>
        <p:spPr bwMode="auto">
          <a:xfrm>
            <a:off x="7347427" y="4510651"/>
            <a:ext cx="27411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b="1" dirty="0"/>
              <a:t>Transnationell migration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3059484" y="4465687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b="1" dirty="0"/>
              <a:t>Urbanisering</a:t>
            </a:r>
          </a:p>
        </p:txBody>
      </p:sp>
      <p:cxnSp>
        <p:nvCxnSpPr>
          <p:cNvPr id="38" name="Rak pil 37"/>
          <p:cNvCxnSpPr>
            <a:cxnSpLocks/>
          </p:cNvCxnSpPr>
          <p:nvPr/>
        </p:nvCxnSpPr>
        <p:spPr>
          <a:xfrm flipH="1">
            <a:off x="4117838" y="2077026"/>
            <a:ext cx="1089571" cy="235998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ruta 23"/>
          <p:cNvSpPr txBox="1"/>
          <p:nvPr/>
        </p:nvSpPr>
        <p:spPr>
          <a:xfrm>
            <a:off x="4695707" y="3273573"/>
            <a:ext cx="2635816" cy="116955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1400" b="1" i="1" dirty="0">
                <a:solidFill>
                  <a:schemeClr val="bg1"/>
                </a:solidFill>
              </a:rPr>
              <a:t>Ojämlik utveckling</a:t>
            </a:r>
          </a:p>
          <a:p>
            <a:pPr algn="ctr"/>
            <a:r>
              <a:rPr lang="sv-SE" sz="1400" b="1" i="1" dirty="0">
                <a:solidFill>
                  <a:schemeClr val="bg1"/>
                </a:solidFill>
              </a:rPr>
              <a:t>Statens förändrade roll omfördelningspolitik</a:t>
            </a:r>
          </a:p>
          <a:p>
            <a:pPr algn="ctr"/>
            <a:r>
              <a:rPr lang="sv-SE" sz="1400" b="1" i="1" dirty="0">
                <a:solidFill>
                  <a:schemeClr val="bg1"/>
                </a:solidFill>
              </a:rPr>
              <a:t>olika socio-ekonomiska förutsättningar</a:t>
            </a:r>
          </a:p>
        </p:txBody>
      </p:sp>
      <p:sp>
        <p:nvSpPr>
          <p:cNvPr id="28" name="Tankebubbla 27"/>
          <p:cNvSpPr/>
          <p:nvPr/>
        </p:nvSpPr>
        <p:spPr>
          <a:xfrm>
            <a:off x="9092466" y="1367206"/>
            <a:ext cx="1206996" cy="962240"/>
          </a:xfrm>
          <a:prstGeom prst="cloudCallout">
            <a:avLst>
              <a:gd name="adj1" fmla="val -267721"/>
              <a:gd name="adj2" fmla="val 432365"/>
            </a:avLst>
          </a:prstGeom>
          <a:solidFill>
            <a:schemeClr val="bg1"/>
          </a:solidFill>
          <a:ln w="28575">
            <a:solidFill>
              <a:srgbClr val="3379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Tankebubbla 28"/>
          <p:cNvSpPr/>
          <p:nvPr/>
        </p:nvSpPr>
        <p:spPr>
          <a:xfrm>
            <a:off x="9573463" y="2481075"/>
            <a:ext cx="2061584" cy="901005"/>
          </a:xfrm>
          <a:prstGeom prst="cloudCallout">
            <a:avLst>
              <a:gd name="adj1" fmla="val -201117"/>
              <a:gd name="adj2" fmla="val 358842"/>
            </a:avLst>
          </a:prstGeom>
          <a:solidFill>
            <a:schemeClr val="bg1"/>
          </a:solidFill>
          <a:ln w="28575">
            <a:solidFill>
              <a:srgbClr val="3379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textruta 29"/>
          <p:cNvSpPr txBox="1"/>
          <p:nvPr/>
        </p:nvSpPr>
        <p:spPr>
          <a:xfrm>
            <a:off x="9641767" y="2516078"/>
            <a:ext cx="17908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/>
              <a:t>Klimatförändringar</a:t>
            </a:r>
          </a:p>
          <a:p>
            <a:pPr algn="ctr"/>
            <a:r>
              <a:rPr lang="sv-SE" sz="1200" b="1" dirty="0"/>
              <a:t>Skogsbräder</a:t>
            </a:r>
          </a:p>
          <a:p>
            <a:pPr algn="ctr"/>
            <a:r>
              <a:rPr lang="sv-SE" sz="1200" b="1" dirty="0"/>
              <a:t>Stigande havsnivåer</a:t>
            </a:r>
          </a:p>
          <a:p>
            <a:pPr algn="ctr"/>
            <a:r>
              <a:rPr lang="sv-SE" sz="1000" b="1" dirty="0"/>
              <a:t>150 miljoner klimatflyktingar?</a:t>
            </a:r>
          </a:p>
        </p:txBody>
      </p:sp>
      <p:sp>
        <p:nvSpPr>
          <p:cNvPr id="31" name="textruta 30"/>
          <p:cNvSpPr txBox="1"/>
          <p:nvPr/>
        </p:nvSpPr>
        <p:spPr>
          <a:xfrm>
            <a:off x="9007026" y="1566499"/>
            <a:ext cx="145892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/>
              <a:t>Digitalisering</a:t>
            </a:r>
          </a:p>
          <a:p>
            <a:pPr algn="ctr"/>
            <a:r>
              <a:rPr lang="sv-SE" sz="1200" b="1" dirty="0"/>
              <a:t>Artificiell intelligens</a:t>
            </a:r>
          </a:p>
          <a:p>
            <a:pPr algn="ctr"/>
            <a:r>
              <a:rPr lang="sv-SE" sz="1200" b="1" dirty="0"/>
              <a:t>Robotisering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5231408" y="2454381"/>
            <a:ext cx="1477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chemeClr val="bg1"/>
                </a:solidFill>
              </a:rPr>
              <a:t>Förändras (Avtar)</a:t>
            </a:r>
          </a:p>
        </p:txBody>
      </p:sp>
      <p:sp>
        <p:nvSpPr>
          <p:cNvPr id="37" name="textruta 36">
            <a:extLst>
              <a:ext uri="{FF2B5EF4-FFF2-40B4-BE49-F238E27FC236}">
                <a16:creationId xmlns:a16="http://schemas.microsoft.com/office/drawing/2014/main" id="{1B3F427A-7A14-432E-86D4-D567C62E50F8}"/>
              </a:ext>
            </a:extLst>
          </p:cNvPr>
          <p:cNvSpPr txBox="1"/>
          <p:nvPr/>
        </p:nvSpPr>
        <p:spPr>
          <a:xfrm>
            <a:off x="3403524" y="5664964"/>
            <a:ext cx="5168744" cy="80021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chemeClr val="bg1"/>
                </a:solidFill>
                <a:latin typeface="Algerian" panose="04020705040A02060702" pitchFamily="82" charset="0"/>
              </a:rPr>
              <a:t>Komplexa samhällsfrågor </a:t>
            </a:r>
          </a:p>
          <a:p>
            <a:pPr algn="ctr"/>
            <a:r>
              <a:rPr lang="sv-SE" sz="1400" b="1" i="1" dirty="0">
                <a:solidFill>
                  <a:schemeClr val="bg1"/>
                </a:solidFill>
              </a:rPr>
              <a:t>Utmanar den sociala sammanhållningen </a:t>
            </a:r>
          </a:p>
          <a:p>
            <a:pPr algn="ctr"/>
            <a:r>
              <a:rPr lang="sv-SE" sz="1400" b="1" i="1" dirty="0">
                <a:solidFill>
                  <a:schemeClr val="bg1"/>
                </a:solidFill>
              </a:rPr>
              <a:t>såväl globalt som lokalt</a:t>
            </a:r>
          </a:p>
        </p:txBody>
      </p:sp>
      <p:sp>
        <p:nvSpPr>
          <p:cNvPr id="70" name="textruta 69">
            <a:extLst>
              <a:ext uri="{FF2B5EF4-FFF2-40B4-BE49-F238E27FC236}">
                <a16:creationId xmlns:a16="http://schemas.microsoft.com/office/drawing/2014/main" id="{57B74FA3-484C-443F-8C0A-34807B69D316}"/>
              </a:ext>
            </a:extLst>
          </p:cNvPr>
          <p:cNvSpPr txBox="1"/>
          <p:nvPr/>
        </p:nvSpPr>
        <p:spPr>
          <a:xfrm>
            <a:off x="2791492" y="4731642"/>
            <a:ext cx="6300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1" i="1" dirty="0"/>
              <a:t>Vi står inför en helt ny situation</a:t>
            </a:r>
          </a:p>
          <a:p>
            <a:pPr algn="ctr"/>
            <a:r>
              <a:rPr lang="sv-SE" sz="2000" b="1" i="1" dirty="0"/>
              <a:t>ett pandemiskt uppvaknande !!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CE78369E-71FD-4204-8F74-79C95F22E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363" y="2788439"/>
            <a:ext cx="1717810" cy="58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ruta 19">
            <a:extLst>
              <a:ext uri="{FF2B5EF4-FFF2-40B4-BE49-F238E27FC236}">
                <a16:creationId xmlns:a16="http://schemas.microsoft.com/office/drawing/2014/main" id="{0D85298E-4067-498A-B1FA-65008B4BEA44}"/>
              </a:ext>
            </a:extLst>
          </p:cNvPr>
          <p:cNvSpPr txBox="1"/>
          <p:nvPr/>
        </p:nvSpPr>
        <p:spPr>
          <a:xfrm>
            <a:off x="7727261" y="2992752"/>
            <a:ext cx="17722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chemeClr val="bg1"/>
                </a:solidFill>
              </a:rPr>
              <a:t>Förstärkt nationalism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C9892D17-E6A0-43A1-99C9-855978474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91" y="2215015"/>
            <a:ext cx="1373111" cy="54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ruta 21">
            <a:extLst>
              <a:ext uri="{FF2B5EF4-FFF2-40B4-BE49-F238E27FC236}">
                <a16:creationId xmlns:a16="http://schemas.microsoft.com/office/drawing/2014/main" id="{7F06DCA3-7C94-4223-A911-07E7849E54B9}"/>
              </a:ext>
            </a:extLst>
          </p:cNvPr>
          <p:cNvSpPr txBox="1"/>
          <p:nvPr/>
        </p:nvSpPr>
        <p:spPr>
          <a:xfrm>
            <a:off x="5268206" y="2329446"/>
            <a:ext cx="1321196" cy="453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sv-SE" sz="1400" b="1" dirty="0">
                <a:solidFill>
                  <a:schemeClr val="bg1"/>
                </a:solidFill>
              </a:rPr>
              <a:t>Avtar</a:t>
            </a:r>
          </a:p>
          <a:p>
            <a:pPr algn="ctr">
              <a:lnSpc>
                <a:spcPts val="1400"/>
              </a:lnSpc>
            </a:pPr>
            <a:r>
              <a:rPr lang="sv-SE" sz="1400" b="1" dirty="0">
                <a:solidFill>
                  <a:schemeClr val="bg1"/>
                </a:solidFill>
              </a:rPr>
              <a:t> (hack i kurvan)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D9FF3606-2B93-4902-BDF9-D8F3F906421A}"/>
              </a:ext>
            </a:extLst>
          </p:cNvPr>
          <p:cNvSpPr txBox="1"/>
          <p:nvPr/>
        </p:nvSpPr>
        <p:spPr>
          <a:xfrm>
            <a:off x="2973225" y="2392826"/>
            <a:ext cx="1667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i="1" dirty="0"/>
              <a:t>Regionalisering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803B8CA-7F8C-47D4-ABCE-09705E072265}"/>
              </a:ext>
            </a:extLst>
          </p:cNvPr>
          <p:cNvSpPr txBox="1"/>
          <p:nvPr/>
        </p:nvSpPr>
        <p:spPr>
          <a:xfrm>
            <a:off x="960563" y="4467093"/>
            <a:ext cx="1718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i="1" dirty="0"/>
              <a:t>Lokalt självstyre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10659042-84A8-4BF8-BC63-4BE6363B62D5}"/>
              </a:ext>
            </a:extLst>
          </p:cNvPr>
          <p:cNvSpPr txBox="1"/>
          <p:nvPr/>
        </p:nvSpPr>
        <p:spPr>
          <a:xfrm rot="17928071">
            <a:off x="970430" y="3326350"/>
            <a:ext cx="2172390" cy="30777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sz="1400" b="1" i="1" dirty="0">
                <a:solidFill>
                  <a:srgbClr val="1E1E1F"/>
                </a:solidFill>
                <a:effectLst/>
                <a:latin typeface="Helvetica" panose="020B0604020202020204" pitchFamily="34" charset="0"/>
              </a:rPr>
              <a:t>Subsidiaritetsprincipen</a:t>
            </a:r>
            <a:endParaRPr lang="sv-SE" sz="1400" b="1" i="1" dirty="0"/>
          </a:p>
        </p:txBody>
      </p:sp>
      <p:cxnSp>
        <p:nvCxnSpPr>
          <p:cNvPr id="32" name="Rak pil 37">
            <a:extLst>
              <a:ext uri="{FF2B5EF4-FFF2-40B4-BE49-F238E27FC236}">
                <a16:creationId xmlns:a16="http://schemas.microsoft.com/office/drawing/2014/main" id="{3ABF5901-A6F2-4C11-9A56-468C4CB73285}"/>
              </a:ext>
            </a:extLst>
          </p:cNvPr>
          <p:cNvCxnSpPr>
            <a:cxnSpLocks/>
          </p:cNvCxnSpPr>
          <p:nvPr/>
        </p:nvCxnSpPr>
        <p:spPr>
          <a:xfrm flipH="1">
            <a:off x="2347819" y="2719804"/>
            <a:ext cx="1020803" cy="1786402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tjärna: 5 punkter 32">
            <a:extLst>
              <a:ext uri="{FF2B5EF4-FFF2-40B4-BE49-F238E27FC236}">
                <a16:creationId xmlns:a16="http://schemas.microsoft.com/office/drawing/2014/main" id="{93DED858-22BF-40B4-8198-D1586A8E1D81}"/>
              </a:ext>
            </a:extLst>
          </p:cNvPr>
          <p:cNvSpPr/>
          <p:nvPr/>
        </p:nvSpPr>
        <p:spPr>
          <a:xfrm>
            <a:off x="7713363" y="5728046"/>
            <a:ext cx="746856" cy="705078"/>
          </a:xfrm>
          <a:prstGeom prst="star5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69AF0F9B-C5F0-43BC-A565-B09D55082C4C}"/>
              </a:ext>
            </a:extLst>
          </p:cNvPr>
          <p:cNvSpPr txBox="1"/>
          <p:nvPr/>
        </p:nvSpPr>
        <p:spPr>
          <a:xfrm>
            <a:off x="7944390" y="5905439"/>
            <a:ext cx="460334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sv-SE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7328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3" grpId="0"/>
      <p:bldP spid="16" grpId="0"/>
      <p:bldP spid="24" grpId="0" animBg="1"/>
      <p:bldP spid="28" grpId="0" animBg="1"/>
      <p:bldP spid="29" grpId="0" animBg="1"/>
      <p:bldP spid="30" grpId="0"/>
      <p:bldP spid="31" grpId="0"/>
      <p:bldP spid="37" grpId="0" animBg="1"/>
      <p:bldP spid="70" grpId="0"/>
      <p:bldP spid="20" grpId="0"/>
      <p:bldP spid="22" grpId="0"/>
      <p:bldP spid="2" grpId="0"/>
      <p:bldP spid="3" grpId="0"/>
      <p:bldP spid="6" grpId="0" animBg="1"/>
      <p:bldP spid="33" grpId="0" animBg="1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ak 4"/>
          <p:cNvCxnSpPr/>
          <p:nvPr/>
        </p:nvCxnSpPr>
        <p:spPr>
          <a:xfrm flipH="1">
            <a:off x="2905125" y="3776663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38"/>
          <p:cNvCxnSpPr/>
          <p:nvPr/>
        </p:nvCxnSpPr>
        <p:spPr>
          <a:xfrm flipH="1">
            <a:off x="5100639" y="3119441"/>
            <a:ext cx="1587" cy="7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k 45"/>
          <p:cNvCxnSpPr/>
          <p:nvPr/>
        </p:nvCxnSpPr>
        <p:spPr>
          <a:xfrm flipH="1">
            <a:off x="5124450" y="4351338"/>
            <a:ext cx="0" cy="6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ak 62"/>
          <p:cNvCxnSpPr/>
          <p:nvPr/>
        </p:nvCxnSpPr>
        <p:spPr>
          <a:xfrm>
            <a:off x="4037643" y="3844665"/>
            <a:ext cx="35258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Rak 64"/>
          <p:cNvCxnSpPr/>
          <p:nvPr/>
        </p:nvCxnSpPr>
        <p:spPr>
          <a:xfrm>
            <a:off x="4094793" y="5123399"/>
            <a:ext cx="34686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ak 69"/>
          <p:cNvCxnSpPr/>
          <p:nvPr/>
        </p:nvCxnSpPr>
        <p:spPr>
          <a:xfrm>
            <a:off x="7599995" y="4501089"/>
            <a:ext cx="1368425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ak 73"/>
          <p:cNvCxnSpPr/>
          <p:nvPr/>
        </p:nvCxnSpPr>
        <p:spPr>
          <a:xfrm flipV="1">
            <a:off x="7599995" y="4034367"/>
            <a:ext cx="1368425" cy="360363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ak 78"/>
          <p:cNvCxnSpPr/>
          <p:nvPr/>
        </p:nvCxnSpPr>
        <p:spPr>
          <a:xfrm>
            <a:off x="7599995" y="4593167"/>
            <a:ext cx="1368425" cy="449263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ruta 79"/>
          <p:cNvSpPr txBox="1">
            <a:spLocks noChangeArrowheads="1"/>
          </p:cNvSpPr>
          <p:nvPr/>
        </p:nvSpPr>
        <p:spPr bwMode="auto">
          <a:xfrm>
            <a:off x="4909975" y="2320629"/>
            <a:ext cx="178117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400" b="1" u="sng" dirty="0">
                <a:latin typeface="Calibri" pitchFamily="34" charset="0"/>
              </a:rPr>
              <a:t>Westfalisk Ordning</a:t>
            </a:r>
          </a:p>
          <a:p>
            <a:r>
              <a:rPr lang="sv-SE" sz="1400" b="1" i="1" dirty="0" err="1">
                <a:latin typeface="Calibri" pitchFamily="34" charset="0"/>
              </a:rPr>
              <a:t>Government</a:t>
            </a:r>
            <a:endParaRPr lang="sv-SE" sz="1400" b="1" i="1" dirty="0">
              <a:latin typeface="Calibri" pitchFamily="34" charset="0"/>
            </a:endParaRPr>
          </a:p>
          <a:p>
            <a:r>
              <a:rPr lang="sv-SE" sz="1400" b="1" dirty="0">
                <a:latin typeface="Calibri" pitchFamily="34" charset="0"/>
              </a:rPr>
              <a:t>Nationalstaten</a:t>
            </a:r>
          </a:p>
          <a:p>
            <a:r>
              <a:rPr lang="sv-SE" sz="1400" b="1" dirty="0">
                <a:latin typeface="Calibri" pitchFamily="34" charset="0"/>
              </a:rPr>
              <a:t>Nationella </a:t>
            </a:r>
            <a:r>
              <a:rPr lang="sv-SE" sz="1400" b="1" dirty="0" err="1">
                <a:latin typeface="Calibri" pitchFamily="34" charset="0"/>
              </a:rPr>
              <a:t>produktionsystem</a:t>
            </a:r>
            <a:endParaRPr lang="sv-SE" sz="1400" b="1" dirty="0">
              <a:latin typeface="Calibri" pitchFamily="34" charset="0"/>
            </a:endParaRPr>
          </a:p>
        </p:txBody>
      </p:sp>
      <p:sp>
        <p:nvSpPr>
          <p:cNvPr id="82" name="textruta 81"/>
          <p:cNvSpPr txBox="1">
            <a:spLocks noChangeArrowheads="1"/>
          </p:cNvSpPr>
          <p:nvPr/>
        </p:nvSpPr>
        <p:spPr bwMode="auto">
          <a:xfrm>
            <a:off x="7639301" y="2482365"/>
            <a:ext cx="200849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400" b="1" u="sng" dirty="0">
                <a:latin typeface="Calibri" pitchFamily="34" charset="0"/>
              </a:rPr>
              <a:t>Post-Westfalisk ordning</a:t>
            </a:r>
          </a:p>
          <a:p>
            <a:r>
              <a:rPr lang="sv-SE" sz="1400" b="1" i="1" dirty="0" err="1">
                <a:latin typeface="Calibri" pitchFamily="34" charset="0"/>
              </a:rPr>
              <a:t>Governance</a:t>
            </a:r>
            <a:endParaRPr lang="sv-SE" sz="1400" b="1" i="1" dirty="0">
              <a:latin typeface="Calibri" pitchFamily="34" charset="0"/>
            </a:endParaRPr>
          </a:p>
          <a:p>
            <a:r>
              <a:rPr lang="sv-SE" sz="1400" b="1" dirty="0">
                <a:latin typeface="Calibri" pitchFamily="34" charset="0"/>
              </a:rPr>
              <a:t>Flernivå – partnerskap</a:t>
            </a:r>
          </a:p>
          <a:p>
            <a:r>
              <a:rPr lang="sv-SE" sz="1400" b="1" dirty="0">
                <a:latin typeface="Calibri" pitchFamily="34" charset="0"/>
              </a:rPr>
              <a:t>Globala förädlingskedjor</a:t>
            </a:r>
            <a:endParaRPr lang="sv-SE" sz="1200" dirty="0">
              <a:latin typeface="Calibri" pitchFamily="34" charset="0"/>
            </a:endParaRPr>
          </a:p>
        </p:txBody>
      </p:sp>
      <p:sp>
        <p:nvSpPr>
          <p:cNvPr id="85" name="textruta 84"/>
          <p:cNvSpPr txBox="1">
            <a:spLocks noChangeArrowheads="1"/>
          </p:cNvSpPr>
          <p:nvPr/>
        </p:nvSpPr>
        <p:spPr bwMode="auto">
          <a:xfrm>
            <a:off x="2832737" y="3600877"/>
            <a:ext cx="4842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200" b="1" dirty="0">
                <a:latin typeface="Calibri" pitchFamily="34" charset="0"/>
              </a:rPr>
              <a:t>Påve</a:t>
            </a:r>
          </a:p>
        </p:txBody>
      </p:sp>
      <p:sp>
        <p:nvSpPr>
          <p:cNvPr id="86" name="textruta 85"/>
          <p:cNvSpPr txBox="1">
            <a:spLocks noChangeArrowheads="1"/>
          </p:cNvSpPr>
          <p:nvPr/>
        </p:nvSpPr>
        <p:spPr bwMode="auto">
          <a:xfrm>
            <a:off x="2721610" y="3950124"/>
            <a:ext cx="14208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latin typeface="Calibri" pitchFamily="34" charset="0"/>
              </a:rPr>
              <a:t>Kyrka</a:t>
            </a:r>
          </a:p>
        </p:txBody>
      </p:sp>
      <p:sp>
        <p:nvSpPr>
          <p:cNvPr id="89" name="textruta 88"/>
          <p:cNvSpPr txBox="1"/>
          <p:nvPr/>
        </p:nvSpPr>
        <p:spPr>
          <a:xfrm>
            <a:off x="3109810" y="5192449"/>
            <a:ext cx="598369" cy="276999"/>
          </a:xfrm>
          <a:prstGeom prst="rect">
            <a:avLst/>
          </a:prstGeom>
          <a:noFill/>
          <a:ln>
            <a:noFill/>
            <a:prstDash val="sysDot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sv-SE" sz="1200" b="1" dirty="0">
                <a:solidFill>
                  <a:srgbClr val="FF0000"/>
                </a:solidFill>
              </a:rPr>
              <a:t>Städer</a:t>
            </a:r>
          </a:p>
        </p:txBody>
      </p:sp>
      <p:sp>
        <p:nvSpPr>
          <p:cNvPr id="90" name="textruta 89"/>
          <p:cNvSpPr txBox="1">
            <a:spLocks noChangeArrowheads="1"/>
          </p:cNvSpPr>
          <p:nvPr/>
        </p:nvSpPr>
        <p:spPr bwMode="auto">
          <a:xfrm>
            <a:off x="2474663" y="4990984"/>
            <a:ext cx="10398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200" b="1" dirty="0" err="1">
                <a:latin typeface="Calibri" pitchFamily="34" charset="0"/>
              </a:rPr>
              <a:t>Feudal</a:t>
            </a:r>
            <a:r>
              <a:rPr lang="sv-SE" sz="1200" b="1" dirty="0">
                <a:latin typeface="Calibri" pitchFamily="34" charset="0"/>
              </a:rPr>
              <a:t> herra</a:t>
            </a:r>
            <a:r>
              <a:rPr lang="sv-SE" sz="1200" dirty="0">
                <a:latin typeface="Calibri" pitchFamily="34" charset="0"/>
              </a:rPr>
              <a:t>r</a:t>
            </a:r>
          </a:p>
        </p:txBody>
      </p:sp>
      <p:cxnSp>
        <p:nvCxnSpPr>
          <p:cNvPr id="105" name="Kurva 104"/>
          <p:cNvCxnSpPr/>
          <p:nvPr/>
        </p:nvCxnSpPr>
        <p:spPr>
          <a:xfrm rot="10800000">
            <a:off x="3436672" y="4830360"/>
            <a:ext cx="890584" cy="165102"/>
          </a:xfrm>
          <a:prstGeom prst="curved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Kurva 106"/>
          <p:cNvCxnSpPr/>
          <p:nvPr/>
        </p:nvCxnSpPr>
        <p:spPr>
          <a:xfrm rot="10800000" flipV="1">
            <a:off x="3498084" y="4836050"/>
            <a:ext cx="895797" cy="241302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Kurva 108"/>
          <p:cNvCxnSpPr/>
          <p:nvPr/>
        </p:nvCxnSpPr>
        <p:spPr>
          <a:xfrm rot="10800000" flipV="1">
            <a:off x="3675571" y="4851927"/>
            <a:ext cx="936105" cy="433492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4" name="Frihandsfigur 113"/>
          <p:cNvSpPr/>
          <p:nvPr/>
        </p:nvSpPr>
        <p:spPr>
          <a:xfrm>
            <a:off x="4058281" y="3959755"/>
            <a:ext cx="3600450" cy="395287"/>
          </a:xfrm>
          <a:custGeom>
            <a:avLst/>
            <a:gdLst>
              <a:gd name="connsiteX0" fmla="*/ 0 w 3814618"/>
              <a:gd name="connsiteY0" fmla="*/ 332694 h 332694"/>
              <a:gd name="connsiteX1" fmla="*/ 1810327 w 3814618"/>
              <a:gd name="connsiteY1" fmla="*/ 185 h 332694"/>
              <a:gd name="connsiteX2" fmla="*/ 3814618 w 3814618"/>
              <a:gd name="connsiteY2" fmla="*/ 286512 h 33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4618" h="332694">
                <a:moveTo>
                  <a:pt x="0" y="332694"/>
                </a:moveTo>
                <a:cubicBezTo>
                  <a:pt x="587278" y="170288"/>
                  <a:pt x="1174557" y="7882"/>
                  <a:pt x="1810327" y="185"/>
                </a:cubicBezTo>
                <a:cubicBezTo>
                  <a:pt x="2446097" y="-7512"/>
                  <a:pt x="3437467" y="226476"/>
                  <a:pt x="3814618" y="286512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15" name="Frihandsfigur 114"/>
          <p:cNvSpPr/>
          <p:nvPr/>
        </p:nvSpPr>
        <p:spPr>
          <a:xfrm rot="10800000">
            <a:off x="4069673" y="4453069"/>
            <a:ext cx="3527425" cy="539750"/>
          </a:xfrm>
          <a:custGeom>
            <a:avLst/>
            <a:gdLst>
              <a:gd name="connsiteX0" fmla="*/ 0 w 3814618"/>
              <a:gd name="connsiteY0" fmla="*/ 332694 h 332694"/>
              <a:gd name="connsiteX1" fmla="*/ 1810327 w 3814618"/>
              <a:gd name="connsiteY1" fmla="*/ 185 h 332694"/>
              <a:gd name="connsiteX2" fmla="*/ 3814618 w 3814618"/>
              <a:gd name="connsiteY2" fmla="*/ 286512 h 33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4618" h="332694">
                <a:moveTo>
                  <a:pt x="0" y="332694"/>
                </a:moveTo>
                <a:cubicBezTo>
                  <a:pt x="587278" y="170288"/>
                  <a:pt x="1174557" y="7882"/>
                  <a:pt x="1810327" y="185"/>
                </a:cubicBezTo>
                <a:cubicBezTo>
                  <a:pt x="2446097" y="-7512"/>
                  <a:pt x="3437467" y="226476"/>
                  <a:pt x="3814618" y="286512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cxnSp>
        <p:nvCxnSpPr>
          <p:cNvPr id="117" name="Kurva 116"/>
          <p:cNvCxnSpPr/>
          <p:nvPr/>
        </p:nvCxnSpPr>
        <p:spPr>
          <a:xfrm rot="10800000">
            <a:off x="3328518" y="3826406"/>
            <a:ext cx="861526" cy="330993"/>
          </a:xfrm>
          <a:prstGeom prst="curved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Kurva 118"/>
          <p:cNvCxnSpPr/>
          <p:nvPr/>
        </p:nvCxnSpPr>
        <p:spPr>
          <a:xfrm rot="10800000">
            <a:off x="3292360" y="4153428"/>
            <a:ext cx="663481" cy="295275"/>
          </a:xfrm>
          <a:prstGeom prst="curved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Kurva 119"/>
          <p:cNvCxnSpPr/>
          <p:nvPr/>
        </p:nvCxnSpPr>
        <p:spPr>
          <a:xfrm rot="10800000">
            <a:off x="7485695" y="4862246"/>
            <a:ext cx="900113" cy="373062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4" name="Kurva 123"/>
          <p:cNvCxnSpPr/>
          <p:nvPr/>
        </p:nvCxnSpPr>
        <p:spPr>
          <a:xfrm rot="10800000">
            <a:off x="8253561" y="4531252"/>
            <a:ext cx="811212" cy="133350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ruta 126"/>
          <p:cNvSpPr txBox="1">
            <a:spLocks noChangeArrowheads="1"/>
          </p:cNvSpPr>
          <p:nvPr/>
        </p:nvSpPr>
        <p:spPr bwMode="auto">
          <a:xfrm>
            <a:off x="9006037" y="4459816"/>
            <a:ext cx="18236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200" b="1" dirty="0">
                <a:latin typeface="Calibri" pitchFamily="34" charset="0"/>
              </a:rPr>
              <a:t>Regioner – </a:t>
            </a:r>
            <a:r>
              <a:rPr lang="sv-SE" sz="1200" b="1" dirty="0">
                <a:solidFill>
                  <a:srgbClr val="FF0000"/>
                </a:solidFill>
                <a:latin typeface="Calibri" pitchFamily="34" charset="0"/>
              </a:rPr>
              <a:t>EU - </a:t>
            </a:r>
            <a:r>
              <a:rPr lang="sv-SE" sz="1200" b="1" dirty="0" err="1">
                <a:solidFill>
                  <a:srgbClr val="FF0000"/>
                </a:solidFill>
                <a:latin typeface="Calibri" pitchFamily="34" charset="0"/>
              </a:rPr>
              <a:t>Eurocities</a:t>
            </a:r>
            <a:endParaRPr lang="sv-SE" sz="1200" b="1" dirty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sv-SE" sz="1200" b="1" dirty="0">
                <a:latin typeface="Calibri" pitchFamily="34" charset="0"/>
              </a:rPr>
              <a:t>Nationalstater -</a:t>
            </a:r>
            <a:r>
              <a:rPr lang="sv-SE" sz="1200" b="1" dirty="0">
                <a:solidFill>
                  <a:srgbClr val="FF0000"/>
                </a:solidFill>
                <a:latin typeface="Calibri" pitchFamily="34" charset="0"/>
              </a:rPr>
              <a:t> SKR</a:t>
            </a:r>
          </a:p>
          <a:p>
            <a:endParaRPr lang="sv-SE" sz="1200" dirty="0">
              <a:latin typeface="Calibri" pitchFamily="34" charset="0"/>
            </a:endParaRPr>
          </a:p>
        </p:txBody>
      </p:sp>
      <p:sp>
        <p:nvSpPr>
          <p:cNvPr id="128" name="textruta 127"/>
          <p:cNvSpPr txBox="1">
            <a:spLocks noChangeArrowheads="1"/>
          </p:cNvSpPr>
          <p:nvPr/>
        </p:nvSpPr>
        <p:spPr bwMode="auto">
          <a:xfrm>
            <a:off x="8506456" y="5157524"/>
            <a:ext cx="14052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v-SE" sz="1200" b="1" dirty="0">
                <a:solidFill>
                  <a:srgbClr val="FF0000"/>
                </a:solidFill>
                <a:latin typeface="Calibri" pitchFamily="34" charset="0"/>
              </a:rPr>
              <a:t>Städer, Kommuner,</a:t>
            </a:r>
          </a:p>
          <a:p>
            <a:pPr algn="ctr"/>
            <a:r>
              <a:rPr lang="sv-SE" sz="1200" b="1" dirty="0">
                <a:solidFill>
                  <a:srgbClr val="FF0000"/>
                </a:solidFill>
                <a:latin typeface="Calibri" pitchFamily="34" charset="0"/>
              </a:rPr>
              <a:t>Urbana regioner </a:t>
            </a:r>
          </a:p>
        </p:txBody>
      </p:sp>
      <p:sp>
        <p:nvSpPr>
          <p:cNvPr id="129" name="textruta 128"/>
          <p:cNvSpPr txBox="1">
            <a:spLocks noChangeArrowheads="1"/>
          </p:cNvSpPr>
          <p:nvPr/>
        </p:nvSpPr>
        <p:spPr bwMode="auto">
          <a:xfrm>
            <a:off x="8617100" y="4951148"/>
            <a:ext cx="14467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200" b="1" dirty="0">
                <a:latin typeface="Calibri" pitchFamily="34" charset="0"/>
              </a:rPr>
              <a:t>Krigsherrar / Maffia</a:t>
            </a:r>
          </a:p>
        </p:txBody>
      </p:sp>
      <p:cxnSp>
        <p:nvCxnSpPr>
          <p:cNvPr id="131" name="Kurva 130"/>
          <p:cNvCxnSpPr>
            <a:stCxn id="129" idx="1"/>
          </p:cNvCxnSpPr>
          <p:nvPr/>
        </p:nvCxnSpPr>
        <p:spPr>
          <a:xfrm rot="10800000">
            <a:off x="7455052" y="4622542"/>
            <a:ext cx="1162049" cy="467107"/>
          </a:xfrm>
          <a:prstGeom prst="curved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ruta 131"/>
          <p:cNvSpPr txBox="1">
            <a:spLocks noChangeArrowheads="1"/>
          </p:cNvSpPr>
          <p:nvPr/>
        </p:nvSpPr>
        <p:spPr bwMode="auto">
          <a:xfrm>
            <a:off x="8145259" y="3585580"/>
            <a:ext cx="26639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200" b="1" dirty="0">
                <a:latin typeface="Calibri" pitchFamily="34" charset="0"/>
              </a:rPr>
              <a:t>Transnationella Företag</a:t>
            </a:r>
          </a:p>
          <a:p>
            <a:r>
              <a:rPr lang="sv-SE" sz="1200" b="1" dirty="0">
                <a:latin typeface="Calibri" pitchFamily="34" charset="0"/>
              </a:rPr>
              <a:t>Multilaterala Organisationer (IMF/WB)</a:t>
            </a:r>
          </a:p>
          <a:p>
            <a:r>
              <a:rPr lang="sv-SE" sz="1200" b="1" dirty="0">
                <a:latin typeface="Calibri" pitchFamily="34" charset="0"/>
              </a:rPr>
              <a:t>Gränsöverskridande nätverk G8, G20</a:t>
            </a:r>
            <a:r>
              <a:rPr lang="sv-SE" sz="12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  <a:p>
            <a:r>
              <a:rPr lang="sv-SE" sz="1200" b="1" dirty="0">
                <a:solidFill>
                  <a:srgbClr val="FF0000"/>
                </a:solidFill>
                <a:latin typeface="Calibri" pitchFamily="34" charset="0"/>
              </a:rPr>
              <a:t>ICLEI, UCLG</a:t>
            </a:r>
          </a:p>
        </p:txBody>
      </p:sp>
      <p:cxnSp>
        <p:nvCxnSpPr>
          <p:cNvPr id="139" name="Kurva 138"/>
          <p:cNvCxnSpPr>
            <a:stCxn id="132" idx="1"/>
          </p:cNvCxnSpPr>
          <p:nvPr/>
        </p:nvCxnSpPr>
        <p:spPr>
          <a:xfrm rot="10800000" flipV="1">
            <a:off x="7284841" y="4001078"/>
            <a:ext cx="860419" cy="122661"/>
          </a:xfrm>
          <a:prstGeom prst="curved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ak 50"/>
          <p:cNvCxnSpPr/>
          <p:nvPr/>
        </p:nvCxnSpPr>
        <p:spPr>
          <a:xfrm flipV="1">
            <a:off x="2198688" y="3511553"/>
            <a:ext cx="23812" cy="23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/>
        </p:nvCxnSpPr>
        <p:spPr>
          <a:xfrm>
            <a:off x="2548645" y="3679507"/>
            <a:ext cx="141704" cy="19526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25"/>
          <p:cNvCxnSpPr/>
          <p:nvPr/>
        </p:nvCxnSpPr>
        <p:spPr>
          <a:xfrm flipV="1">
            <a:off x="2925393" y="4481468"/>
            <a:ext cx="122237" cy="1730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29"/>
          <p:cNvCxnSpPr/>
          <p:nvPr/>
        </p:nvCxnSpPr>
        <p:spPr>
          <a:xfrm>
            <a:off x="2742722" y="394652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Rak 3"/>
          <p:cNvCxnSpPr/>
          <p:nvPr/>
        </p:nvCxnSpPr>
        <p:spPr>
          <a:xfrm>
            <a:off x="2024070" y="4467866"/>
            <a:ext cx="759619" cy="2539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6"/>
          <p:cNvCxnSpPr/>
          <p:nvPr/>
        </p:nvCxnSpPr>
        <p:spPr>
          <a:xfrm>
            <a:off x="3045307" y="4484532"/>
            <a:ext cx="131763" cy="19526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/>
          <p:cNvCxnSpPr/>
          <p:nvPr/>
        </p:nvCxnSpPr>
        <p:spPr>
          <a:xfrm flipV="1">
            <a:off x="3181003" y="4484535"/>
            <a:ext cx="130969" cy="19050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/>
        </p:nvCxnSpPr>
        <p:spPr>
          <a:xfrm>
            <a:off x="3285122" y="4489297"/>
            <a:ext cx="1341437" cy="79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00" name="Text Box 45"/>
          <p:cNvSpPr txBox="1">
            <a:spLocks noChangeArrowheads="1"/>
          </p:cNvSpPr>
          <p:nvPr/>
        </p:nvSpPr>
        <p:spPr bwMode="auto">
          <a:xfrm>
            <a:off x="4348165" y="157638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550" name="Line 46"/>
          <p:cNvSpPr>
            <a:spLocks noChangeShapeType="1"/>
          </p:cNvSpPr>
          <p:nvPr/>
        </p:nvSpPr>
        <p:spPr bwMode="auto">
          <a:xfrm flipH="1">
            <a:off x="4521038" y="3250956"/>
            <a:ext cx="18335" cy="21946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51" name="Line 47"/>
          <p:cNvSpPr>
            <a:spLocks noChangeShapeType="1"/>
          </p:cNvSpPr>
          <p:nvPr/>
        </p:nvSpPr>
        <p:spPr bwMode="auto">
          <a:xfrm>
            <a:off x="6773331" y="3268133"/>
            <a:ext cx="37079" cy="21203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53" name="Text Box 49"/>
          <p:cNvSpPr txBox="1">
            <a:spLocks noChangeArrowheads="1"/>
          </p:cNvSpPr>
          <p:nvPr/>
        </p:nvSpPr>
        <p:spPr bwMode="auto">
          <a:xfrm>
            <a:off x="6831643" y="3551765"/>
            <a:ext cx="38985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800" b="1" dirty="0"/>
              <a:t>1944</a:t>
            </a:r>
            <a:endParaRPr lang="en-US" sz="800" b="1" dirty="0"/>
          </a:p>
        </p:txBody>
      </p:sp>
      <p:sp>
        <p:nvSpPr>
          <p:cNvPr id="57" name="Rektangel med rundade hörn 56"/>
          <p:cNvSpPr/>
          <p:nvPr/>
        </p:nvSpPr>
        <p:spPr>
          <a:xfrm rot="5400000">
            <a:off x="6738228" y="4109229"/>
            <a:ext cx="1747837" cy="842463"/>
          </a:xfrm>
          <a:prstGeom prst="roundRect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6" name="textruta 75"/>
          <p:cNvSpPr txBox="1">
            <a:spLocks noChangeArrowheads="1"/>
          </p:cNvSpPr>
          <p:nvPr/>
        </p:nvSpPr>
        <p:spPr bwMode="auto">
          <a:xfrm>
            <a:off x="1853238" y="2512292"/>
            <a:ext cx="247903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400" b="1" u="sng" dirty="0">
                <a:latin typeface="Calibri" pitchFamily="34" charset="0"/>
              </a:rPr>
              <a:t>Fram </a:t>
            </a:r>
            <a:r>
              <a:rPr lang="sv-SE" sz="1400" b="1" u="sng" dirty="0" err="1">
                <a:latin typeface="Calibri" pitchFamily="34" charset="0"/>
              </a:rPr>
              <a:t>t.o.m</a:t>
            </a:r>
            <a:r>
              <a:rPr lang="sv-SE" sz="1400" b="1" u="sng" dirty="0">
                <a:latin typeface="Calibri" pitchFamily="34" charset="0"/>
              </a:rPr>
              <a:t> trettioåriga kriget</a:t>
            </a:r>
          </a:p>
          <a:p>
            <a:r>
              <a:rPr lang="sv-SE" sz="1400" b="1" u="sng" dirty="0">
                <a:latin typeface="Calibri" pitchFamily="34" charset="0"/>
              </a:rPr>
              <a:t>pre-Westfalisk Ordning</a:t>
            </a:r>
          </a:p>
          <a:p>
            <a:r>
              <a:rPr lang="sv-SE" sz="1400" b="1" i="1" dirty="0">
                <a:latin typeface="Calibri" pitchFamily="34" charset="0"/>
              </a:rPr>
              <a:t>Disorder</a:t>
            </a:r>
          </a:p>
        </p:txBody>
      </p:sp>
      <p:sp>
        <p:nvSpPr>
          <p:cNvPr id="77" name="textruta 76"/>
          <p:cNvSpPr txBox="1">
            <a:spLocks noChangeArrowheads="1"/>
          </p:cNvSpPr>
          <p:nvPr/>
        </p:nvSpPr>
        <p:spPr bwMode="auto">
          <a:xfrm>
            <a:off x="2832736" y="4697144"/>
            <a:ext cx="54770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200" b="1" dirty="0">
                <a:latin typeface="Calibri" pitchFamily="34" charset="0"/>
              </a:rPr>
              <a:t>Kung</a:t>
            </a:r>
          </a:p>
        </p:txBody>
      </p:sp>
      <p:sp>
        <p:nvSpPr>
          <p:cNvPr id="83" name="Text Box 48"/>
          <p:cNvSpPr txBox="1">
            <a:spLocks noChangeArrowheads="1"/>
          </p:cNvSpPr>
          <p:nvPr/>
        </p:nvSpPr>
        <p:spPr bwMode="auto">
          <a:xfrm>
            <a:off x="4037643" y="3528644"/>
            <a:ext cx="389850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800" b="1" dirty="0"/>
              <a:t>1648</a:t>
            </a:r>
            <a:endParaRPr lang="en-US" sz="800" b="1" dirty="0"/>
          </a:p>
        </p:txBody>
      </p:sp>
      <p:sp>
        <p:nvSpPr>
          <p:cNvPr id="64" name="textruta 63"/>
          <p:cNvSpPr txBox="1">
            <a:spLocks noChangeArrowheads="1"/>
          </p:cNvSpPr>
          <p:nvPr/>
        </p:nvSpPr>
        <p:spPr bwMode="auto">
          <a:xfrm>
            <a:off x="3880122" y="631868"/>
            <a:ext cx="474745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v-SE" sz="2400" b="1" i="1" dirty="0">
                <a:solidFill>
                  <a:srgbClr val="00B050"/>
                </a:solidFill>
                <a:latin typeface="Calibri" pitchFamily="34" charset="0"/>
              </a:rPr>
              <a:t>Globalisering, det politiska rummet </a:t>
            </a:r>
          </a:p>
          <a:p>
            <a:pPr algn="ctr"/>
            <a:r>
              <a:rPr lang="sv-SE" sz="2400" b="1" i="1" dirty="0">
                <a:solidFill>
                  <a:srgbClr val="00B050"/>
                </a:solidFill>
                <a:latin typeface="Calibri" pitchFamily="34" charset="0"/>
              </a:rPr>
              <a:t>och nationalstatens förändrade roll</a:t>
            </a:r>
          </a:p>
        </p:txBody>
      </p:sp>
      <p:sp>
        <p:nvSpPr>
          <p:cNvPr id="66" name="textruta 65"/>
          <p:cNvSpPr txBox="1"/>
          <p:nvPr/>
        </p:nvSpPr>
        <p:spPr>
          <a:xfrm>
            <a:off x="2920438" y="69935"/>
            <a:ext cx="6249852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sz="2400" b="1" dirty="0">
                <a:solidFill>
                  <a:srgbClr val="FFFF00"/>
                </a:solidFill>
              </a:rPr>
              <a:t>Samhällsomdaningens </a:t>
            </a:r>
            <a:r>
              <a:rPr lang="sv-SE" sz="2800" b="1" i="1" dirty="0">
                <a:solidFill>
                  <a:srgbClr val="FFFF00"/>
                </a:solidFill>
              </a:rPr>
              <a:t>nationella</a:t>
            </a:r>
            <a:r>
              <a:rPr lang="sv-SE" sz="2400" b="1" dirty="0">
                <a:solidFill>
                  <a:srgbClr val="FFFF00"/>
                </a:solidFill>
              </a:rPr>
              <a:t>  utmaningar</a:t>
            </a:r>
          </a:p>
        </p:txBody>
      </p:sp>
      <p:cxnSp>
        <p:nvCxnSpPr>
          <p:cNvPr id="78" name="Rak pil 57">
            <a:extLst>
              <a:ext uri="{FF2B5EF4-FFF2-40B4-BE49-F238E27FC236}">
                <a16:creationId xmlns:a16="http://schemas.microsoft.com/office/drawing/2014/main" id="{FD0E3984-990C-4DDB-9E2D-70F40FA5E080}"/>
              </a:ext>
            </a:extLst>
          </p:cNvPr>
          <p:cNvCxnSpPr/>
          <p:nvPr/>
        </p:nvCxnSpPr>
        <p:spPr>
          <a:xfrm>
            <a:off x="6655718" y="5964634"/>
            <a:ext cx="1659951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Rak pil 58">
            <a:extLst>
              <a:ext uri="{FF2B5EF4-FFF2-40B4-BE49-F238E27FC236}">
                <a16:creationId xmlns:a16="http://schemas.microsoft.com/office/drawing/2014/main" id="{4A5DBDF4-329B-4DDE-980E-3904AA91B21E}"/>
              </a:ext>
            </a:extLst>
          </p:cNvPr>
          <p:cNvCxnSpPr/>
          <p:nvPr/>
        </p:nvCxnSpPr>
        <p:spPr>
          <a:xfrm flipH="1">
            <a:off x="6572021" y="6129088"/>
            <a:ext cx="1743647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ruta 83">
            <a:extLst>
              <a:ext uri="{FF2B5EF4-FFF2-40B4-BE49-F238E27FC236}">
                <a16:creationId xmlns:a16="http://schemas.microsoft.com/office/drawing/2014/main" id="{866A9FC2-E1AC-482B-A31F-D61DE0928CEA}"/>
              </a:ext>
            </a:extLst>
          </p:cNvPr>
          <p:cNvSpPr txBox="1"/>
          <p:nvPr/>
        </p:nvSpPr>
        <p:spPr>
          <a:xfrm>
            <a:off x="8253561" y="5764467"/>
            <a:ext cx="25437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b="1" dirty="0"/>
              <a:t>Nya konfliktlinjer</a:t>
            </a:r>
          </a:p>
          <a:p>
            <a:pPr algn="ctr"/>
            <a:r>
              <a:rPr lang="sv-SE" b="1" i="1" dirty="0">
                <a:solidFill>
                  <a:srgbClr val="FF0000"/>
                </a:solidFill>
              </a:rPr>
              <a:t>Socioekonomisk och </a:t>
            </a:r>
          </a:p>
          <a:p>
            <a:pPr algn="ctr"/>
            <a:r>
              <a:rPr lang="sv-SE" b="1" i="1" dirty="0">
                <a:solidFill>
                  <a:srgbClr val="FF0000"/>
                </a:solidFill>
              </a:rPr>
              <a:t>Sociokulturell ojämlikhet</a:t>
            </a:r>
          </a:p>
        </p:txBody>
      </p:sp>
      <p:sp>
        <p:nvSpPr>
          <p:cNvPr id="87" name="textruta 86">
            <a:extLst>
              <a:ext uri="{FF2B5EF4-FFF2-40B4-BE49-F238E27FC236}">
                <a16:creationId xmlns:a16="http://schemas.microsoft.com/office/drawing/2014/main" id="{5C4D6B63-F712-4C33-9B11-C923F8FCD015}"/>
              </a:ext>
            </a:extLst>
          </p:cNvPr>
          <p:cNvSpPr txBox="1"/>
          <p:nvPr/>
        </p:nvSpPr>
        <p:spPr>
          <a:xfrm>
            <a:off x="3361855" y="5725302"/>
            <a:ext cx="2897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b="1" dirty="0"/>
              <a:t>Minskat utrymme för </a:t>
            </a:r>
          </a:p>
          <a:p>
            <a:pPr algn="ctr"/>
            <a:r>
              <a:rPr lang="sv-SE" b="1" dirty="0"/>
              <a:t>statlig omfördelningspolitik</a:t>
            </a:r>
          </a:p>
        </p:txBody>
      </p:sp>
      <p:sp>
        <p:nvSpPr>
          <p:cNvPr id="59" name="textruta 58">
            <a:extLst>
              <a:ext uri="{FF2B5EF4-FFF2-40B4-BE49-F238E27FC236}">
                <a16:creationId xmlns:a16="http://schemas.microsoft.com/office/drawing/2014/main" id="{2B579908-F98D-4C55-9774-F44A1EE1CD7C}"/>
              </a:ext>
            </a:extLst>
          </p:cNvPr>
          <p:cNvSpPr txBox="1"/>
          <p:nvPr/>
        </p:nvSpPr>
        <p:spPr>
          <a:xfrm>
            <a:off x="4142422" y="1375015"/>
            <a:ext cx="41532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2800" b="1" i="1" dirty="0">
                <a:solidFill>
                  <a:srgbClr val="7030A0"/>
                </a:solidFill>
                <a:latin typeface="Calibri" pitchFamily="34" charset="0"/>
              </a:rPr>
              <a:t>Den stora omdaningen </a:t>
            </a:r>
          </a:p>
          <a:p>
            <a:pPr algn="ctr"/>
            <a:r>
              <a:rPr lang="sv-SE" sz="2800" b="1" i="1" dirty="0">
                <a:solidFill>
                  <a:srgbClr val="7030A0"/>
                </a:solidFill>
                <a:latin typeface="Calibri" pitchFamily="34" charset="0"/>
              </a:rPr>
              <a:t>i ett historiskt perspektiv</a:t>
            </a:r>
            <a:endParaRPr lang="sv-SE" sz="2800" dirty="0"/>
          </a:p>
        </p:txBody>
      </p:sp>
      <p:sp>
        <p:nvSpPr>
          <p:cNvPr id="58" name="Stjärna: 5 punkter 57">
            <a:extLst>
              <a:ext uri="{FF2B5EF4-FFF2-40B4-BE49-F238E27FC236}">
                <a16:creationId xmlns:a16="http://schemas.microsoft.com/office/drawing/2014/main" id="{1929041F-44EC-45AC-AB0B-E5A026D6B92D}"/>
              </a:ext>
            </a:extLst>
          </p:cNvPr>
          <p:cNvSpPr/>
          <p:nvPr/>
        </p:nvSpPr>
        <p:spPr>
          <a:xfrm>
            <a:off x="1145338" y="501791"/>
            <a:ext cx="914400" cy="914400"/>
          </a:xfrm>
          <a:prstGeom prst="star5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0" name="textruta 59">
            <a:extLst>
              <a:ext uri="{FF2B5EF4-FFF2-40B4-BE49-F238E27FC236}">
                <a16:creationId xmlns:a16="http://schemas.microsoft.com/office/drawing/2014/main" id="{0AC81D39-1A55-4227-BC88-F4EC2937766F}"/>
              </a:ext>
            </a:extLst>
          </p:cNvPr>
          <p:cNvSpPr txBox="1"/>
          <p:nvPr/>
        </p:nvSpPr>
        <p:spPr>
          <a:xfrm>
            <a:off x="1431860" y="774325"/>
            <a:ext cx="460334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sv-SE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5351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1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1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1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1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1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1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2" grpId="0"/>
      <p:bldP spid="85" grpId="0"/>
      <p:bldP spid="86" grpId="0"/>
      <p:bldP spid="89" grpId="0"/>
      <p:bldP spid="90" grpId="0"/>
      <p:bldP spid="114" grpId="0" animBg="1"/>
      <p:bldP spid="115" grpId="0" animBg="1"/>
      <p:bldP spid="127" grpId="0"/>
      <p:bldP spid="128" grpId="0"/>
      <p:bldP spid="129" grpId="0"/>
      <p:bldP spid="132" grpId="0"/>
      <p:bldP spid="21550" grpId="0" animBg="1"/>
      <p:bldP spid="21551" grpId="0" animBg="1"/>
      <p:bldP spid="21553" grpId="0"/>
      <p:bldP spid="57" grpId="0" animBg="1"/>
      <p:bldP spid="76" grpId="0"/>
      <p:bldP spid="77" grpId="0"/>
      <p:bldP spid="83" grpId="0" animBg="1"/>
      <p:bldP spid="64" grpId="0"/>
      <p:bldP spid="66" grpId="0" animBg="1"/>
      <p:bldP spid="84" grpId="0"/>
      <p:bldP spid="87" grpId="0"/>
      <p:bldP spid="59" grpId="0"/>
      <p:bldP spid="58" grpId="0" animBg="1"/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 4"/>
          <p:cNvSpPr/>
          <p:nvPr/>
        </p:nvSpPr>
        <p:spPr>
          <a:xfrm>
            <a:off x="5336886" y="558924"/>
            <a:ext cx="1584325" cy="720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dirty="0"/>
              <a:t>Världs-ordning</a:t>
            </a:r>
          </a:p>
        </p:txBody>
      </p:sp>
      <p:sp>
        <p:nvSpPr>
          <p:cNvPr id="6" name="Ellips 5"/>
          <p:cNvSpPr/>
          <p:nvPr/>
        </p:nvSpPr>
        <p:spPr>
          <a:xfrm>
            <a:off x="5234512" y="1705149"/>
            <a:ext cx="1758224" cy="8318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sz="1600" b="1" dirty="0"/>
          </a:p>
        </p:txBody>
      </p:sp>
      <p:sp>
        <p:nvSpPr>
          <p:cNvPr id="8" name="textruta 7"/>
          <p:cNvSpPr txBox="1">
            <a:spLocks noChangeArrowheads="1"/>
          </p:cNvSpPr>
          <p:nvPr/>
        </p:nvSpPr>
        <p:spPr bwMode="auto">
          <a:xfrm>
            <a:off x="6095712" y="44455"/>
            <a:ext cx="18473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v-SE" dirty="0">
              <a:latin typeface="Calibri" pitchFamily="34" charset="0"/>
            </a:endParaRPr>
          </a:p>
        </p:txBody>
      </p:sp>
      <p:sp>
        <p:nvSpPr>
          <p:cNvPr id="9" name="textruta 8"/>
          <p:cNvSpPr txBox="1">
            <a:spLocks noChangeArrowheads="1"/>
          </p:cNvSpPr>
          <p:nvPr/>
        </p:nvSpPr>
        <p:spPr bwMode="auto">
          <a:xfrm>
            <a:off x="7028144" y="655295"/>
            <a:ext cx="243579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400" b="1" dirty="0">
                <a:latin typeface="Calibri" pitchFamily="34" charset="0"/>
              </a:rPr>
              <a:t>Krav på makroekonomisk</a:t>
            </a:r>
          </a:p>
          <a:p>
            <a:r>
              <a:rPr lang="sv-SE" sz="1400" b="1" dirty="0">
                <a:latin typeface="Calibri" pitchFamily="34" charset="0"/>
              </a:rPr>
              <a:t>balans - budgetrestriktioner</a:t>
            </a:r>
          </a:p>
          <a:p>
            <a:r>
              <a:rPr lang="sv-SE" sz="1400" dirty="0">
                <a:latin typeface="Calibri" pitchFamily="34" charset="0"/>
              </a:rPr>
              <a:t>Ekonomiska nedskärningar och</a:t>
            </a:r>
          </a:p>
          <a:p>
            <a:r>
              <a:rPr lang="sv-SE" sz="1400" dirty="0">
                <a:latin typeface="Calibri" pitchFamily="34" charset="0"/>
              </a:rPr>
              <a:t>minskade offentliga och </a:t>
            </a:r>
          </a:p>
          <a:p>
            <a:r>
              <a:rPr lang="sv-SE" sz="1400" dirty="0">
                <a:latin typeface="Calibri" pitchFamily="34" charset="0"/>
              </a:rPr>
              <a:t>sociala åtaganden</a:t>
            </a:r>
          </a:p>
          <a:p>
            <a:endParaRPr lang="sv-SE" sz="1400" dirty="0">
              <a:latin typeface="Calibri" pitchFamily="34" charset="0"/>
            </a:endParaRPr>
          </a:p>
        </p:txBody>
      </p:sp>
      <p:sp>
        <p:nvSpPr>
          <p:cNvPr id="11" name="Likbent triangel 10"/>
          <p:cNvSpPr/>
          <p:nvPr/>
        </p:nvSpPr>
        <p:spPr>
          <a:xfrm>
            <a:off x="4745580" y="2485008"/>
            <a:ext cx="2816882" cy="144957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sz="1400" dirty="0"/>
          </a:p>
          <a:p>
            <a:pPr algn="ctr">
              <a:defRPr/>
            </a:pPr>
            <a:r>
              <a:rPr lang="sv-SE" sz="1600" dirty="0"/>
              <a:t>Socialt</a:t>
            </a:r>
          </a:p>
          <a:p>
            <a:pPr algn="ctr">
              <a:defRPr/>
            </a:pPr>
            <a:r>
              <a:rPr lang="sv-SE" sz="1600" dirty="0"/>
              <a:t>kontrakt</a:t>
            </a:r>
          </a:p>
          <a:p>
            <a:pPr algn="ctr">
              <a:defRPr/>
            </a:pPr>
            <a:endParaRPr lang="sv-SE" sz="1400" dirty="0"/>
          </a:p>
          <a:p>
            <a:pPr algn="ctr">
              <a:defRPr/>
            </a:pPr>
            <a:endParaRPr lang="sv-SE" sz="1400" dirty="0"/>
          </a:p>
          <a:p>
            <a:pPr algn="ctr">
              <a:defRPr/>
            </a:pPr>
            <a:endParaRPr lang="sv-SE" sz="1400" dirty="0"/>
          </a:p>
          <a:p>
            <a:pPr algn="ctr">
              <a:defRPr/>
            </a:pPr>
            <a:endParaRPr lang="sv-SE" sz="1400" dirty="0"/>
          </a:p>
          <a:p>
            <a:pPr algn="ctr">
              <a:defRPr/>
            </a:pPr>
            <a:r>
              <a:rPr lang="sv-SE" sz="1400" dirty="0"/>
              <a:t> </a:t>
            </a:r>
          </a:p>
        </p:txBody>
      </p:sp>
      <p:sp>
        <p:nvSpPr>
          <p:cNvPr id="12" name="Ellips 11"/>
          <p:cNvSpPr/>
          <p:nvPr/>
        </p:nvSpPr>
        <p:spPr>
          <a:xfrm>
            <a:off x="4611429" y="3636699"/>
            <a:ext cx="3089944" cy="1019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dirty="0"/>
              <a:t>Civilsamhälle</a:t>
            </a:r>
          </a:p>
          <a:p>
            <a:pPr marL="285750" indent="-285750" algn="ctr">
              <a:buFontTx/>
              <a:buChar char="-"/>
              <a:defRPr/>
            </a:pPr>
            <a:endParaRPr lang="sv-SE" sz="1400" dirty="0"/>
          </a:p>
        </p:txBody>
      </p:sp>
      <p:sp>
        <p:nvSpPr>
          <p:cNvPr id="13" name="textruta 12"/>
          <p:cNvSpPr txBox="1">
            <a:spLocks noChangeArrowheads="1"/>
          </p:cNvSpPr>
          <p:nvPr/>
        </p:nvSpPr>
        <p:spPr bwMode="auto">
          <a:xfrm>
            <a:off x="7598001" y="3580548"/>
            <a:ext cx="11494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v-SE" sz="1400" b="1" dirty="0">
                <a:latin typeface="Calibri" pitchFamily="34" charset="0"/>
              </a:rPr>
              <a:t>Identitet</a:t>
            </a:r>
          </a:p>
          <a:p>
            <a:pPr algn="ctr"/>
            <a:r>
              <a:rPr lang="sv-SE" sz="1400" b="1" dirty="0">
                <a:latin typeface="Calibri" pitchFamily="34" charset="0"/>
              </a:rPr>
              <a:t>och lojalitet  </a:t>
            </a:r>
          </a:p>
        </p:txBody>
      </p:sp>
      <p:cxnSp>
        <p:nvCxnSpPr>
          <p:cNvPr id="15" name="Rak pil 14"/>
          <p:cNvCxnSpPr/>
          <p:nvPr/>
        </p:nvCxnSpPr>
        <p:spPr>
          <a:xfrm>
            <a:off x="8086433" y="4057190"/>
            <a:ext cx="0" cy="12842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Koppling 16"/>
          <p:cNvSpPr/>
          <p:nvPr/>
        </p:nvSpPr>
        <p:spPr>
          <a:xfrm>
            <a:off x="5677405" y="512352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8" name="Koppling 17"/>
          <p:cNvSpPr/>
          <p:nvPr/>
        </p:nvSpPr>
        <p:spPr>
          <a:xfrm>
            <a:off x="6871996" y="5093828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9" name="Koppling 18"/>
          <p:cNvSpPr/>
          <p:nvPr/>
        </p:nvSpPr>
        <p:spPr>
          <a:xfrm>
            <a:off x="8254708" y="477402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21" name="Koppling 20"/>
          <p:cNvSpPr/>
          <p:nvPr/>
        </p:nvSpPr>
        <p:spPr>
          <a:xfrm>
            <a:off x="4483892" y="5059112"/>
            <a:ext cx="411163" cy="43021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cxnSp>
        <p:nvCxnSpPr>
          <p:cNvPr id="29" name="Rak pil 28"/>
          <p:cNvCxnSpPr>
            <a:cxnSpLocks/>
          </p:cNvCxnSpPr>
          <p:nvPr/>
        </p:nvCxnSpPr>
        <p:spPr>
          <a:xfrm flipH="1">
            <a:off x="4815307" y="4150128"/>
            <a:ext cx="515937" cy="927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k pil 30"/>
          <p:cNvCxnSpPr/>
          <p:nvPr/>
        </p:nvCxnSpPr>
        <p:spPr>
          <a:xfrm>
            <a:off x="5869011" y="4320164"/>
            <a:ext cx="12657" cy="7736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pil 32"/>
          <p:cNvCxnSpPr/>
          <p:nvPr/>
        </p:nvCxnSpPr>
        <p:spPr>
          <a:xfrm>
            <a:off x="6793117" y="4253969"/>
            <a:ext cx="256184" cy="8573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k pil 34"/>
          <p:cNvCxnSpPr/>
          <p:nvPr/>
        </p:nvCxnSpPr>
        <p:spPr>
          <a:xfrm>
            <a:off x="7376823" y="3874633"/>
            <a:ext cx="984250" cy="9985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ruta 35"/>
          <p:cNvSpPr txBox="1">
            <a:spLocks noChangeArrowheads="1"/>
          </p:cNvSpPr>
          <p:nvPr/>
        </p:nvSpPr>
        <p:spPr bwMode="auto">
          <a:xfrm>
            <a:off x="894192" y="5576710"/>
            <a:ext cx="49671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1400" b="1" dirty="0">
                <a:latin typeface="Calibri" pitchFamily="34" charset="0"/>
              </a:rPr>
              <a:t>Samhörighetsekonomins ”Vi-grupper”, </a:t>
            </a:r>
            <a:r>
              <a:rPr lang="sv-SE" sz="1400" b="1" dirty="0" err="1">
                <a:latin typeface="Calibri" pitchFamily="34" charset="0"/>
              </a:rPr>
              <a:t>sub</a:t>
            </a:r>
            <a:r>
              <a:rPr lang="sv-SE" sz="1400" b="1" dirty="0">
                <a:latin typeface="Calibri" pitchFamily="34" charset="0"/>
              </a:rPr>
              <a:t>-kulturer </a:t>
            </a:r>
          </a:p>
          <a:p>
            <a:pPr algn="ctr"/>
            <a:r>
              <a:rPr lang="sv-SE" sz="1400" b="1" dirty="0">
                <a:latin typeface="Calibri" pitchFamily="34" charset="0"/>
              </a:rPr>
              <a:t>”gängbildningar”, flyktiga nätverk </a:t>
            </a:r>
            <a:r>
              <a:rPr lang="sv-SE" sz="1400" dirty="0">
                <a:latin typeface="Calibri" pitchFamily="34" charset="0"/>
              </a:rPr>
              <a:t>(</a:t>
            </a:r>
            <a:r>
              <a:rPr lang="sv-SE" sz="1400" b="1" dirty="0">
                <a:latin typeface="Calibri" pitchFamily="34" charset="0"/>
              </a:rPr>
              <a:t>primär-/gemenskapsgrupper</a:t>
            </a:r>
            <a:r>
              <a:rPr lang="sv-SE" sz="1400" dirty="0">
                <a:latin typeface="Calibri" pitchFamily="34" charset="0"/>
              </a:rPr>
              <a:t>)</a:t>
            </a:r>
          </a:p>
        </p:txBody>
      </p:sp>
      <p:cxnSp>
        <p:nvCxnSpPr>
          <p:cNvPr id="41" name="Rak pil 40"/>
          <p:cNvCxnSpPr>
            <a:cxnSpLocks/>
          </p:cNvCxnSpPr>
          <p:nvPr/>
        </p:nvCxnSpPr>
        <p:spPr>
          <a:xfrm flipH="1">
            <a:off x="3792313" y="4097387"/>
            <a:ext cx="1192651" cy="5770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pil 6"/>
          <p:cNvCxnSpPr/>
          <p:nvPr/>
        </p:nvCxnSpPr>
        <p:spPr>
          <a:xfrm flipH="1">
            <a:off x="6742432" y="1541032"/>
            <a:ext cx="1090369" cy="119290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Rak pil 3"/>
          <p:cNvCxnSpPr>
            <a:cxnSpLocks/>
            <a:endCxn id="21" idx="2"/>
          </p:cNvCxnSpPr>
          <p:nvPr/>
        </p:nvCxnSpPr>
        <p:spPr>
          <a:xfrm>
            <a:off x="3824934" y="5047543"/>
            <a:ext cx="658958" cy="2266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pil 21"/>
          <p:cNvCxnSpPr>
            <a:cxnSpLocks/>
          </p:cNvCxnSpPr>
          <p:nvPr/>
        </p:nvCxnSpPr>
        <p:spPr>
          <a:xfrm>
            <a:off x="4895055" y="5326041"/>
            <a:ext cx="742367" cy="4174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pil 23"/>
          <p:cNvCxnSpPr>
            <a:cxnSpLocks/>
          </p:cNvCxnSpPr>
          <p:nvPr/>
        </p:nvCxnSpPr>
        <p:spPr>
          <a:xfrm flipV="1">
            <a:off x="6229597" y="5341479"/>
            <a:ext cx="642399" cy="3815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pil 25"/>
          <p:cNvCxnSpPr>
            <a:stCxn id="18" idx="6"/>
            <a:endCxn id="19" idx="2"/>
          </p:cNvCxnSpPr>
          <p:nvPr/>
        </p:nvCxnSpPr>
        <p:spPr>
          <a:xfrm flipV="1">
            <a:off x="7329196" y="5002620"/>
            <a:ext cx="925512" cy="3198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ruta 31"/>
          <p:cNvSpPr txBox="1">
            <a:spLocks noChangeArrowheads="1"/>
          </p:cNvSpPr>
          <p:nvPr/>
        </p:nvSpPr>
        <p:spPr bwMode="auto">
          <a:xfrm>
            <a:off x="2016805" y="2595687"/>
            <a:ext cx="23136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v-SE" sz="1600" b="1" dirty="0">
                <a:latin typeface="Calibri" pitchFamily="34" charset="0"/>
              </a:rPr>
              <a:t>Civilsamhällets tudelning</a:t>
            </a:r>
          </a:p>
        </p:txBody>
      </p:sp>
      <p:sp>
        <p:nvSpPr>
          <p:cNvPr id="37" name="textruta 36"/>
          <p:cNvSpPr txBox="1">
            <a:spLocks noChangeArrowheads="1"/>
          </p:cNvSpPr>
          <p:nvPr/>
        </p:nvSpPr>
        <p:spPr bwMode="auto">
          <a:xfrm>
            <a:off x="2113964" y="6352906"/>
            <a:ext cx="8231266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b="1" dirty="0">
                <a:solidFill>
                  <a:srgbClr val="0070C0"/>
                </a:solidFill>
                <a:latin typeface="Calibri" pitchFamily="34" charset="0"/>
              </a:rPr>
              <a:t>Informella trygghets-, försörjnings- och rättssystem – risken för dolda maktordningar</a:t>
            </a:r>
          </a:p>
        </p:txBody>
      </p:sp>
      <p:sp>
        <p:nvSpPr>
          <p:cNvPr id="3" name="textruta 2"/>
          <p:cNvSpPr txBox="1">
            <a:spLocks noChangeArrowheads="1"/>
          </p:cNvSpPr>
          <p:nvPr/>
        </p:nvSpPr>
        <p:spPr bwMode="auto">
          <a:xfrm>
            <a:off x="2483063" y="638444"/>
            <a:ext cx="272709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400" b="1" dirty="0">
                <a:latin typeface="Calibri" pitchFamily="34" charset="0"/>
              </a:rPr>
              <a:t>Global nätverksproduktion </a:t>
            </a:r>
          </a:p>
          <a:p>
            <a:r>
              <a:rPr lang="sv-SE" sz="1400" b="1" dirty="0">
                <a:latin typeface="Calibri" pitchFamily="34" charset="0"/>
              </a:rPr>
              <a:t>Arbetsmarknadens polarisering:</a:t>
            </a:r>
          </a:p>
          <a:p>
            <a:r>
              <a:rPr lang="sv-SE" sz="1400" b="1" dirty="0">
                <a:latin typeface="Calibri" pitchFamily="34" charset="0"/>
              </a:rPr>
              <a:t>Inkomstklyftor – ojämn utveckling</a:t>
            </a:r>
            <a:endParaRPr lang="sv-SE" sz="1400" dirty="0"/>
          </a:p>
        </p:txBody>
      </p:sp>
      <p:cxnSp>
        <p:nvCxnSpPr>
          <p:cNvPr id="42" name="Rak pil 41"/>
          <p:cNvCxnSpPr/>
          <p:nvPr/>
        </p:nvCxnSpPr>
        <p:spPr>
          <a:xfrm>
            <a:off x="4167498" y="1256867"/>
            <a:ext cx="1274520" cy="141861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ruta 9"/>
          <p:cNvSpPr txBox="1"/>
          <p:nvPr/>
        </p:nvSpPr>
        <p:spPr>
          <a:xfrm>
            <a:off x="7092821" y="2733934"/>
            <a:ext cx="13578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0070C0"/>
                </a:solidFill>
              </a:rPr>
              <a:t>Vertikal tillit</a:t>
            </a:r>
          </a:p>
          <a:p>
            <a:r>
              <a:rPr lang="sv-SE" sz="1200" b="1" dirty="0" err="1">
                <a:solidFill>
                  <a:srgbClr val="0070C0"/>
                </a:solidFill>
              </a:rPr>
              <a:t>Rothstein</a:t>
            </a:r>
            <a:endParaRPr lang="sv-SE" sz="1200" b="1" dirty="0">
              <a:solidFill>
                <a:srgbClr val="0070C0"/>
              </a:solidFill>
            </a:endParaRPr>
          </a:p>
        </p:txBody>
      </p:sp>
      <p:cxnSp>
        <p:nvCxnSpPr>
          <p:cNvPr id="16" name="Rak pil 15"/>
          <p:cNvCxnSpPr/>
          <p:nvPr/>
        </p:nvCxnSpPr>
        <p:spPr>
          <a:xfrm>
            <a:off x="7791952" y="3417428"/>
            <a:ext cx="0" cy="1585192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k pil 47"/>
          <p:cNvCxnSpPr/>
          <p:nvPr/>
        </p:nvCxnSpPr>
        <p:spPr>
          <a:xfrm>
            <a:off x="4875275" y="5091599"/>
            <a:ext cx="2041848" cy="0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ruta 42"/>
          <p:cNvSpPr txBox="1"/>
          <p:nvPr/>
        </p:nvSpPr>
        <p:spPr>
          <a:xfrm>
            <a:off x="5193861" y="4593163"/>
            <a:ext cx="16705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0070C0"/>
                </a:solidFill>
              </a:rPr>
              <a:t>Horisontell tillit</a:t>
            </a:r>
          </a:p>
          <a:p>
            <a:r>
              <a:rPr lang="sv-SE" sz="1200" b="1" dirty="0">
                <a:solidFill>
                  <a:srgbClr val="0070C0"/>
                </a:solidFill>
              </a:rPr>
              <a:t>Putnam</a:t>
            </a:r>
          </a:p>
        </p:txBody>
      </p:sp>
      <p:sp>
        <p:nvSpPr>
          <p:cNvPr id="46" name="textruta 45"/>
          <p:cNvSpPr txBox="1"/>
          <p:nvPr/>
        </p:nvSpPr>
        <p:spPr>
          <a:xfrm>
            <a:off x="5559056" y="1795473"/>
            <a:ext cx="12280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600" b="1" dirty="0">
                <a:solidFill>
                  <a:schemeClr val="bg1"/>
                </a:solidFill>
              </a:rPr>
              <a:t>Nationalstat</a:t>
            </a:r>
            <a:endParaRPr lang="sv-SE" sz="1600" b="1" i="1" dirty="0">
              <a:solidFill>
                <a:schemeClr val="bg1"/>
              </a:solidFill>
            </a:endParaRPr>
          </a:p>
        </p:txBody>
      </p:sp>
      <p:sp>
        <p:nvSpPr>
          <p:cNvPr id="47" name="textruta 46"/>
          <p:cNvSpPr txBox="1"/>
          <p:nvPr/>
        </p:nvSpPr>
        <p:spPr>
          <a:xfrm>
            <a:off x="5524035" y="2075321"/>
            <a:ext cx="1291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200" b="1" i="1" dirty="0">
                <a:solidFill>
                  <a:schemeClr val="bg1"/>
                </a:solidFill>
              </a:rPr>
              <a:t>Från intern till </a:t>
            </a:r>
          </a:p>
          <a:p>
            <a:pPr algn="ctr"/>
            <a:r>
              <a:rPr lang="sv-SE" sz="1200" b="1" i="1" dirty="0">
                <a:solidFill>
                  <a:schemeClr val="bg1"/>
                </a:solidFill>
              </a:rPr>
              <a:t>extern legitimitet</a:t>
            </a:r>
          </a:p>
        </p:txBody>
      </p:sp>
      <p:sp>
        <p:nvSpPr>
          <p:cNvPr id="39" name="Blockbåge 38"/>
          <p:cNvSpPr/>
          <p:nvPr/>
        </p:nvSpPr>
        <p:spPr>
          <a:xfrm>
            <a:off x="5210385" y="1378223"/>
            <a:ext cx="1722016" cy="248853"/>
          </a:xfrm>
          <a:prstGeom prst="blockArc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5" name="textruta 24"/>
          <p:cNvSpPr txBox="1"/>
          <p:nvPr/>
        </p:nvSpPr>
        <p:spPr>
          <a:xfrm>
            <a:off x="5307661" y="1324706"/>
            <a:ext cx="152958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sv-SE" sz="1400" b="1" i="1" dirty="0"/>
              <a:t>                 </a:t>
            </a:r>
            <a:r>
              <a:rPr lang="sv-SE" sz="1000" b="1" i="1" dirty="0"/>
              <a:t>                       </a:t>
            </a:r>
            <a:endParaRPr lang="sv-SE" sz="1400" b="1" i="1" dirty="0"/>
          </a:p>
        </p:txBody>
      </p:sp>
      <p:cxnSp>
        <p:nvCxnSpPr>
          <p:cNvPr id="94" name="Rak pil 93"/>
          <p:cNvCxnSpPr/>
          <p:nvPr/>
        </p:nvCxnSpPr>
        <p:spPr>
          <a:xfrm>
            <a:off x="5602039" y="1351097"/>
            <a:ext cx="0" cy="30310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Rak pil 94"/>
          <p:cNvCxnSpPr/>
          <p:nvPr/>
        </p:nvCxnSpPr>
        <p:spPr>
          <a:xfrm>
            <a:off x="6113624" y="1351097"/>
            <a:ext cx="0" cy="30310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Rak pil 95"/>
          <p:cNvCxnSpPr/>
          <p:nvPr/>
        </p:nvCxnSpPr>
        <p:spPr>
          <a:xfrm>
            <a:off x="6528701" y="1353667"/>
            <a:ext cx="0" cy="30777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ruta 1"/>
          <p:cNvSpPr txBox="1"/>
          <p:nvPr/>
        </p:nvSpPr>
        <p:spPr>
          <a:xfrm>
            <a:off x="8995517" y="2917234"/>
            <a:ext cx="1802353" cy="30777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chemeClr val="bg1"/>
                </a:solidFill>
              </a:rPr>
              <a:t>Institutionell förmåga</a:t>
            </a:r>
          </a:p>
        </p:txBody>
      </p:sp>
      <p:sp>
        <p:nvSpPr>
          <p:cNvPr id="45" name="textruta 44"/>
          <p:cNvSpPr txBox="1"/>
          <p:nvPr/>
        </p:nvSpPr>
        <p:spPr>
          <a:xfrm>
            <a:off x="9113231" y="4789191"/>
            <a:ext cx="1491177" cy="30777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chemeClr val="bg1"/>
                </a:solidFill>
              </a:rPr>
              <a:t>Kollektiv förmåga</a:t>
            </a:r>
          </a:p>
        </p:txBody>
      </p:sp>
      <p:sp>
        <p:nvSpPr>
          <p:cNvPr id="28" name="textruta 27"/>
          <p:cNvSpPr txBox="1"/>
          <p:nvPr/>
        </p:nvSpPr>
        <p:spPr>
          <a:xfrm>
            <a:off x="8317644" y="5475298"/>
            <a:ext cx="229259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1200" b="1" dirty="0">
                <a:solidFill>
                  <a:srgbClr val="FF0000"/>
                </a:solidFill>
              </a:rPr>
              <a:t>Upplevd diskriminering</a:t>
            </a:r>
          </a:p>
          <a:p>
            <a:pPr algn="ctr"/>
            <a:r>
              <a:rPr lang="sv-SE" sz="1200" b="1" dirty="0" err="1">
                <a:solidFill>
                  <a:srgbClr val="FF0000"/>
                </a:solidFill>
              </a:rPr>
              <a:t>Epistemiskt</a:t>
            </a:r>
            <a:r>
              <a:rPr lang="sv-SE" sz="1200" b="1" dirty="0">
                <a:solidFill>
                  <a:srgbClr val="FF0000"/>
                </a:solidFill>
              </a:rPr>
              <a:t> våld</a:t>
            </a:r>
          </a:p>
          <a:p>
            <a:pPr algn="ctr"/>
            <a:r>
              <a:rPr lang="sv-SE" sz="1200" b="1" dirty="0">
                <a:solidFill>
                  <a:srgbClr val="FF0000"/>
                </a:solidFill>
              </a:rPr>
              <a:t>Exkluderingens identitet</a:t>
            </a:r>
          </a:p>
        </p:txBody>
      </p:sp>
      <p:sp>
        <p:nvSpPr>
          <p:cNvPr id="50" name="Koppling 19">
            <a:extLst>
              <a:ext uri="{FF2B5EF4-FFF2-40B4-BE49-F238E27FC236}">
                <a16:creationId xmlns:a16="http://schemas.microsoft.com/office/drawing/2014/main" id="{89173603-C734-4BD6-9B18-B96F6FA30DA9}"/>
              </a:ext>
            </a:extLst>
          </p:cNvPr>
          <p:cNvSpPr/>
          <p:nvPr/>
        </p:nvSpPr>
        <p:spPr>
          <a:xfrm>
            <a:off x="3371635" y="471448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52" name="textruta 51">
            <a:extLst>
              <a:ext uri="{FF2B5EF4-FFF2-40B4-BE49-F238E27FC236}">
                <a16:creationId xmlns:a16="http://schemas.microsoft.com/office/drawing/2014/main" id="{6CC35510-D175-48D4-B655-282FA5F34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8773" y="57230"/>
            <a:ext cx="5950198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6398EF"/>
                </a:solidFill>
                <a:latin typeface="Times New Roman" pitchFamily="18" charset="0"/>
                <a:cs typeface="Times New Roman" pitchFamily="18" charset="0"/>
              </a:rPr>
              <a:t>Samhällsomdaningens</a:t>
            </a:r>
            <a:r>
              <a:rPr lang="en-US" sz="2000" b="1" dirty="0">
                <a:solidFill>
                  <a:srgbClr val="6398E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>
                <a:solidFill>
                  <a:srgbClr val="6398EF"/>
                </a:solidFill>
                <a:latin typeface="Times New Roman" pitchFamily="18" charset="0"/>
                <a:cs typeface="Times New Roman" pitchFamily="18" charset="0"/>
              </a:rPr>
              <a:t>lokala</a:t>
            </a:r>
            <a:r>
              <a:rPr lang="en-US" sz="2000" b="1" dirty="0">
                <a:solidFill>
                  <a:srgbClr val="6398E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6398EF"/>
                </a:solidFill>
                <a:latin typeface="Times New Roman" pitchFamily="18" charset="0"/>
                <a:cs typeface="Times New Roman" pitchFamily="18" charset="0"/>
              </a:rPr>
              <a:t>utmaningar</a:t>
            </a:r>
            <a:r>
              <a:rPr lang="en-US" sz="2000" b="1" dirty="0">
                <a:solidFill>
                  <a:srgbClr val="6398EF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55" name="Tankebubbla 13">
            <a:extLst>
              <a:ext uri="{FF2B5EF4-FFF2-40B4-BE49-F238E27FC236}">
                <a16:creationId xmlns:a16="http://schemas.microsoft.com/office/drawing/2014/main" id="{C2D94296-1923-490F-ADA5-365C426D1E76}"/>
              </a:ext>
            </a:extLst>
          </p:cNvPr>
          <p:cNvSpPr/>
          <p:nvPr/>
        </p:nvSpPr>
        <p:spPr>
          <a:xfrm>
            <a:off x="2048059" y="3496474"/>
            <a:ext cx="2666100" cy="526264"/>
          </a:xfrm>
          <a:prstGeom prst="cloudCallout">
            <a:avLst>
              <a:gd name="adj1" fmla="val -39812"/>
              <a:gd name="adj2" fmla="val 95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6" name="textruta 55">
            <a:extLst>
              <a:ext uri="{FF2B5EF4-FFF2-40B4-BE49-F238E27FC236}">
                <a16:creationId xmlns:a16="http://schemas.microsoft.com/office/drawing/2014/main" id="{225779F7-ACDF-4EC9-9FCA-38FCB7129EB8}"/>
              </a:ext>
            </a:extLst>
          </p:cNvPr>
          <p:cNvSpPr txBox="1"/>
          <p:nvPr/>
        </p:nvSpPr>
        <p:spPr>
          <a:xfrm>
            <a:off x="2112057" y="3510814"/>
            <a:ext cx="2397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200" b="1" dirty="0">
                <a:solidFill>
                  <a:schemeClr val="bg1"/>
                </a:solidFill>
              </a:rPr>
              <a:t>Sociala rörelser - Lösa nätverk</a:t>
            </a:r>
          </a:p>
          <a:p>
            <a:pPr algn="ctr"/>
            <a:r>
              <a:rPr lang="sv-SE" sz="1200" b="1" dirty="0">
                <a:solidFill>
                  <a:schemeClr val="bg1"/>
                </a:solidFill>
              </a:rPr>
              <a:t>(engagerade samhällsmedborgare)</a:t>
            </a:r>
          </a:p>
        </p:txBody>
      </p:sp>
      <p:sp>
        <p:nvSpPr>
          <p:cNvPr id="57" name="Tankebubbla 13">
            <a:extLst>
              <a:ext uri="{FF2B5EF4-FFF2-40B4-BE49-F238E27FC236}">
                <a16:creationId xmlns:a16="http://schemas.microsoft.com/office/drawing/2014/main" id="{219FBF77-302A-4D63-AF60-CC2557CF7B99}"/>
              </a:ext>
            </a:extLst>
          </p:cNvPr>
          <p:cNvSpPr/>
          <p:nvPr/>
        </p:nvSpPr>
        <p:spPr>
          <a:xfrm>
            <a:off x="543033" y="3052841"/>
            <a:ext cx="1774396" cy="584775"/>
          </a:xfrm>
          <a:prstGeom prst="cloudCallout">
            <a:avLst>
              <a:gd name="adj1" fmla="val -39812"/>
              <a:gd name="adj2" fmla="val 95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8" name="textruta 57">
            <a:extLst>
              <a:ext uri="{FF2B5EF4-FFF2-40B4-BE49-F238E27FC236}">
                <a16:creationId xmlns:a16="http://schemas.microsoft.com/office/drawing/2014/main" id="{07562DE5-E2B8-4B82-8F38-61DC7C831B44}"/>
              </a:ext>
            </a:extLst>
          </p:cNvPr>
          <p:cNvSpPr txBox="1"/>
          <p:nvPr/>
        </p:nvSpPr>
        <p:spPr>
          <a:xfrm>
            <a:off x="658631" y="3114395"/>
            <a:ext cx="1570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200" b="1" dirty="0">
                <a:solidFill>
                  <a:schemeClr val="bg1"/>
                </a:solidFill>
              </a:rPr>
              <a:t>Etablerade föreningar</a:t>
            </a:r>
          </a:p>
          <a:p>
            <a:pPr algn="ctr"/>
            <a:r>
              <a:rPr lang="sv-SE" sz="1200" b="1" dirty="0">
                <a:solidFill>
                  <a:schemeClr val="bg1"/>
                </a:solidFill>
              </a:rPr>
              <a:t>professionalisering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43DE20B3-AF76-4F08-BDF2-F2742431D7B7}"/>
              </a:ext>
            </a:extLst>
          </p:cNvPr>
          <p:cNvSpPr txBox="1"/>
          <p:nvPr/>
        </p:nvSpPr>
        <p:spPr>
          <a:xfrm>
            <a:off x="9329048" y="3604469"/>
            <a:ext cx="99738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/>
              <a:t>Ömsesidig </a:t>
            </a:r>
          </a:p>
          <a:p>
            <a:pPr algn="ctr"/>
            <a:r>
              <a:rPr lang="sv-SE" sz="1400" b="1" dirty="0"/>
              <a:t>misstro</a:t>
            </a:r>
          </a:p>
          <a:p>
            <a:pPr algn="ctr"/>
            <a:r>
              <a:rPr lang="sv-SE" sz="1400" b="1" dirty="0" err="1"/>
              <a:t>versus</a:t>
            </a:r>
            <a:endParaRPr lang="sv-SE" sz="1400" b="1" dirty="0"/>
          </a:p>
          <a:p>
            <a:pPr algn="ctr"/>
            <a:r>
              <a:rPr lang="sv-SE" sz="1400" b="1" dirty="0"/>
              <a:t>ömsesidig</a:t>
            </a:r>
          </a:p>
          <a:p>
            <a:pPr algn="ctr"/>
            <a:r>
              <a:rPr lang="sv-SE" sz="1400" b="1" dirty="0"/>
              <a:t>tillit</a:t>
            </a:r>
          </a:p>
        </p:txBody>
      </p:sp>
      <p:sp>
        <p:nvSpPr>
          <p:cNvPr id="62" name="textruta 61">
            <a:extLst>
              <a:ext uri="{FF2B5EF4-FFF2-40B4-BE49-F238E27FC236}">
                <a16:creationId xmlns:a16="http://schemas.microsoft.com/office/drawing/2014/main" id="{D3C6A2EE-D859-4BC2-BC10-1A7608C2D2A4}"/>
              </a:ext>
            </a:extLst>
          </p:cNvPr>
          <p:cNvSpPr txBox="1"/>
          <p:nvPr/>
        </p:nvSpPr>
        <p:spPr>
          <a:xfrm>
            <a:off x="1335535" y="2149482"/>
            <a:ext cx="347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800" b="1" dirty="0">
                <a:latin typeface="Calibri" pitchFamily="34" charset="0"/>
              </a:rPr>
              <a:t>Det sociala kontraktets upplösning</a:t>
            </a:r>
            <a:endParaRPr lang="sv-SE" dirty="0"/>
          </a:p>
        </p:txBody>
      </p:sp>
      <p:sp>
        <p:nvSpPr>
          <p:cNvPr id="54" name="Stjärna: 5 punkter 53">
            <a:extLst>
              <a:ext uri="{FF2B5EF4-FFF2-40B4-BE49-F238E27FC236}">
                <a16:creationId xmlns:a16="http://schemas.microsoft.com/office/drawing/2014/main" id="{7E27EB16-6BFD-40F1-81C8-AAC7BA202C11}"/>
              </a:ext>
            </a:extLst>
          </p:cNvPr>
          <p:cNvSpPr/>
          <p:nvPr/>
        </p:nvSpPr>
        <p:spPr>
          <a:xfrm>
            <a:off x="1145338" y="501791"/>
            <a:ext cx="914400" cy="914400"/>
          </a:xfrm>
          <a:prstGeom prst="star5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9" name="textruta 58">
            <a:extLst>
              <a:ext uri="{FF2B5EF4-FFF2-40B4-BE49-F238E27FC236}">
                <a16:creationId xmlns:a16="http://schemas.microsoft.com/office/drawing/2014/main" id="{52B89719-3CDC-4DB2-912F-8934F6BF3F9E}"/>
              </a:ext>
            </a:extLst>
          </p:cNvPr>
          <p:cNvSpPr txBox="1"/>
          <p:nvPr/>
        </p:nvSpPr>
        <p:spPr>
          <a:xfrm>
            <a:off x="1431860" y="774325"/>
            <a:ext cx="460334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sv-SE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4009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  <p:bldP spid="11" grpId="0" animBg="1"/>
      <p:bldP spid="12" grpId="0" animBg="1"/>
      <p:bldP spid="13" grpId="0"/>
      <p:bldP spid="17" grpId="0" animBg="1"/>
      <p:bldP spid="18" grpId="0" animBg="1"/>
      <p:bldP spid="19" grpId="0" animBg="1"/>
      <p:bldP spid="21" grpId="0" animBg="1"/>
      <p:bldP spid="36" grpId="0"/>
      <p:bldP spid="32" grpId="0"/>
      <p:bldP spid="37" grpId="0" animBg="1"/>
      <p:bldP spid="3" grpId="0"/>
      <p:bldP spid="10" grpId="0"/>
      <p:bldP spid="43" grpId="0"/>
      <p:bldP spid="46" grpId="0"/>
      <p:bldP spid="47" grpId="0"/>
      <p:bldP spid="39" grpId="0" animBg="1"/>
      <p:bldP spid="25" grpId="0" animBg="1"/>
      <p:bldP spid="2" grpId="0" animBg="1"/>
      <p:bldP spid="45" grpId="0" animBg="1"/>
      <p:bldP spid="28" grpId="0" animBg="1"/>
      <p:bldP spid="50" grpId="0" animBg="1"/>
      <p:bldP spid="52" grpId="0" animBg="1"/>
      <p:bldP spid="55" grpId="0" animBg="1"/>
      <p:bldP spid="56" grpId="0"/>
      <p:bldP spid="57" grpId="0" animBg="1"/>
      <p:bldP spid="58" grpId="0"/>
      <p:bldP spid="14" grpId="0"/>
      <p:bldP spid="62" grpId="0"/>
      <p:bldP spid="54" grpId="0" animBg="1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ätvinklig triangel 5"/>
          <p:cNvSpPr/>
          <p:nvPr/>
        </p:nvSpPr>
        <p:spPr>
          <a:xfrm>
            <a:off x="4439817" y="3116762"/>
            <a:ext cx="3240360" cy="2348584"/>
          </a:xfrm>
          <a:custGeom>
            <a:avLst/>
            <a:gdLst>
              <a:gd name="connsiteX0" fmla="*/ 0 w 3096344"/>
              <a:gd name="connsiteY0" fmla="*/ 1728192 h 1728192"/>
              <a:gd name="connsiteX1" fmla="*/ 0 w 3096344"/>
              <a:gd name="connsiteY1" fmla="*/ 0 h 1728192"/>
              <a:gd name="connsiteX2" fmla="*/ 3096344 w 3096344"/>
              <a:gd name="connsiteY2" fmla="*/ 1728192 h 1728192"/>
              <a:gd name="connsiteX3" fmla="*/ 0 w 3096344"/>
              <a:gd name="connsiteY3" fmla="*/ 1728192 h 1728192"/>
              <a:gd name="connsiteX0" fmla="*/ 0 w 3096344"/>
              <a:gd name="connsiteY0" fmla="*/ 1691246 h 1691246"/>
              <a:gd name="connsiteX1" fmla="*/ 3057236 w 3096344"/>
              <a:gd name="connsiteY1" fmla="*/ 0 h 1691246"/>
              <a:gd name="connsiteX2" fmla="*/ 3096344 w 3096344"/>
              <a:gd name="connsiteY2" fmla="*/ 1691246 h 1691246"/>
              <a:gd name="connsiteX3" fmla="*/ 0 w 3096344"/>
              <a:gd name="connsiteY3" fmla="*/ 1691246 h 1691246"/>
              <a:gd name="connsiteX0" fmla="*/ 0 w 3059398"/>
              <a:gd name="connsiteY0" fmla="*/ 1691246 h 1709719"/>
              <a:gd name="connsiteX1" fmla="*/ 3057236 w 3059398"/>
              <a:gd name="connsiteY1" fmla="*/ 0 h 1709719"/>
              <a:gd name="connsiteX2" fmla="*/ 3059398 w 3059398"/>
              <a:gd name="connsiteY2" fmla="*/ 1709719 h 1709719"/>
              <a:gd name="connsiteX3" fmla="*/ 0 w 3059398"/>
              <a:gd name="connsiteY3" fmla="*/ 1691246 h 1709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9398" h="1709719">
                <a:moveTo>
                  <a:pt x="0" y="1691246"/>
                </a:moveTo>
                <a:lnTo>
                  <a:pt x="3057236" y="0"/>
                </a:lnTo>
                <a:cubicBezTo>
                  <a:pt x="3057957" y="569906"/>
                  <a:pt x="3058677" y="1139813"/>
                  <a:pt x="3059398" y="1709719"/>
                </a:cubicBezTo>
                <a:lnTo>
                  <a:pt x="0" y="1691246"/>
                </a:lnTo>
                <a:close/>
              </a:path>
            </a:pathLst>
          </a:custGeom>
          <a:gradFill flip="none" rotWithShape="1">
            <a:gsLst>
              <a:gs pos="65000">
                <a:srgbClr val="FF0000"/>
              </a:gs>
              <a:gs pos="100000">
                <a:srgbClr val="9CB86E"/>
              </a:gs>
              <a:gs pos="100000">
                <a:srgbClr val="156B13"/>
              </a:gs>
            </a:gsLst>
            <a:lin ang="108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>
              <a:solidFill>
                <a:srgbClr val="C00000"/>
              </a:solidFill>
            </a:endParaRPr>
          </a:p>
        </p:txBody>
      </p:sp>
      <p:sp>
        <p:nvSpPr>
          <p:cNvPr id="5" name="Rätvinklig triangel 6"/>
          <p:cNvSpPr/>
          <p:nvPr/>
        </p:nvSpPr>
        <p:spPr>
          <a:xfrm rot="10800000">
            <a:off x="4367806" y="3143507"/>
            <a:ext cx="3312368" cy="2321839"/>
          </a:xfrm>
          <a:custGeom>
            <a:avLst/>
            <a:gdLst>
              <a:gd name="connsiteX0" fmla="*/ 0 w 3096344"/>
              <a:gd name="connsiteY0" fmla="*/ 1691246 h 1691246"/>
              <a:gd name="connsiteX1" fmla="*/ 0 w 3096344"/>
              <a:gd name="connsiteY1" fmla="*/ 0 h 1691246"/>
              <a:gd name="connsiteX2" fmla="*/ 3096344 w 3096344"/>
              <a:gd name="connsiteY2" fmla="*/ 1691246 h 1691246"/>
              <a:gd name="connsiteX3" fmla="*/ 0 w 3096344"/>
              <a:gd name="connsiteY3" fmla="*/ 1691246 h 1691246"/>
              <a:gd name="connsiteX0" fmla="*/ 0 w 3096344"/>
              <a:gd name="connsiteY0" fmla="*/ 1663537 h 1663537"/>
              <a:gd name="connsiteX1" fmla="*/ 3057236 w 3096344"/>
              <a:gd name="connsiteY1" fmla="*/ 0 h 1663537"/>
              <a:gd name="connsiteX2" fmla="*/ 3096344 w 3096344"/>
              <a:gd name="connsiteY2" fmla="*/ 1663537 h 1663537"/>
              <a:gd name="connsiteX3" fmla="*/ 0 w 3096344"/>
              <a:gd name="connsiteY3" fmla="*/ 1663537 h 1663537"/>
              <a:gd name="connsiteX0" fmla="*/ 0 w 3096344"/>
              <a:gd name="connsiteY0" fmla="*/ 1691247 h 1691247"/>
              <a:gd name="connsiteX1" fmla="*/ 3094181 w 3096344"/>
              <a:gd name="connsiteY1" fmla="*/ 0 h 1691247"/>
              <a:gd name="connsiteX2" fmla="*/ 3096344 w 3096344"/>
              <a:gd name="connsiteY2" fmla="*/ 1691247 h 1691247"/>
              <a:gd name="connsiteX3" fmla="*/ 0 w 3096344"/>
              <a:gd name="connsiteY3" fmla="*/ 1691247 h 1691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344" h="1691247">
                <a:moveTo>
                  <a:pt x="0" y="1691247"/>
                </a:moveTo>
                <a:lnTo>
                  <a:pt x="3094181" y="0"/>
                </a:lnTo>
                <a:lnTo>
                  <a:pt x="3096344" y="1691247"/>
                </a:lnTo>
                <a:lnTo>
                  <a:pt x="0" y="1691247"/>
                </a:lnTo>
                <a:close/>
              </a:path>
            </a:pathLst>
          </a:custGeom>
          <a:gradFill flip="none" rotWithShape="1">
            <a:gsLst>
              <a:gs pos="0">
                <a:srgbClr val="DDEBCF"/>
              </a:gs>
              <a:gs pos="23000">
                <a:srgbClr val="9CB86E"/>
              </a:gs>
              <a:gs pos="100000">
                <a:srgbClr val="156B13"/>
              </a:gs>
            </a:gsLst>
            <a:lin ang="18900000" scaled="1"/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9" name="Högerböjd 18"/>
          <p:cNvSpPr/>
          <p:nvPr/>
        </p:nvSpPr>
        <p:spPr>
          <a:xfrm>
            <a:off x="1731144" y="1378019"/>
            <a:ext cx="747685" cy="25430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>
              <a:solidFill>
                <a:schemeClr val="tx1"/>
              </a:solidFill>
            </a:endParaRPr>
          </a:p>
        </p:txBody>
      </p:sp>
      <p:sp>
        <p:nvSpPr>
          <p:cNvPr id="20" name="Vänsterböjd 19"/>
          <p:cNvSpPr/>
          <p:nvPr/>
        </p:nvSpPr>
        <p:spPr>
          <a:xfrm>
            <a:off x="9624392" y="1364414"/>
            <a:ext cx="894372" cy="299454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>
              <a:solidFill>
                <a:schemeClr val="tx1"/>
              </a:solidFill>
            </a:endParaRPr>
          </a:p>
        </p:txBody>
      </p:sp>
      <p:sp>
        <p:nvSpPr>
          <p:cNvPr id="2" name="textruta 1"/>
          <p:cNvSpPr txBox="1">
            <a:spLocks noChangeArrowheads="1"/>
          </p:cNvSpPr>
          <p:nvPr/>
        </p:nvSpPr>
        <p:spPr bwMode="auto">
          <a:xfrm>
            <a:off x="3057884" y="5571988"/>
            <a:ext cx="63446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v-SE" sz="2800" b="1" dirty="0">
                <a:solidFill>
                  <a:srgbClr val="00B050"/>
                </a:solidFill>
              </a:rPr>
              <a:t>Rörelseriktningen är politiskt påverkbar !</a:t>
            </a:r>
            <a:r>
              <a:rPr lang="sv-SE" b="1" dirty="0"/>
              <a:t> </a:t>
            </a:r>
          </a:p>
        </p:txBody>
      </p:sp>
      <p:sp>
        <p:nvSpPr>
          <p:cNvPr id="12" name="textruta 11"/>
          <p:cNvSpPr txBox="1">
            <a:spLocks noChangeArrowheads="1"/>
          </p:cNvSpPr>
          <p:nvPr/>
        </p:nvSpPr>
        <p:spPr bwMode="auto">
          <a:xfrm>
            <a:off x="3359696" y="1842227"/>
            <a:ext cx="51490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v-SE" sz="4400" dirty="0">
                <a:latin typeface="Algerian" pitchFamily="82" charset="0"/>
              </a:rPr>
              <a:t>Spänningsfält</a:t>
            </a:r>
          </a:p>
          <a:p>
            <a:pPr algn="ctr"/>
            <a:r>
              <a:rPr lang="sv-SE" sz="2800" b="1" dirty="0">
                <a:latin typeface="Times New Roman" pitchFamily="18" charset="0"/>
                <a:cs typeface="Times New Roman" pitchFamily="18" charset="0"/>
              </a:rPr>
              <a:t>När det globala möter det lokala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2033839" y="163296"/>
            <a:ext cx="31470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b="1" dirty="0"/>
              <a:t>Statens förändrade roll</a:t>
            </a:r>
          </a:p>
          <a:p>
            <a:pPr algn="ctr"/>
            <a:r>
              <a:rPr lang="sv-S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När</a:t>
            </a: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staten drar sig tillbaka</a:t>
            </a: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från det politiska rummet </a:t>
            </a:r>
          </a:p>
          <a:p>
            <a:pPr algn="ctr"/>
            <a:r>
              <a:rPr lang="sv-S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ökar utrymmet för städer </a:t>
            </a:r>
          </a:p>
          <a:p>
            <a:pPr algn="ctr"/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och deras nätverk.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6798920" y="180234"/>
            <a:ext cx="3052053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b="1" dirty="0"/>
              <a:t>Urbaniseringens </a:t>
            </a:r>
          </a:p>
          <a:p>
            <a:pPr algn="ctr"/>
            <a:r>
              <a:rPr lang="sv-SE" sz="2400" b="1" dirty="0"/>
              <a:t>utmaningar</a:t>
            </a:r>
          </a:p>
          <a:p>
            <a:pPr algn="ctr"/>
            <a:r>
              <a:rPr lang="sv-SE" b="1" dirty="0"/>
              <a:t>Urbaniserings- och tillväxttakt</a:t>
            </a:r>
          </a:p>
          <a:p>
            <a:pPr algn="ctr"/>
            <a:r>
              <a:rPr lang="sv-SE" b="1" dirty="0">
                <a:solidFill>
                  <a:srgbClr val="FF0000"/>
                </a:solidFill>
              </a:rPr>
              <a:t>Finansieringsgap</a:t>
            </a:r>
          </a:p>
          <a:p>
            <a:pPr algn="ctr"/>
            <a:r>
              <a:rPr lang="sv-SE" b="1" dirty="0">
                <a:solidFill>
                  <a:srgbClr val="FF0000"/>
                </a:solidFill>
              </a:rPr>
              <a:t>Inkomst- hälsoklyftor 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13" name="textruta 12"/>
          <p:cNvSpPr txBox="1">
            <a:spLocks noChangeArrowheads="1"/>
          </p:cNvSpPr>
          <p:nvPr/>
        </p:nvSpPr>
        <p:spPr bwMode="auto">
          <a:xfrm>
            <a:off x="2207562" y="3815444"/>
            <a:ext cx="21602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latin typeface="Calibri" pitchFamily="34" charset="0"/>
              </a:rPr>
              <a:t>Lokal</a:t>
            </a:r>
            <a:r>
              <a:rPr lang="en-US" sz="1600" b="1" dirty="0">
                <a:latin typeface="Calibri" pitchFamily="34" charset="0"/>
              </a:rPr>
              <a:t> nod </a:t>
            </a:r>
            <a:r>
              <a:rPr lang="en-US" sz="1600" b="1" dirty="0" err="1">
                <a:latin typeface="Calibri" pitchFamily="34" charset="0"/>
              </a:rPr>
              <a:t>för</a:t>
            </a:r>
            <a:endParaRPr lang="en-US" sz="1600" b="1" dirty="0">
              <a:latin typeface="Calibri" pitchFamily="34" charset="0"/>
            </a:endParaRPr>
          </a:p>
          <a:p>
            <a:pPr algn="ctr"/>
            <a:r>
              <a:rPr lang="en-US" sz="1600" b="1" dirty="0" err="1">
                <a:latin typeface="Calibri" pitchFamily="34" charset="0"/>
              </a:rPr>
              <a:t>hållbar</a:t>
            </a:r>
            <a:r>
              <a:rPr lang="en-US" sz="1600" b="1" dirty="0">
                <a:latin typeface="Calibri" pitchFamily="34" charset="0"/>
              </a:rPr>
              <a:t> </a:t>
            </a:r>
            <a:r>
              <a:rPr lang="en-US" sz="1600" b="1" dirty="0" err="1">
                <a:latin typeface="Calibri" pitchFamily="34" charset="0"/>
              </a:rPr>
              <a:t>utveckling</a:t>
            </a:r>
            <a:endParaRPr lang="en-US" sz="1600" b="1" dirty="0">
              <a:latin typeface="Calibri" pitchFamily="34" charset="0"/>
            </a:endParaRPr>
          </a:p>
          <a:p>
            <a:pPr algn="ctr"/>
            <a:r>
              <a:rPr lang="en-US" sz="1600" b="1" dirty="0" err="1">
                <a:latin typeface="Calibri" pitchFamily="34" charset="0"/>
              </a:rPr>
              <a:t>och</a:t>
            </a:r>
            <a:r>
              <a:rPr lang="en-US" sz="1600" b="1" dirty="0">
                <a:latin typeface="Calibri" pitchFamily="34" charset="0"/>
              </a:rPr>
              <a:t> global </a:t>
            </a:r>
            <a:r>
              <a:rPr lang="en-US" sz="1600" b="1" dirty="0" err="1">
                <a:latin typeface="Calibri" pitchFamily="34" charset="0"/>
              </a:rPr>
              <a:t>styrning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14" name="textruta 13"/>
          <p:cNvSpPr txBox="1">
            <a:spLocks noChangeArrowheads="1"/>
          </p:cNvSpPr>
          <p:nvPr/>
        </p:nvSpPr>
        <p:spPr bwMode="auto">
          <a:xfrm>
            <a:off x="7955990" y="3815445"/>
            <a:ext cx="135319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1600" b="1" dirty="0">
                <a:latin typeface="Calibri" pitchFamily="34" charset="0"/>
              </a:rPr>
              <a:t>Slagfält för</a:t>
            </a:r>
          </a:p>
          <a:p>
            <a:pPr algn="ctr"/>
            <a:r>
              <a:rPr lang="sv-SE" sz="1600" b="1" dirty="0">
                <a:latin typeface="Calibri" pitchFamily="34" charset="0"/>
              </a:rPr>
              <a:t>sociala konflikter</a:t>
            </a:r>
            <a:r>
              <a:rPr lang="sv-SE" sz="1600" dirty="0">
                <a:latin typeface="Calibri" pitchFamily="34" charset="0"/>
              </a:rPr>
              <a:t> </a:t>
            </a:r>
          </a:p>
        </p:txBody>
      </p:sp>
      <p:sp>
        <p:nvSpPr>
          <p:cNvPr id="15" name="textruta 5"/>
          <p:cNvSpPr txBox="1"/>
          <p:nvPr/>
        </p:nvSpPr>
        <p:spPr>
          <a:xfrm>
            <a:off x="3164143" y="5989551"/>
            <a:ext cx="61704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>
                <a:solidFill>
                  <a:srgbClr val="FF0000"/>
                </a:solidFill>
              </a:rPr>
              <a:t>Synvändor för att hantera samhällsproblemens</a:t>
            </a:r>
          </a:p>
          <a:p>
            <a:pPr algn="ctr"/>
            <a:r>
              <a:rPr lang="sv-SE" sz="2400" b="1" dirty="0">
                <a:solidFill>
                  <a:srgbClr val="FF0000"/>
                </a:solidFill>
                <a:latin typeface="Algerian" panose="04020705040A02060702" pitchFamily="82" charset="0"/>
              </a:rPr>
              <a:t>komplexitet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5134FFA5-261E-4CF2-B5A5-5750AA239F0D}"/>
              </a:ext>
            </a:extLst>
          </p:cNvPr>
          <p:cNvSpPr txBox="1">
            <a:spLocks noChangeArrowheads="1"/>
          </p:cNvSpPr>
          <p:nvPr/>
        </p:nvSpPr>
        <p:spPr bwMode="auto">
          <a:xfrm rot="1655703">
            <a:off x="9811157" y="6034087"/>
            <a:ext cx="1200970" cy="41549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v-SE" altLang="sv-SE" sz="21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Synvändor</a:t>
            </a:r>
          </a:p>
        </p:txBody>
      </p:sp>
      <p:sp>
        <p:nvSpPr>
          <p:cNvPr id="17" name="Stjärna: 5 punkter 16">
            <a:extLst>
              <a:ext uri="{FF2B5EF4-FFF2-40B4-BE49-F238E27FC236}">
                <a16:creationId xmlns:a16="http://schemas.microsoft.com/office/drawing/2014/main" id="{749802D7-5294-41AF-A4E9-9507C0ECA4D1}"/>
              </a:ext>
            </a:extLst>
          </p:cNvPr>
          <p:cNvSpPr/>
          <p:nvPr/>
        </p:nvSpPr>
        <p:spPr>
          <a:xfrm>
            <a:off x="9262406" y="5986179"/>
            <a:ext cx="799409" cy="744684"/>
          </a:xfrm>
          <a:prstGeom prst="star5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DD0EE5DA-BCD3-42D2-9AFD-1B5581F4B3BB}"/>
              </a:ext>
            </a:extLst>
          </p:cNvPr>
          <p:cNvSpPr txBox="1"/>
          <p:nvPr/>
        </p:nvSpPr>
        <p:spPr>
          <a:xfrm>
            <a:off x="9491433" y="6173855"/>
            <a:ext cx="460334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sv-SE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9084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9" grpId="0" animBg="1"/>
      <p:bldP spid="20" grpId="0" animBg="1"/>
      <p:bldP spid="2" grpId="0"/>
      <p:bldP spid="12" grpId="0"/>
      <p:bldP spid="3" grpId="0"/>
      <p:bldP spid="11" grpId="0"/>
      <p:bldP spid="13" grpId="0"/>
      <p:bldP spid="14" grpId="0"/>
      <p:bldP spid="15" grpId="0"/>
      <p:bldP spid="16" grpId="0" animBg="1"/>
      <p:bldP spid="17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ätvinklig triangel 5">
            <a:extLst>
              <a:ext uri="{FF2B5EF4-FFF2-40B4-BE49-F238E27FC236}">
                <a16:creationId xmlns:a16="http://schemas.microsoft.com/office/drawing/2014/main" id="{394EF424-62D1-4289-9279-340D96E8CCC9}"/>
              </a:ext>
            </a:extLst>
          </p:cNvPr>
          <p:cNvSpPr/>
          <p:nvPr/>
        </p:nvSpPr>
        <p:spPr>
          <a:xfrm>
            <a:off x="4980022" y="2296736"/>
            <a:ext cx="2025253" cy="1282304"/>
          </a:xfrm>
          <a:custGeom>
            <a:avLst/>
            <a:gdLst>
              <a:gd name="connsiteX0" fmla="*/ 0 w 3096344"/>
              <a:gd name="connsiteY0" fmla="*/ 1728192 h 1728192"/>
              <a:gd name="connsiteX1" fmla="*/ 0 w 3096344"/>
              <a:gd name="connsiteY1" fmla="*/ 0 h 1728192"/>
              <a:gd name="connsiteX2" fmla="*/ 3096344 w 3096344"/>
              <a:gd name="connsiteY2" fmla="*/ 1728192 h 1728192"/>
              <a:gd name="connsiteX3" fmla="*/ 0 w 3096344"/>
              <a:gd name="connsiteY3" fmla="*/ 1728192 h 1728192"/>
              <a:gd name="connsiteX0" fmla="*/ 0 w 3096344"/>
              <a:gd name="connsiteY0" fmla="*/ 1691246 h 1691246"/>
              <a:gd name="connsiteX1" fmla="*/ 3057236 w 3096344"/>
              <a:gd name="connsiteY1" fmla="*/ 0 h 1691246"/>
              <a:gd name="connsiteX2" fmla="*/ 3096344 w 3096344"/>
              <a:gd name="connsiteY2" fmla="*/ 1691246 h 1691246"/>
              <a:gd name="connsiteX3" fmla="*/ 0 w 3096344"/>
              <a:gd name="connsiteY3" fmla="*/ 1691246 h 1691246"/>
              <a:gd name="connsiteX0" fmla="*/ 0 w 3059398"/>
              <a:gd name="connsiteY0" fmla="*/ 1691246 h 1709719"/>
              <a:gd name="connsiteX1" fmla="*/ 3057236 w 3059398"/>
              <a:gd name="connsiteY1" fmla="*/ 0 h 1709719"/>
              <a:gd name="connsiteX2" fmla="*/ 3059398 w 3059398"/>
              <a:gd name="connsiteY2" fmla="*/ 1709719 h 1709719"/>
              <a:gd name="connsiteX3" fmla="*/ 0 w 3059398"/>
              <a:gd name="connsiteY3" fmla="*/ 1691246 h 1709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9398" h="1709719">
                <a:moveTo>
                  <a:pt x="0" y="1691246"/>
                </a:moveTo>
                <a:lnTo>
                  <a:pt x="3057236" y="0"/>
                </a:lnTo>
                <a:cubicBezTo>
                  <a:pt x="3057957" y="569906"/>
                  <a:pt x="3058677" y="1139813"/>
                  <a:pt x="3059398" y="1709719"/>
                </a:cubicBezTo>
                <a:lnTo>
                  <a:pt x="0" y="1691246"/>
                </a:lnTo>
                <a:close/>
              </a:path>
            </a:pathLst>
          </a:custGeom>
          <a:gradFill flip="none" rotWithShape="1">
            <a:gsLst>
              <a:gs pos="65000">
                <a:srgbClr val="FF0000"/>
              </a:gs>
              <a:gs pos="100000">
                <a:srgbClr val="9CB86E"/>
              </a:gs>
              <a:gs pos="100000">
                <a:srgbClr val="156B13"/>
              </a:gs>
            </a:gsLst>
            <a:lin ang="108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sz="1350">
              <a:solidFill>
                <a:srgbClr val="C00000"/>
              </a:solidFill>
            </a:endParaRPr>
          </a:p>
        </p:txBody>
      </p:sp>
      <p:sp>
        <p:nvSpPr>
          <p:cNvPr id="5" name="Rätvinklig triangel 6">
            <a:extLst>
              <a:ext uri="{FF2B5EF4-FFF2-40B4-BE49-F238E27FC236}">
                <a16:creationId xmlns:a16="http://schemas.microsoft.com/office/drawing/2014/main" id="{1E928AE4-AF74-466A-BD7D-962823E0F20E}"/>
              </a:ext>
            </a:extLst>
          </p:cNvPr>
          <p:cNvSpPr/>
          <p:nvPr/>
        </p:nvSpPr>
        <p:spPr>
          <a:xfrm rot="10800000">
            <a:off x="4999212" y="2349725"/>
            <a:ext cx="2039540" cy="1268015"/>
          </a:xfrm>
          <a:custGeom>
            <a:avLst/>
            <a:gdLst>
              <a:gd name="connsiteX0" fmla="*/ 0 w 3096344"/>
              <a:gd name="connsiteY0" fmla="*/ 1691246 h 1691246"/>
              <a:gd name="connsiteX1" fmla="*/ 0 w 3096344"/>
              <a:gd name="connsiteY1" fmla="*/ 0 h 1691246"/>
              <a:gd name="connsiteX2" fmla="*/ 3096344 w 3096344"/>
              <a:gd name="connsiteY2" fmla="*/ 1691246 h 1691246"/>
              <a:gd name="connsiteX3" fmla="*/ 0 w 3096344"/>
              <a:gd name="connsiteY3" fmla="*/ 1691246 h 1691246"/>
              <a:gd name="connsiteX0" fmla="*/ 0 w 3096344"/>
              <a:gd name="connsiteY0" fmla="*/ 1663537 h 1663537"/>
              <a:gd name="connsiteX1" fmla="*/ 3057236 w 3096344"/>
              <a:gd name="connsiteY1" fmla="*/ 0 h 1663537"/>
              <a:gd name="connsiteX2" fmla="*/ 3096344 w 3096344"/>
              <a:gd name="connsiteY2" fmla="*/ 1663537 h 1663537"/>
              <a:gd name="connsiteX3" fmla="*/ 0 w 3096344"/>
              <a:gd name="connsiteY3" fmla="*/ 1663537 h 1663537"/>
              <a:gd name="connsiteX0" fmla="*/ 0 w 3096344"/>
              <a:gd name="connsiteY0" fmla="*/ 1691247 h 1691247"/>
              <a:gd name="connsiteX1" fmla="*/ 3094181 w 3096344"/>
              <a:gd name="connsiteY1" fmla="*/ 0 h 1691247"/>
              <a:gd name="connsiteX2" fmla="*/ 3096344 w 3096344"/>
              <a:gd name="connsiteY2" fmla="*/ 1691247 h 1691247"/>
              <a:gd name="connsiteX3" fmla="*/ 0 w 3096344"/>
              <a:gd name="connsiteY3" fmla="*/ 1691247 h 1691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344" h="1691247">
                <a:moveTo>
                  <a:pt x="0" y="1691247"/>
                </a:moveTo>
                <a:lnTo>
                  <a:pt x="3094181" y="0"/>
                </a:lnTo>
                <a:lnTo>
                  <a:pt x="3096344" y="1691247"/>
                </a:lnTo>
                <a:lnTo>
                  <a:pt x="0" y="1691247"/>
                </a:lnTo>
                <a:close/>
              </a:path>
            </a:pathLst>
          </a:custGeom>
          <a:gradFill flip="none" rotWithShape="1">
            <a:gsLst>
              <a:gs pos="0">
                <a:srgbClr val="DDEBCF"/>
              </a:gs>
              <a:gs pos="23000">
                <a:srgbClr val="9CB86E"/>
              </a:gs>
              <a:gs pos="100000">
                <a:srgbClr val="156B13"/>
              </a:gs>
            </a:gsLst>
            <a:lin ang="18900000" scaled="1"/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sz="1350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98C5972B-DAA3-4E62-9A14-A187A4310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1573" y="5503318"/>
            <a:ext cx="23241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sv-SE" altLang="sv-SE" sz="1600" b="1" i="1" dirty="0">
                <a:solidFill>
                  <a:srgbClr val="7030A0"/>
                </a:solidFill>
              </a:rPr>
              <a:t>Social investeringspolitik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972E03D-DF06-480C-BB06-39C138CF0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420" y="5237978"/>
            <a:ext cx="23305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sv-SE" altLang="sv-SE" sz="1600" b="1" i="1" dirty="0">
                <a:solidFill>
                  <a:srgbClr val="7030A0"/>
                </a:solidFill>
              </a:rPr>
              <a:t>Dialog och medskapande</a:t>
            </a:r>
          </a:p>
        </p:txBody>
      </p:sp>
      <p:sp>
        <p:nvSpPr>
          <p:cNvPr id="11" name="textruta 8">
            <a:extLst>
              <a:ext uri="{FF2B5EF4-FFF2-40B4-BE49-F238E27FC236}">
                <a16:creationId xmlns:a16="http://schemas.microsoft.com/office/drawing/2014/main" id="{BB270AD5-1BDD-4AD1-9D51-7CBEBC20B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387" y="3766567"/>
            <a:ext cx="185339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sv-SE" altLang="sv-SE" sz="1200" b="1" i="1" dirty="0"/>
              <a:t>Positiv</a:t>
            </a:r>
            <a:r>
              <a:rPr lang="sv-SE" altLang="sv-SE" sz="900" b="1" i="1" dirty="0"/>
              <a:t> (offensiv) </a:t>
            </a:r>
            <a:r>
              <a:rPr lang="sv-SE" altLang="sv-SE" sz="1200" b="1" i="1" dirty="0"/>
              <a:t>Säkerhet</a:t>
            </a:r>
          </a:p>
          <a:p>
            <a:pPr algn="ctr" eaLnBrk="1" hangingPunct="1"/>
            <a:r>
              <a:rPr lang="sv-SE" altLang="sv-SE" sz="1050" dirty="0"/>
              <a:t>Tillitsskapande och </a:t>
            </a:r>
          </a:p>
          <a:p>
            <a:pPr algn="ctr" eaLnBrk="1" hangingPunct="1"/>
            <a:r>
              <a:rPr lang="sv-SE" altLang="sv-SE" sz="1050" dirty="0"/>
              <a:t>Trygghetsfrämjande åtgärder</a:t>
            </a:r>
          </a:p>
          <a:p>
            <a:pPr algn="ctr" eaLnBrk="1" hangingPunct="1"/>
            <a:r>
              <a:rPr lang="sv-SE" altLang="sv-SE" sz="1200" b="1" i="1" dirty="0">
                <a:solidFill>
                  <a:srgbClr val="FF0000"/>
                </a:solidFill>
              </a:rPr>
              <a:t>Individuell och</a:t>
            </a:r>
          </a:p>
          <a:p>
            <a:pPr algn="ctr" eaLnBrk="1" hangingPunct="1"/>
            <a:r>
              <a:rPr lang="sv-SE" altLang="sv-SE" sz="1200" b="1" i="1" dirty="0">
                <a:solidFill>
                  <a:srgbClr val="FF0000"/>
                </a:solidFill>
              </a:rPr>
              <a:t>Kollektiv förmåga</a:t>
            </a:r>
          </a:p>
          <a:p>
            <a:pPr algn="ctr" eaLnBrk="1" hangingPunct="1"/>
            <a:r>
              <a:rPr lang="sv-SE" altLang="sv-SE" sz="1050" dirty="0"/>
              <a:t>Förebygga, Främja</a:t>
            </a:r>
            <a:endParaRPr lang="sv-SE" altLang="sv-SE" sz="1050" i="1" dirty="0"/>
          </a:p>
          <a:p>
            <a:pPr algn="ctr" eaLnBrk="1" hangingPunct="1"/>
            <a:r>
              <a:rPr lang="sv-SE" altLang="sv-SE" sz="1050" i="1" dirty="0"/>
              <a:t>relationsbyggande bemötande</a:t>
            </a:r>
            <a:endParaRPr lang="sv-SE" altLang="sv-SE" sz="1050" dirty="0"/>
          </a:p>
          <a:p>
            <a:pPr algn="ctr" eaLnBrk="1" hangingPunct="1"/>
            <a:r>
              <a:rPr lang="sv-SE" altLang="sv-SE" sz="1200" b="1" i="1" dirty="0"/>
              <a:t>Underifrån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E3736360-CF78-4092-B655-5229D0187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8862" y="3788591"/>
            <a:ext cx="1890262" cy="131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sv-SE" altLang="sv-SE" sz="1350" b="1" i="1" dirty="0"/>
              <a:t>Negativ </a:t>
            </a:r>
            <a:r>
              <a:rPr lang="sv-SE" altLang="sv-SE" sz="900" b="1" i="1" dirty="0"/>
              <a:t>(defensiv)</a:t>
            </a:r>
            <a:r>
              <a:rPr lang="sv-SE" altLang="sv-SE" sz="1350" b="1" dirty="0"/>
              <a:t> </a:t>
            </a:r>
            <a:r>
              <a:rPr lang="sv-SE" altLang="sv-SE" sz="1200" b="1" i="1" dirty="0"/>
              <a:t>Säkerhet</a:t>
            </a:r>
          </a:p>
          <a:p>
            <a:pPr algn="ctr" eaLnBrk="1" hangingPunct="1"/>
            <a:r>
              <a:rPr lang="sv-SE" altLang="sv-SE" sz="1050" dirty="0"/>
              <a:t>Brottsförebyggande åtgärder</a:t>
            </a:r>
          </a:p>
          <a:p>
            <a:pPr algn="ctr" eaLnBrk="1" hangingPunct="1"/>
            <a:r>
              <a:rPr lang="sv-SE" altLang="sv-SE" sz="1200" b="1" i="1" dirty="0">
                <a:solidFill>
                  <a:srgbClr val="FF0000"/>
                </a:solidFill>
              </a:rPr>
              <a:t>Institutionell förmåga</a:t>
            </a:r>
          </a:p>
          <a:p>
            <a:pPr algn="ctr" eaLnBrk="1" hangingPunct="1"/>
            <a:r>
              <a:rPr lang="sv-SE" altLang="sv-SE" sz="1050" dirty="0"/>
              <a:t>Stängsel, Kontroll, Övervakning</a:t>
            </a:r>
          </a:p>
          <a:p>
            <a:pPr algn="ctr" eaLnBrk="1" hangingPunct="1"/>
            <a:r>
              <a:rPr lang="sv-SE" altLang="sv-SE" sz="1050" dirty="0"/>
              <a:t>Regelbunden visitering</a:t>
            </a:r>
          </a:p>
          <a:p>
            <a:pPr algn="ctr" eaLnBrk="1" hangingPunct="1"/>
            <a:r>
              <a:rPr lang="sv-SE" altLang="sv-SE" sz="1050" dirty="0" err="1"/>
              <a:t>Bekymmringssamtal</a:t>
            </a:r>
            <a:endParaRPr lang="sv-SE" altLang="sv-SE" sz="1050" dirty="0"/>
          </a:p>
          <a:p>
            <a:pPr algn="ctr" eaLnBrk="1" hangingPunct="1"/>
            <a:r>
              <a:rPr lang="sv-SE" altLang="sv-SE" sz="1200" b="1" i="1" dirty="0"/>
              <a:t>Ovanifrån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3F67484B-D4FD-4937-AA27-CC6510B58F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9506674">
            <a:off x="6424309" y="2345305"/>
            <a:ext cx="2651522" cy="1333500"/>
          </a:xfrm>
        </p:spPr>
      </p:pic>
      <p:cxnSp>
        <p:nvCxnSpPr>
          <p:cNvPr id="22" name="Rak 21">
            <a:extLst>
              <a:ext uri="{FF2B5EF4-FFF2-40B4-BE49-F238E27FC236}">
                <a16:creationId xmlns:a16="http://schemas.microsoft.com/office/drawing/2014/main" id="{B1A6680C-14BE-4FFA-9E42-CF908A7C1671}"/>
              </a:ext>
            </a:extLst>
          </p:cNvPr>
          <p:cNvCxnSpPr/>
          <p:nvPr/>
        </p:nvCxnSpPr>
        <p:spPr>
          <a:xfrm flipV="1">
            <a:off x="6337394" y="2504849"/>
            <a:ext cx="1403747" cy="7465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ruta 15">
            <a:extLst>
              <a:ext uri="{FF2B5EF4-FFF2-40B4-BE49-F238E27FC236}">
                <a16:creationId xmlns:a16="http://schemas.microsoft.com/office/drawing/2014/main" id="{99851A5C-5B9E-4CAE-95B5-31EF36862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1137" y="3304007"/>
            <a:ext cx="178189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sv-SE" altLang="sv-SE" sz="1350" b="1">
                <a:solidFill>
                  <a:srgbClr val="FF0000"/>
                </a:solidFill>
              </a:rPr>
              <a:t>Fokus på sociala risker</a:t>
            </a:r>
          </a:p>
          <a:p>
            <a:pPr algn="ctr" eaLnBrk="1" hangingPunct="1"/>
            <a:r>
              <a:rPr lang="sv-SE" altLang="sv-SE" sz="1350" b="1">
                <a:solidFill>
                  <a:srgbClr val="FF0000"/>
                </a:solidFill>
              </a:rPr>
              <a:t>och på individen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1C50F298-ABF9-4FEA-BF52-5FFA9BCEB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8812" y="3358172"/>
            <a:ext cx="120270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sv-SE" altLang="sv-SE" sz="1350" b="1">
                <a:solidFill>
                  <a:srgbClr val="00B050"/>
                </a:solidFill>
              </a:rPr>
              <a:t>Fokus på tillit </a:t>
            </a:r>
          </a:p>
          <a:p>
            <a:pPr algn="ctr" eaLnBrk="1" hangingPunct="1"/>
            <a:r>
              <a:rPr lang="sv-SE" altLang="sv-SE" sz="1350" b="1">
                <a:solidFill>
                  <a:srgbClr val="00B050"/>
                </a:solidFill>
              </a:rPr>
              <a:t>och strukturer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7B276CC-D223-496C-963B-08D1EF8AE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9212" y="6071438"/>
            <a:ext cx="21294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sv-SE" altLang="sv-SE" sz="1600" b="1" i="1" dirty="0">
                <a:solidFill>
                  <a:srgbClr val="7030A0"/>
                </a:solidFill>
              </a:rPr>
              <a:t>Känsla av samhörighet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92CDFB2F-F52B-4FC8-A995-0EBB434A4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2633">
            <a:off x="3041825" y="2227090"/>
            <a:ext cx="2353865" cy="120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Rak 26">
            <a:extLst>
              <a:ext uri="{FF2B5EF4-FFF2-40B4-BE49-F238E27FC236}">
                <a16:creationId xmlns:a16="http://schemas.microsoft.com/office/drawing/2014/main" id="{E77EA6FF-5A1E-41FD-B05A-EEE68676DADE}"/>
              </a:ext>
            </a:extLst>
          </p:cNvPr>
          <p:cNvCxnSpPr/>
          <p:nvPr/>
        </p:nvCxnSpPr>
        <p:spPr>
          <a:xfrm>
            <a:off x="3855020" y="3330799"/>
            <a:ext cx="14287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3">
            <a:extLst>
              <a:ext uri="{FF2B5EF4-FFF2-40B4-BE49-F238E27FC236}">
                <a16:creationId xmlns:a16="http://schemas.microsoft.com/office/drawing/2014/main" id="{C7EDA7F6-2042-4794-B0FD-4212C65EF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547" y="2390318"/>
            <a:ext cx="1026319" cy="83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24018520-7BC4-4ECE-8BE5-392F3BB8D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8428" y="2333055"/>
            <a:ext cx="101502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sv-SE" altLang="sv-SE" sz="1050" b="1"/>
              <a:t>Förmåga att </a:t>
            </a:r>
          </a:p>
          <a:p>
            <a:pPr algn="ctr" eaLnBrk="1" hangingPunct="1"/>
            <a:r>
              <a:rPr lang="sv-SE" altLang="sv-SE" sz="1050" b="1"/>
              <a:t>hantera</a:t>
            </a:r>
          </a:p>
          <a:p>
            <a:pPr algn="ctr" eaLnBrk="1" hangingPunct="1"/>
            <a:r>
              <a:rPr lang="sv-SE" altLang="sv-SE" sz="1050" b="1"/>
              <a:t>komplexa </a:t>
            </a:r>
          </a:p>
          <a:p>
            <a:pPr algn="ctr" eaLnBrk="1" hangingPunct="1"/>
            <a:r>
              <a:rPr lang="sv-SE" altLang="sv-SE" sz="1050" b="1"/>
              <a:t>samhällsfrågor</a:t>
            </a:r>
          </a:p>
        </p:txBody>
      </p:sp>
      <p:pic>
        <p:nvPicPr>
          <p:cNvPr id="3074" name="Picture 2" descr="http://www.retevo.se/images/products/30-14247-20120316140304.jpg">
            <a:extLst>
              <a:ext uri="{FF2B5EF4-FFF2-40B4-BE49-F238E27FC236}">
                <a16:creationId xmlns:a16="http://schemas.microsoft.com/office/drawing/2014/main" id="{F9DCAF73-DE19-4FE9-BE7D-53D80978A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067" y="5393848"/>
            <a:ext cx="971550" cy="81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ruta 31">
            <a:extLst>
              <a:ext uri="{FF2B5EF4-FFF2-40B4-BE49-F238E27FC236}">
                <a16:creationId xmlns:a16="http://schemas.microsoft.com/office/drawing/2014/main" id="{47E661CD-1C75-4259-9B73-4D97F6FA8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0821" y="2639047"/>
            <a:ext cx="1346331" cy="50783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sv-SE" altLang="sv-SE" sz="1350" b="1" dirty="0">
                <a:solidFill>
                  <a:srgbClr val="FF0000"/>
                </a:solidFill>
              </a:rPr>
              <a:t>Social Tillit är</a:t>
            </a:r>
          </a:p>
          <a:p>
            <a:pPr algn="ctr" eaLnBrk="1" hangingPunct="1"/>
            <a:r>
              <a:rPr lang="sv-SE" altLang="sv-SE" sz="1350" b="1" dirty="0">
                <a:solidFill>
                  <a:srgbClr val="FF0000"/>
                </a:solidFill>
              </a:rPr>
              <a:t>det skyddsvärda</a:t>
            </a: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D3C35C1D-597C-4DBB-A025-F51D135BD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5486" y="4286244"/>
            <a:ext cx="1881028" cy="10772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sv-SE" altLang="sv-SE" sz="1600" b="1" i="1" dirty="0">
                <a:solidFill>
                  <a:srgbClr val="7030A0"/>
                </a:solidFill>
              </a:rPr>
              <a:t>Polisiära insatser</a:t>
            </a:r>
          </a:p>
          <a:p>
            <a:pPr algn="ctr" eaLnBrk="1" hangingPunct="1"/>
            <a:r>
              <a:rPr lang="sv-SE" altLang="sv-SE" sz="1200" b="1" i="1" dirty="0" err="1">
                <a:solidFill>
                  <a:srgbClr val="7030A0"/>
                </a:solidFill>
              </a:rPr>
              <a:t>Policing</a:t>
            </a:r>
            <a:r>
              <a:rPr lang="sv-SE" altLang="sv-SE" sz="1200" b="1" i="1" dirty="0">
                <a:solidFill>
                  <a:srgbClr val="7030A0"/>
                </a:solidFill>
              </a:rPr>
              <a:t> by </a:t>
            </a:r>
            <a:r>
              <a:rPr lang="sv-SE" altLang="sv-SE" sz="1200" b="1" i="1" dirty="0" err="1">
                <a:solidFill>
                  <a:srgbClr val="7030A0"/>
                </a:solidFill>
              </a:rPr>
              <a:t>consent</a:t>
            </a:r>
            <a:endParaRPr lang="sv-SE" altLang="sv-SE" sz="1200" b="1" i="1" dirty="0">
              <a:solidFill>
                <a:srgbClr val="7030A0"/>
              </a:solidFill>
            </a:endParaRPr>
          </a:p>
          <a:p>
            <a:pPr algn="ctr"/>
            <a:r>
              <a:rPr lang="sv-SE" altLang="sv-SE" sz="1200" b="1" i="1" dirty="0">
                <a:solidFill>
                  <a:srgbClr val="7030A0"/>
                </a:solidFill>
              </a:rPr>
              <a:t>Synas, samtala, samverka</a:t>
            </a:r>
          </a:p>
          <a:p>
            <a:pPr algn="ctr"/>
            <a:r>
              <a:rPr lang="sv-SE" altLang="sv-SE" sz="1200" b="1" i="1" dirty="0">
                <a:solidFill>
                  <a:srgbClr val="7030A0"/>
                </a:solidFill>
              </a:rPr>
              <a:t>Relationsbyggande och </a:t>
            </a:r>
          </a:p>
          <a:p>
            <a:pPr algn="ctr"/>
            <a:r>
              <a:rPr lang="sv-SE" altLang="sv-SE" sz="1200" b="1" i="1" dirty="0">
                <a:solidFill>
                  <a:srgbClr val="7030A0"/>
                </a:solidFill>
              </a:rPr>
              <a:t>gränssättande bemötande</a:t>
            </a:r>
            <a:endParaRPr lang="sv-SE" altLang="sv-SE" sz="1350" b="1" i="1" dirty="0">
              <a:solidFill>
                <a:srgbClr val="7030A0"/>
              </a:solidFill>
            </a:endParaRPr>
          </a:p>
        </p:txBody>
      </p:sp>
      <p:pic>
        <p:nvPicPr>
          <p:cNvPr id="36" name="Picture 1" descr="http://rutgerspress.rutgers.edu/Custom/ProductImageHandler.ashx?ProductID=49&amp;endHeight=270&amp;endWidth=190">
            <a:extLst>
              <a:ext uri="{FF2B5EF4-FFF2-40B4-BE49-F238E27FC236}">
                <a16:creationId xmlns:a16="http://schemas.microsoft.com/office/drawing/2014/main" id="{A522B14A-C11A-4E00-BA97-15BC64EF0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0999" y="4611838"/>
            <a:ext cx="810816" cy="1122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ruta 37">
            <a:extLst>
              <a:ext uri="{FF2B5EF4-FFF2-40B4-BE49-F238E27FC236}">
                <a16:creationId xmlns:a16="http://schemas.microsoft.com/office/drawing/2014/main" id="{49123245-0049-42D1-A008-2F346C0828F4}"/>
              </a:ext>
            </a:extLst>
          </p:cNvPr>
          <p:cNvSpPr txBox="1">
            <a:spLocks noChangeArrowheads="1"/>
          </p:cNvSpPr>
          <p:nvPr/>
        </p:nvSpPr>
        <p:spPr bwMode="auto">
          <a:xfrm rot="1655703">
            <a:off x="9235417" y="1377925"/>
            <a:ext cx="1200970" cy="41549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v-SE" altLang="sv-SE" sz="21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Synvändor</a:t>
            </a:r>
          </a:p>
        </p:txBody>
      </p:sp>
      <p:pic>
        <p:nvPicPr>
          <p:cNvPr id="39" name="Picture 2">
            <a:extLst>
              <a:ext uri="{FF2B5EF4-FFF2-40B4-BE49-F238E27FC236}">
                <a16:creationId xmlns:a16="http://schemas.microsoft.com/office/drawing/2014/main" id="{C0B241DD-D168-4BE5-98FC-55E8E9781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597" y="357325"/>
            <a:ext cx="1416018" cy="166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>
            <a:extLst>
              <a:ext uri="{FF2B5EF4-FFF2-40B4-BE49-F238E27FC236}">
                <a16:creationId xmlns:a16="http://schemas.microsoft.com/office/drawing/2014/main" id="{F467B535-86EB-4AC8-A729-9CCA50A9C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2485">
            <a:off x="2113905" y="1196255"/>
            <a:ext cx="1330934" cy="627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Ellips 40">
            <a:extLst>
              <a:ext uri="{FF2B5EF4-FFF2-40B4-BE49-F238E27FC236}">
                <a16:creationId xmlns:a16="http://schemas.microsoft.com/office/drawing/2014/main" id="{0FDF95EE-79FC-4AB8-ACD3-3E8742583107}"/>
              </a:ext>
            </a:extLst>
          </p:cNvPr>
          <p:cNvSpPr/>
          <p:nvPr/>
        </p:nvSpPr>
        <p:spPr>
          <a:xfrm rot="20767515">
            <a:off x="2810788" y="1365554"/>
            <a:ext cx="681190" cy="1549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sz="1013"/>
          </a:p>
        </p:txBody>
      </p:sp>
      <p:sp>
        <p:nvSpPr>
          <p:cNvPr id="42" name="Ellips 41">
            <a:extLst>
              <a:ext uri="{FF2B5EF4-FFF2-40B4-BE49-F238E27FC236}">
                <a16:creationId xmlns:a16="http://schemas.microsoft.com/office/drawing/2014/main" id="{9CE33E9A-C66A-4D24-8FB3-BF6CABC8EAC6}"/>
              </a:ext>
            </a:extLst>
          </p:cNvPr>
          <p:cNvSpPr/>
          <p:nvPr/>
        </p:nvSpPr>
        <p:spPr>
          <a:xfrm rot="20767515">
            <a:off x="2361753" y="1606352"/>
            <a:ext cx="1147712" cy="1298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sz="1013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D378E2A0-6233-466A-95D1-D11C37AED5CB}"/>
              </a:ext>
            </a:extLst>
          </p:cNvPr>
          <p:cNvSpPr txBox="1">
            <a:spLocks noChangeArrowheads="1"/>
          </p:cNvSpPr>
          <p:nvPr/>
        </p:nvSpPr>
        <p:spPr bwMode="auto">
          <a:xfrm rot="2105480">
            <a:off x="8835056" y="3401548"/>
            <a:ext cx="189827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sv-SE" altLang="sv-SE" sz="1500" b="1" i="1" dirty="0">
                <a:solidFill>
                  <a:srgbClr val="00B0F0"/>
                </a:solidFill>
              </a:rPr>
              <a:t>Vertikal tillit</a:t>
            </a:r>
          </a:p>
          <a:p>
            <a:pPr algn="ctr" eaLnBrk="1" hangingPunct="1"/>
            <a:r>
              <a:rPr lang="sv-SE" altLang="sv-SE" sz="1050" b="1" dirty="0">
                <a:solidFill>
                  <a:srgbClr val="00B0F0"/>
                </a:solidFill>
              </a:rPr>
              <a:t>Institutionellt kapital</a:t>
            </a:r>
          </a:p>
          <a:p>
            <a:pPr algn="ctr" eaLnBrk="1" hangingPunct="1"/>
            <a:r>
              <a:rPr lang="sv-SE" altLang="sv-SE" sz="1050" b="1" dirty="0">
                <a:solidFill>
                  <a:srgbClr val="00B0F0"/>
                </a:solidFill>
              </a:rPr>
              <a:t>(</a:t>
            </a:r>
            <a:r>
              <a:rPr lang="sv-SE" altLang="sv-SE" sz="900" b="1" dirty="0">
                <a:solidFill>
                  <a:srgbClr val="00B0F0"/>
                </a:solidFill>
              </a:rPr>
              <a:t>Förvaltningens mottagarkapacitet)</a:t>
            </a:r>
          </a:p>
          <a:p>
            <a:pPr algn="ctr" eaLnBrk="1" hangingPunct="1"/>
            <a:r>
              <a:rPr lang="sv-SE" altLang="sv-SE" sz="1200" dirty="0"/>
              <a:t>Kontroll av det </a:t>
            </a:r>
          </a:p>
          <a:p>
            <a:pPr algn="ctr" eaLnBrk="1" hangingPunct="1"/>
            <a:r>
              <a:rPr lang="sv-SE" altLang="sv-SE" sz="1200" dirty="0"/>
              <a:t>offentliga rummet</a:t>
            </a:r>
          </a:p>
          <a:p>
            <a:pPr algn="ctr" eaLnBrk="1" hangingPunct="1"/>
            <a:r>
              <a:rPr lang="sv-SE" altLang="sv-SE" sz="1200" b="1" dirty="0">
                <a:solidFill>
                  <a:srgbClr val="FF0000"/>
                </a:solidFill>
              </a:rPr>
              <a:t>Faktisk säkerhet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F8DAA156-6863-4FFB-9FA2-E25E7CECBE2C}"/>
              </a:ext>
            </a:extLst>
          </p:cNvPr>
          <p:cNvSpPr txBox="1">
            <a:spLocks noChangeArrowheads="1"/>
          </p:cNvSpPr>
          <p:nvPr/>
        </p:nvSpPr>
        <p:spPr bwMode="auto">
          <a:xfrm rot="-2303952">
            <a:off x="1414945" y="3463089"/>
            <a:ext cx="1914307" cy="117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sv-SE" altLang="sv-SE" sz="1500" b="1" i="1">
                <a:solidFill>
                  <a:srgbClr val="00B0F0"/>
                </a:solidFill>
              </a:rPr>
              <a:t>Horisontell tillit</a:t>
            </a:r>
          </a:p>
          <a:p>
            <a:pPr algn="ctr" eaLnBrk="1" hangingPunct="1"/>
            <a:r>
              <a:rPr lang="sv-SE" altLang="sv-SE" sz="1050" b="1">
                <a:solidFill>
                  <a:srgbClr val="00B0F0"/>
                </a:solidFill>
              </a:rPr>
              <a:t>Socialt kapital</a:t>
            </a:r>
          </a:p>
          <a:p>
            <a:pPr algn="ctr" eaLnBrk="1" hangingPunct="1"/>
            <a:r>
              <a:rPr lang="sv-SE" altLang="sv-SE" sz="900" b="1">
                <a:solidFill>
                  <a:srgbClr val="00B0F0"/>
                </a:solidFill>
              </a:rPr>
              <a:t>(sammanlänkande/ överbryggande)</a:t>
            </a:r>
          </a:p>
          <a:p>
            <a:pPr algn="ctr" eaLnBrk="1" hangingPunct="1"/>
            <a:r>
              <a:rPr lang="sv-SE" altLang="sv-SE" sz="1200"/>
              <a:t>Samhällskontraktets</a:t>
            </a:r>
          </a:p>
          <a:p>
            <a:pPr algn="ctr" eaLnBrk="1" hangingPunct="1"/>
            <a:r>
              <a:rPr lang="sv-SE" altLang="sv-SE" sz="1200"/>
              <a:t>alternativa normer</a:t>
            </a:r>
          </a:p>
          <a:p>
            <a:pPr algn="ctr" eaLnBrk="1" hangingPunct="1"/>
            <a:r>
              <a:rPr lang="sv-SE" altLang="sv-SE" sz="1200" b="1">
                <a:solidFill>
                  <a:srgbClr val="FF0000"/>
                </a:solidFill>
              </a:rPr>
              <a:t>Upplevd trygghet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0C782EF6-ECE8-49B0-9D52-5565347E7865}"/>
              </a:ext>
            </a:extLst>
          </p:cNvPr>
          <p:cNvSpPr txBox="1">
            <a:spLocks noChangeArrowheads="1"/>
          </p:cNvSpPr>
          <p:nvPr/>
        </p:nvSpPr>
        <p:spPr bwMode="auto">
          <a:xfrm rot="1614322">
            <a:off x="9092753" y="1718580"/>
            <a:ext cx="1186543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sv-SE" altLang="sv-SE" sz="1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  Från negativ till</a:t>
            </a:r>
          </a:p>
          <a:p>
            <a:pPr algn="ctr" eaLnBrk="1" hangingPunct="1"/>
            <a:r>
              <a:rPr lang="sv-SE" altLang="sv-SE" sz="1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positiv säkerhet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5848257F-B8AF-480F-A5B4-1D0C9EC91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3035" y="2457367"/>
            <a:ext cx="1119217" cy="577081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sv-SE" altLang="sv-SE" sz="1050" b="1" dirty="0">
                <a:solidFill>
                  <a:schemeClr val="bg1"/>
                </a:solidFill>
              </a:rPr>
              <a:t>Social oro som</a:t>
            </a:r>
          </a:p>
          <a:p>
            <a:pPr algn="ctr" eaLnBrk="1" hangingPunct="1"/>
            <a:r>
              <a:rPr lang="sv-SE" altLang="sv-SE" sz="1050" b="1" dirty="0">
                <a:solidFill>
                  <a:schemeClr val="bg1"/>
                </a:solidFill>
              </a:rPr>
              <a:t>en icke önskvärd</a:t>
            </a:r>
          </a:p>
          <a:p>
            <a:pPr algn="ctr" eaLnBrk="1" hangingPunct="1"/>
            <a:r>
              <a:rPr lang="sv-SE" altLang="sv-SE" sz="1050" b="1" dirty="0">
                <a:solidFill>
                  <a:schemeClr val="bg1"/>
                </a:solidFill>
              </a:rPr>
              <a:t>händelse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B1A85BC6-8166-45E4-880E-B7C03656D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0276" y="2509256"/>
            <a:ext cx="1439818" cy="577081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sv-SE" altLang="sv-SE" sz="1050" b="1">
                <a:solidFill>
                  <a:schemeClr val="bg1"/>
                </a:solidFill>
              </a:rPr>
              <a:t>Social oro som</a:t>
            </a:r>
          </a:p>
          <a:p>
            <a:pPr algn="ctr" eaLnBrk="1" hangingPunct="1"/>
            <a:r>
              <a:rPr lang="sv-SE" altLang="sv-SE" sz="1050" b="1">
                <a:solidFill>
                  <a:schemeClr val="bg1"/>
                </a:solidFill>
              </a:rPr>
              <a:t>politiska uttryck</a:t>
            </a:r>
          </a:p>
          <a:p>
            <a:pPr algn="ctr" eaLnBrk="1" hangingPunct="1"/>
            <a:r>
              <a:rPr lang="sv-SE" altLang="sv-SE" sz="1050" b="1">
                <a:solidFill>
                  <a:schemeClr val="bg1"/>
                </a:solidFill>
              </a:rPr>
              <a:t>otillfredsställda behov</a:t>
            </a:r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22367B73-3F51-4E3E-A931-B64C481D7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371" y="3671261"/>
            <a:ext cx="2063354" cy="58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ruta 36">
            <a:extLst>
              <a:ext uri="{FF2B5EF4-FFF2-40B4-BE49-F238E27FC236}">
                <a16:creationId xmlns:a16="http://schemas.microsoft.com/office/drawing/2014/main" id="{70BE055F-F1D8-4FDD-AED3-2BCAA96B8AD2}"/>
              </a:ext>
            </a:extLst>
          </p:cNvPr>
          <p:cNvSpPr txBox="1"/>
          <p:nvPr/>
        </p:nvSpPr>
        <p:spPr>
          <a:xfrm>
            <a:off x="4925839" y="247559"/>
            <a:ext cx="25287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b="1" dirty="0"/>
              <a:t>Sociala risker</a:t>
            </a:r>
          </a:p>
          <a:p>
            <a:pPr algn="ctr"/>
            <a:r>
              <a:rPr lang="sv-SE" dirty="0"/>
              <a:t>Hot mot det skyddsvärda</a:t>
            </a:r>
          </a:p>
          <a:p>
            <a:pPr algn="ctr"/>
            <a:r>
              <a:rPr lang="sv-SE" dirty="0"/>
              <a:t>Öka säkerheten!</a:t>
            </a:r>
          </a:p>
        </p:txBody>
      </p:sp>
      <p:pic>
        <p:nvPicPr>
          <p:cNvPr id="43" name="Picture 4" descr="Myndigheten för samhällsskydd och beredskap">
            <a:extLst>
              <a:ext uri="{FF2B5EF4-FFF2-40B4-BE49-F238E27FC236}">
                <a16:creationId xmlns:a16="http://schemas.microsoft.com/office/drawing/2014/main" id="{6996ABE3-7B18-4447-8DA1-5B6D69D84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603" y="321550"/>
            <a:ext cx="1521913" cy="63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://www.lansstyrelsen.se/halland/SiteCollectionImages/Sv/nyheter/2012/LST_logo2.jpg">
            <a:extLst>
              <a:ext uri="{FF2B5EF4-FFF2-40B4-BE49-F238E27FC236}">
                <a16:creationId xmlns:a16="http://schemas.microsoft.com/office/drawing/2014/main" id="{09071D65-C84F-49BA-9976-0ECD65162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686" y="294087"/>
            <a:ext cx="1179038" cy="59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4C99D06D-E2C5-41AC-82B3-8688B9ECBA24}"/>
              </a:ext>
            </a:extLst>
          </p:cNvPr>
          <p:cNvSpPr txBox="1"/>
          <p:nvPr/>
        </p:nvSpPr>
        <p:spPr>
          <a:xfrm>
            <a:off x="10037994" y="5734598"/>
            <a:ext cx="1687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/>
              <a:t>Trygghetsparadoxen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B8311E0-72D4-447F-86B5-C1D9C3BF206F}"/>
              </a:ext>
            </a:extLst>
          </p:cNvPr>
          <p:cNvSpPr txBox="1"/>
          <p:nvPr/>
        </p:nvSpPr>
        <p:spPr>
          <a:xfrm>
            <a:off x="4592330" y="1333046"/>
            <a:ext cx="30474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/>
              <a:t>Freds- och utvecklingsforskningen</a:t>
            </a:r>
          </a:p>
          <a:p>
            <a:pPr algn="ctr"/>
            <a:r>
              <a:rPr lang="sv-SE" sz="1400" b="1" dirty="0"/>
              <a:t>skiljer på ”negativ fred” (otillräcklig)</a:t>
            </a:r>
          </a:p>
          <a:p>
            <a:pPr algn="ctr"/>
            <a:r>
              <a:rPr lang="sv-SE" sz="1400" b="1" dirty="0"/>
              <a:t>och ”positiv fred” utvecklingsaspekten</a:t>
            </a:r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D2D6400D-B37E-4997-AF71-EDA597AFA7EC}"/>
              </a:ext>
            </a:extLst>
          </p:cNvPr>
          <p:cNvSpPr txBox="1"/>
          <p:nvPr/>
        </p:nvSpPr>
        <p:spPr>
          <a:xfrm>
            <a:off x="4481977" y="6348887"/>
            <a:ext cx="33513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sv-SE" altLang="sv-SE" sz="1200" b="1" dirty="0">
                <a:solidFill>
                  <a:srgbClr val="7030A0"/>
                </a:solidFill>
              </a:rPr>
              <a:t>Social integration vs faktisk systemintegration</a:t>
            </a:r>
          </a:p>
          <a:p>
            <a:pPr algn="ctr" eaLnBrk="1" hangingPunct="1"/>
            <a:r>
              <a:rPr lang="sv-SE" altLang="sv-SE" sz="1200" b="1" dirty="0">
                <a:solidFill>
                  <a:srgbClr val="7030A0"/>
                </a:solidFill>
              </a:rPr>
              <a:t>Bjud någon på middag/teater (Nya </a:t>
            </a:r>
            <a:r>
              <a:rPr lang="sv-SE" altLang="sv-SE" sz="1200" b="1" dirty="0" err="1">
                <a:solidFill>
                  <a:srgbClr val="7030A0"/>
                </a:solidFill>
              </a:rPr>
              <a:t>KompisByrån</a:t>
            </a:r>
            <a:r>
              <a:rPr lang="sv-SE" altLang="sv-SE" sz="1200" b="1" dirty="0">
                <a:solidFill>
                  <a:srgbClr val="7030A0"/>
                </a:solidFill>
              </a:rPr>
              <a:t>)</a:t>
            </a:r>
            <a:endParaRPr lang="sv-SE" sz="1200" dirty="0"/>
          </a:p>
        </p:txBody>
      </p:sp>
      <p:sp>
        <p:nvSpPr>
          <p:cNvPr id="46" name="textruta 45">
            <a:extLst>
              <a:ext uri="{FF2B5EF4-FFF2-40B4-BE49-F238E27FC236}">
                <a16:creationId xmlns:a16="http://schemas.microsoft.com/office/drawing/2014/main" id="{E7684407-F35A-46C9-BCA0-F53CC8E9E8E7}"/>
              </a:ext>
            </a:extLst>
          </p:cNvPr>
          <p:cNvSpPr txBox="1"/>
          <p:nvPr/>
        </p:nvSpPr>
        <p:spPr>
          <a:xfrm>
            <a:off x="1700236" y="5782771"/>
            <a:ext cx="36175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sv-SE" altLang="sv-SE" sz="1200" b="1" i="1" dirty="0">
                <a:solidFill>
                  <a:srgbClr val="7030A0"/>
                </a:solidFill>
              </a:rPr>
              <a:t>Sociala insatser en investering</a:t>
            </a:r>
            <a:r>
              <a:rPr lang="sv-SE" altLang="sv-SE" sz="1200" b="1" dirty="0"/>
              <a:t> </a:t>
            </a:r>
            <a:r>
              <a:rPr lang="sv-SE" altLang="sv-SE" sz="1200" b="1" dirty="0">
                <a:solidFill>
                  <a:srgbClr val="7030A0"/>
                </a:solidFill>
              </a:rPr>
              <a:t>och inte en kostnad</a:t>
            </a:r>
          </a:p>
          <a:p>
            <a:pPr algn="ctr" eaLnBrk="1" hangingPunct="1"/>
            <a:r>
              <a:rPr lang="sv-SE" altLang="sv-SE" sz="1200" b="1" dirty="0">
                <a:solidFill>
                  <a:srgbClr val="7030A0"/>
                </a:solidFill>
              </a:rPr>
              <a:t>Tidiga insatser minskar framtida kostnader</a:t>
            </a:r>
            <a:endParaRPr lang="sv-SE" sz="1200" dirty="0"/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10A84A1A-0EA5-4A5E-BF49-CE24A049F57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4354" y="3103429"/>
            <a:ext cx="1640794" cy="475611"/>
          </a:xfrm>
          <a:prstGeom prst="rect">
            <a:avLst/>
          </a:prstGeom>
        </p:spPr>
      </p:pic>
      <p:sp>
        <p:nvSpPr>
          <p:cNvPr id="60" name="textruta 59">
            <a:extLst>
              <a:ext uri="{FF2B5EF4-FFF2-40B4-BE49-F238E27FC236}">
                <a16:creationId xmlns:a16="http://schemas.microsoft.com/office/drawing/2014/main" id="{DCAE98A0-02FE-485A-A588-ECD05142C401}"/>
              </a:ext>
            </a:extLst>
          </p:cNvPr>
          <p:cNvSpPr txBox="1"/>
          <p:nvPr/>
        </p:nvSpPr>
        <p:spPr>
          <a:xfrm>
            <a:off x="95994" y="3455929"/>
            <a:ext cx="1917513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sz="1000" b="1" dirty="0">
                <a:cs typeface="Aharoni" panose="02010803020104030203" pitchFamily="2" charset="-79"/>
              </a:rPr>
              <a:t>Föräldrarnas förslag i 34 punkte</a:t>
            </a:r>
            <a:r>
              <a:rPr lang="sv-SE" sz="1000" dirty="0">
                <a:cs typeface="Aharoni" panose="02010803020104030203" pitchFamily="2" charset="-79"/>
              </a:rPr>
              <a:t>r</a:t>
            </a:r>
          </a:p>
        </p:txBody>
      </p:sp>
      <p:pic>
        <p:nvPicPr>
          <p:cNvPr id="61" name="Bildobjekt 60">
            <a:extLst>
              <a:ext uri="{FF2B5EF4-FFF2-40B4-BE49-F238E27FC236}">
                <a16:creationId xmlns:a16="http://schemas.microsoft.com/office/drawing/2014/main" id="{1073CF49-1319-4DE0-9A71-C91074A183B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37149" y="2437699"/>
            <a:ext cx="1204686" cy="923502"/>
          </a:xfrm>
          <a:prstGeom prst="rect">
            <a:avLst/>
          </a:prstGeom>
        </p:spPr>
      </p:pic>
      <p:pic>
        <p:nvPicPr>
          <p:cNvPr id="62" name="Platshållare för innehåll 7">
            <a:extLst>
              <a:ext uri="{FF2B5EF4-FFF2-40B4-BE49-F238E27FC236}">
                <a16:creationId xmlns:a16="http://schemas.microsoft.com/office/drawing/2014/main" id="{1B6BCFE5-12DD-4674-BAAD-C7B932D32B4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17712" y="3183156"/>
            <a:ext cx="1204687" cy="421291"/>
          </a:xfrm>
          <a:prstGeom prst="rect">
            <a:avLst/>
          </a:prstGeom>
        </p:spPr>
      </p:pic>
      <p:sp>
        <p:nvSpPr>
          <p:cNvPr id="58" name="Stjärna: 5 punkter 57">
            <a:extLst>
              <a:ext uri="{FF2B5EF4-FFF2-40B4-BE49-F238E27FC236}">
                <a16:creationId xmlns:a16="http://schemas.microsoft.com/office/drawing/2014/main" id="{6740DB7F-145F-47F3-83B3-A8A68EC0AB65}"/>
              </a:ext>
            </a:extLst>
          </p:cNvPr>
          <p:cNvSpPr/>
          <p:nvPr/>
        </p:nvSpPr>
        <p:spPr>
          <a:xfrm>
            <a:off x="771778" y="656689"/>
            <a:ext cx="914400" cy="914400"/>
          </a:xfrm>
          <a:prstGeom prst="star5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3" name="textruta 62">
            <a:extLst>
              <a:ext uri="{FF2B5EF4-FFF2-40B4-BE49-F238E27FC236}">
                <a16:creationId xmlns:a16="http://schemas.microsoft.com/office/drawing/2014/main" id="{80ABDB63-5BDA-4C78-A4D1-4B964410269A}"/>
              </a:ext>
            </a:extLst>
          </p:cNvPr>
          <p:cNvSpPr txBox="1"/>
          <p:nvPr/>
        </p:nvSpPr>
        <p:spPr>
          <a:xfrm>
            <a:off x="1058300" y="929223"/>
            <a:ext cx="460334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sv-SE" b="1" dirty="0"/>
              <a:t>1</a:t>
            </a:r>
          </a:p>
        </p:txBody>
      </p:sp>
      <p:sp>
        <p:nvSpPr>
          <p:cNvPr id="64" name="textruta 63">
            <a:extLst>
              <a:ext uri="{FF2B5EF4-FFF2-40B4-BE49-F238E27FC236}">
                <a16:creationId xmlns:a16="http://schemas.microsoft.com/office/drawing/2014/main" id="{75905F85-57AE-469F-8E62-47AA18865163}"/>
              </a:ext>
            </a:extLst>
          </p:cNvPr>
          <p:cNvSpPr txBox="1"/>
          <p:nvPr/>
        </p:nvSpPr>
        <p:spPr>
          <a:xfrm>
            <a:off x="10230932" y="2133512"/>
            <a:ext cx="1494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b="1" dirty="0"/>
              <a:t>Övervakning/</a:t>
            </a:r>
          </a:p>
          <a:p>
            <a:pPr algn="ctr"/>
            <a:r>
              <a:rPr lang="sv-SE" b="1" dirty="0"/>
              <a:t>Kontroll</a:t>
            </a:r>
          </a:p>
        </p:txBody>
      </p:sp>
      <p:sp>
        <p:nvSpPr>
          <p:cNvPr id="65" name="textruta 64">
            <a:extLst>
              <a:ext uri="{FF2B5EF4-FFF2-40B4-BE49-F238E27FC236}">
                <a16:creationId xmlns:a16="http://schemas.microsoft.com/office/drawing/2014/main" id="{DBAC33B7-D142-413B-90A0-2FB94FB0E44A}"/>
              </a:ext>
            </a:extLst>
          </p:cNvPr>
          <p:cNvSpPr txBox="1"/>
          <p:nvPr/>
        </p:nvSpPr>
        <p:spPr>
          <a:xfrm>
            <a:off x="78653" y="2064557"/>
            <a:ext cx="13873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b="1" dirty="0"/>
              <a:t>Demokrati/</a:t>
            </a:r>
          </a:p>
          <a:p>
            <a:pPr algn="ctr"/>
            <a:r>
              <a:rPr lang="sv-SE" b="1" dirty="0"/>
              <a:t>Delaktighet/</a:t>
            </a:r>
          </a:p>
          <a:p>
            <a:pPr algn="ctr"/>
            <a:r>
              <a:rPr lang="sv-SE" b="1" dirty="0"/>
              <a:t>Dialog</a:t>
            </a:r>
          </a:p>
        </p:txBody>
      </p:sp>
      <p:sp>
        <p:nvSpPr>
          <p:cNvPr id="66" name="textruta 65">
            <a:extLst>
              <a:ext uri="{FF2B5EF4-FFF2-40B4-BE49-F238E27FC236}">
                <a16:creationId xmlns:a16="http://schemas.microsoft.com/office/drawing/2014/main" id="{584B8604-0C26-43D1-967B-D7E71946AC1A}"/>
              </a:ext>
            </a:extLst>
          </p:cNvPr>
          <p:cNvSpPr txBox="1"/>
          <p:nvPr/>
        </p:nvSpPr>
        <p:spPr>
          <a:xfrm>
            <a:off x="6670364" y="5500543"/>
            <a:ext cx="34871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sv-SE" altLang="sv-SE" sz="1200" b="1" i="1" dirty="0">
                <a:solidFill>
                  <a:srgbClr val="7030A0"/>
                </a:solidFill>
              </a:rPr>
              <a:t>från passivt objekt till aktivt subjekt </a:t>
            </a:r>
          </a:p>
          <a:p>
            <a:pPr algn="ctr" eaLnBrk="1" hangingPunct="1"/>
            <a:r>
              <a:rPr lang="sv-SE" altLang="sv-SE" sz="1200" b="1" i="1" dirty="0">
                <a:solidFill>
                  <a:srgbClr val="7030A0"/>
                </a:solidFill>
              </a:rPr>
              <a:t>Maktdelning: problemformulering/åtgärdsförslag</a:t>
            </a:r>
          </a:p>
          <a:p>
            <a:pPr algn="ctr" eaLnBrk="1" hangingPunct="1"/>
            <a:r>
              <a:rPr lang="sv-SE" altLang="sv-SE" sz="1200" b="1" i="1" dirty="0">
                <a:solidFill>
                  <a:srgbClr val="7030A0"/>
                </a:solidFill>
              </a:rPr>
              <a:t>Tillgång till det politiska rummet </a:t>
            </a:r>
          </a:p>
          <a:p>
            <a:pPr algn="ctr" eaLnBrk="1" hangingPunct="1"/>
            <a:r>
              <a:rPr lang="sv-SE" altLang="sv-SE" sz="1200" b="1" i="1" dirty="0">
                <a:solidFill>
                  <a:srgbClr val="7030A0"/>
                </a:solidFill>
              </a:rPr>
              <a:t>– att påverka beslut</a:t>
            </a:r>
            <a:endParaRPr lang="sv-SE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11" grpId="0"/>
      <p:bldP spid="13" grpId="0"/>
      <p:bldP spid="16" grpId="0"/>
      <p:bldP spid="17" grpId="0"/>
      <p:bldP spid="3" grpId="0"/>
      <p:bldP spid="2" grpId="0"/>
      <p:bldP spid="32" grpId="0" animBg="1"/>
      <p:bldP spid="35" grpId="0" animBg="1"/>
      <p:bldP spid="38" grpId="0" animBg="1"/>
      <p:bldP spid="41" grpId="0" animBg="1"/>
      <p:bldP spid="42" grpId="0" animBg="1"/>
      <p:bldP spid="9" grpId="0"/>
      <p:bldP spid="10" grpId="0"/>
      <p:bldP spid="34" grpId="0" animBg="1"/>
      <p:bldP spid="12" grpId="0" animBg="1"/>
      <p:bldP spid="14" grpId="0" animBg="1"/>
      <p:bldP spid="37" grpId="0"/>
      <p:bldP spid="8" grpId="0"/>
      <p:bldP spid="15" grpId="0"/>
      <p:bldP spid="45" grpId="0"/>
      <p:bldP spid="46" grpId="0"/>
      <p:bldP spid="60" grpId="0" animBg="1"/>
      <p:bldP spid="58" grpId="0" animBg="1"/>
      <p:bldP spid="63" grpId="0"/>
      <p:bldP spid="64" grpId="0"/>
      <p:bldP spid="65" grpId="0"/>
      <p:bldP spid="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atalyzing collective action from the 7th to 8th World Water Forum | World  Water Council">
            <a:extLst>
              <a:ext uri="{FF2B5EF4-FFF2-40B4-BE49-F238E27FC236}">
                <a16:creationId xmlns:a16="http://schemas.microsoft.com/office/drawing/2014/main" id="{D67E6771-85CD-4965-991E-0CA3EBD7F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271" y="5711738"/>
            <a:ext cx="2231231" cy="101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DD2877D3-185B-4AE4-B111-3AFF8BED3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9593" y="3459513"/>
            <a:ext cx="3755002" cy="1323439"/>
          </a:xfrm>
          <a:prstGeom prst="rect">
            <a:avLst/>
          </a:prstGeom>
          <a:gradFill rotWithShape="1">
            <a:gsLst>
              <a:gs pos="0">
                <a:srgbClr val="006D2A"/>
              </a:gs>
              <a:gs pos="50000">
                <a:srgbClr val="009E41"/>
              </a:gs>
              <a:gs pos="100000">
                <a:srgbClr val="00BD4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sv-SE" altLang="sv-SE" sz="2000" b="1" i="1" dirty="0">
                <a:solidFill>
                  <a:schemeClr val="bg1"/>
                </a:solidFill>
              </a:rPr>
              <a:t>Kollektiv förmåga</a:t>
            </a:r>
          </a:p>
          <a:p>
            <a:pPr algn="ctr" eaLnBrk="1" hangingPunct="1"/>
            <a:r>
              <a:rPr lang="sv-SE" altLang="sv-SE" sz="2000" b="1" i="1" dirty="0">
                <a:solidFill>
                  <a:schemeClr val="bg1"/>
                </a:solidFill>
              </a:rPr>
              <a:t>Mobilisering och handling</a:t>
            </a:r>
          </a:p>
          <a:p>
            <a:pPr algn="ctr" eaLnBrk="1" hangingPunct="1"/>
            <a:r>
              <a:rPr lang="sv-SE" altLang="sv-SE" sz="2000" b="1" dirty="0">
                <a:solidFill>
                  <a:schemeClr val="bg1"/>
                </a:solidFill>
              </a:rPr>
              <a:t>Att påverka samhällsutvecklingen</a:t>
            </a:r>
          </a:p>
          <a:p>
            <a:pPr algn="ctr" eaLnBrk="1" hangingPunct="1"/>
            <a:r>
              <a:rPr lang="sv-SE" altLang="sv-SE" sz="2000" b="1" dirty="0">
                <a:solidFill>
                  <a:schemeClr val="bg1"/>
                </a:solidFill>
              </a:rPr>
              <a:t>genom att dra åt samma håll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A4FF756C-7699-4F47-867F-8CAC4F4218C6}"/>
              </a:ext>
            </a:extLst>
          </p:cNvPr>
          <p:cNvSpPr txBox="1"/>
          <p:nvPr/>
        </p:nvSpPr>
        <p:spPr>
          <a:xfrm>
            <a:off x="3133934" y="124090"/>
            <a:ext cx="5647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i="1" dirty="0"/>
              <a:t>Makt och medskapande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7688927-A480-400E-A55A-7A6A20726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226" y="2142689"/>
            <a:ext cx="5362575" cy="126682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1628F649-4C7D-4853-9451-AA0E40E14F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132" y="5116589"/>
            <a:ext cx="1967379" cy="951348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401A45B3-8BE2-4C6B-9B0D-82CC6DC92A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1715" y="5028032"/>
            <a:ext cx="1967379" cy="951348"/>
          </a:xfrm>
          <a:prstGeom prst="rect">
            <a:avLst/>
          </a:prstGeom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id="{16F1AB15-83DD-418B-8A5D-AFA1169348A4}"/>
              </a:ext>
            </a:extLst>
          </p:cNvPr>
          <p:cNvSpPr txBox="1"/>
          <p:nvPr/>
        </p:nvSpPr>
        <p:spPr>
          <a:xfrm>
            <a:off x="3539716" y="790063"/>
            <a:ext cx="5112568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1600" b="1" dirty="0">
                <a:solidFill>
                  <a:srgbClr val="7030A0"/>
                </a:solidFill>
              </a:rPr>
              <a:t>Den sociala ingenjörskonsten har gått ur tiden</a:t>
            </a:r>
          </a:p>
          <a:p>
            <a:pPr algn="ctr"/>
            <a:r>
              <a:rPr lang="sv-SE" b="1" dirty="0">
                <a:solidFill>
                  <a:srgbClr val="7030A0"/>
                </a:solidFill>
              </a:rPr>
              <a:t>Att bygga ett samhälle </a:t>
            </a:r>
          </a:p>
          <a:p>
            <a:pPr algn="ctr"/>
            <a:r>
              <a:rPr lang="sv-SE" b="1" i="1" dirty="0">
                <a:solidFill>
                  <a:srgbClr val="7030A0"/>
                </a:solidFill>
              </a:rPr>
              <a:t>med</a:t>
            </a:r>
            <a:r>
              <a:rPr lang="sv-SE" b="1" dirty="0">
                <a:solidFill>
                  <a:srgbClr val="7030A0"/>
                </a:solidFill>
              </a:rPr>
              <a:t> människor och inte </a:t>
            </a:r>
            <a:r>
              <a:rPr lang="sv-SE" b="1" i="1" dirty="0">
                <a:solidFill>
                  <a:srgbClr val="7030A0"/>
                </a:solidFill>
              </a:rPr>
              <a:t>för</a:t>
            </a:r>
            <a:r>
              <a:rPr lang="sv-SE" b="1" dirty="0">
                <a:solidFill>
                  <a:srgbClr val="7030A0"/>
                </a:solidFill>
              </a:rPr>
              <a:t> människor</a:t>
            </a:r>
          </a:p>
          <a:p>
            <a:pPr algn="ctr"/>
            <a:r>
              <a:rPr lang="sv-SE" sz="1400" b="1" dirty="0">
                <a:solidFill>
                  <a:srgbClr val="7030A0"/>
                </a:solidFill>
              </a:rPr>
              <a:t>Komplexa samhällsfrågor ifrågasätter vem som har</a:t>
            </a:r>
            <a:r>
              <a:rPr lang="sv-SE" sz="1600" b="1" dirty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sv-SE" sz="1600" b="1" i="1" dirty="0">
                <a:solidFill>
                  <a:srgbClr val="7030A0"/>
                </a:solidFill>
              </a:rPr>
              <a:t>Problemformuleringsinitiativitet  och tolkningsföreträdet</a:t>
            </a:r>
            <a:endParaRPr lang="sv-SE" b="1" i="1" dirty="0">
              <a:solidFill>
                <a:srgbClr val="7030A0"/>
              </a:solidFill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5AA88625-A8F7-49F1-B443-61A71C168368}"/>
              </a:ext>
            </a:extLst>
          </p:cNvPr>
          <p:cNvSpPr txBox="1"/>
          <p:nvPr/>
        </p:nvSpPr>
        <p:spPr>
          <a:xfrm>
            <a:off x="8873687" y="2199215"/>
            <a:ext cx="1801519" cy="1569660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Att ompröva</a:t>
            </a:r>
          </a:p>
          <a:p>
            <a:pPr algn="ctr"/>
            <a:r>
              <a:rPr lang="sv-SE" b="1" dirty="0">
                <a:solidFill>
                  <a:schemeClr val="bg1"/>
                </a:solidFill>
              </a:rPr>
              <a:t>synen på makt</a:t>
            </a:r>
          </a:p>
          <a:p>
            <a:pPr algn="ctr"/>
            <a:r>
              <a:rPr lang="sv-SE" sz="1400" b="1" dirty="0">
                <a:solidFill>
                  <a:schemeClr val="bg1"/>
                </a:solidFill>
              </a:rPr>
              <a:t>makt över eller</a:t>
            </a:r>
          </a:p>
          <a:p>
            <a:pPr algn="ctr"/>
            <a:r>
              <a:rPr lang="sv-SE" sz="1400" b="1" dirty="0">
                <a:solidFill>
                  <a:schemeClr val="bg1"/>
                </a:solidFill>
              </a:rPr>
              <a:t>makt till</a:t>
            </a:r>
          </a:p>
          <a:p>
            <a:pPr algn="ctr"/>
            <a:r>
              <a:rPr lang="sv-SE" sz="1600" b="1" dirty="0">
                <a:solidFill>
                  <a:schemeClr val="bg1"/>
                </a:solidFill>
              </a:rPr>
              <a:t>Medborgarpanel</a:t>
            </a:r>
          </a:p>
          <a:p>
            <a:pPr algn="ctr"/>
            <a:r>
              <a:rPr lang="sv-SE" sz="1600" b="1" dirty="0">
                <a:solidFill>
                  <a:schemeClr val="bg1"/>
                </a:solidFill>
              </a:rPr>
              <a:t>Medborgarbudget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4694D63C-C0A3-4662-BAF4-C50AA5605451}"/>
              </a:ext>
            </a:extLst>
          </p:cNvPr>
          <p:cNvSpPr txBox="1"/>
          <p:nvPr/>
        </p:nvSpPr>
        <p:spPr>
          <a:xfrm>
            <a:off x="8272943" y="4987478"/>
            <a:ext cx="13689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600" b="1" dirty="0"/>
              <a:t>Individuell </a:t>
            </a:r>
          </a:p>
          <a:p>
            <a:pPr algn="ctr"/>
            <a:r>
              <a:rPr lang="sv-SE" sz="1600" b="1" dirty="0"/>
              <a:t>konsument</a:t>
            </a:r>
          </a:p>
          <a:p>
            <a:pPr algn="ctr"/>
            <a:r>
              <a:rPr lang="sv-SE" sz="1600" b="1" dirty="0"/>
              <a:t>lokal identitet</a:t>
            </a:r>
          </a:p>
        </p:txBody>
      </p:sp>
      <p:pic>
        <p:nvPicPr>
          <p:cNvPr id="26" name="Bildobjekt 25">
            <a:extLst>
              <a:ext uri="{FF2B5EF4-FFF2-40B4-BE49-F238E27FC236}">
                <a16:creationId xmlns:a16="http://schemas.microsoft.com/office/drawing/2014/main" id="{330310DD-4015-42D8-A4C8-2123D5D47D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6347" y="5062306"/>
            <a:ext cx="1138710" cy="584775"/>
          </a:xfrm>
          <a:prstGeom prst="rect">
            <a:avLst/>
          </a:prstGeom>
        </p:spPr>
      </p:pic>
      <p:sp>
        <p:nvSpPr>
          <p:cNvPr id="27" name="textruta 26">
            <a:extLst>
              <a:ext uri="{FF2B5EF4-FFF2-40B4-BE49-F238E27FC236}">
                <a16:creationId xmlns:a16="http://schemas.microsoft.com/office/drawing/2014/main" id="{C08D3B18-8EDC-423E-ABC4-05491070B93D}"/>
              </a:ext>
            </a:extLst>
          </p:cNvPr>
          <p:cNvSpPr txBox="1"/>
          <p:nvPr/>
        </p:nvSpPr>
        <p:spPr>
          <a:xfrm>
            <a:off x="10965638" y="4708548"/>
            <a:ext cx="12263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600" b="1" dirty="0"/>
              <a:t>Samhälls-</a:t>
            </a:r>
          </a:p>
          <a:p>
            <a:pPr algn="ctr"/>
            <a:r>
              <a:rPr lang="sv-SE" sz="1600" b="1" dirty="0"/>
              <a:t>medborgare</a:t>
            </a:r>
          </a:p>
          <a:p>
            <a:pPr algn="ctr"/>
            <a:r>
              <a:rPr lang="sv-SE" sz="1600" b="1" dirty="0"/>
              <a:t>med global</a:t>
            </a:r>
          </a:p>
          <a:p>
            <a:pPr algn="ctr"/>
            <a:r>
              <a:rPr lang="sv-SE" sz="1600" b="1" dirty="0"/>
              <a:t>utblick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8735EC7A-0AEB-4C5D-83A4-D4AA91516F6F}"/>
              </a:ext>
            </a:extLst>
          </p:cNvPr>
          <p:cNvSpPr txBox="1">
            <a:spLocks noChangeArrowheads="1"/>
          </p:cNvSpPr>
          <p:nvPr/>
        </p:nvSpPr>
        <p:spPr bwMode="auto">
          <a:xfrm rot="20154602">
            <a:off x="1862496" y="670103"/>
            <a:ext cx="1200970" cy="41549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v-SE" altLang="sv-SE" sz="21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Synvändor</a:t>
            </a: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B0ABC6A5-3EBC-4713-B6CC-D0A18FB3A6BB}"/>
              </a:ext>
            </a:extLst>
          </p:cNvPr>
          <p:cNvSpPr txBox="1"/>
          <p:nvPr/>
        </p:nvSpPr>
        <p:spPr>
          <a:xfrm rot="2091765">
            <a:off x="8664679" y="971621"/>
            <a:ext cx="355661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600" b="1" dirty="0"/>
              <a:t>Sambanden mellan folkhälsovetenskap </a:t>
            </a:r>
          </a:p>
          <a:p>
            <a:pPr algn="ctr"/>
            <a:r>
              <a:rPr lang="sv-SE" sz="1600" b="1" dirty="0"/>
              <a:t>och Freds- och utvecklingsforskning</a:t>
            </a:r>
          </a:p>
          <a:p>
            <a:pPr algn="ctr"/>
            <a:r>
              <a:rPr lang="sv-SE" sz="1600" b="1" i="1" dirty="0">
                <a:solidFill>
                  <a:srgbClr val="FF0000"/>
                </a:solidFill>
              </a:rPr>
              <a:t>KASAM !</a:t>
            </a:r>
          </a:p>
          <a:p>
            <a:pPr algn="ctr"/>
            <a:r>
              <a:rPr lang="sv-SE" sz="1600" b="1" dirty="0"/>
              <a:t>Känsla av sammanhang</a:t>
            </a:r>
          </a:p>
        </p:txBody>
      </p:sp>
      <p:pic>
        <p:nvPicPr>
          <p:cNvPr id="30" name="Picture 4" descr="Extinction Rebellion Skåne - Home | Facebook">
            <a:extLst>
              <a:ext uri="{FF2B5EF4-FFF2-40B4-BE49-F238E27FC236}">
                <a16:creationId xmlns:a16="http://schemas.microsoft.com/office/drawing/2014/main" id="{FA99CF1E-5B47-4F6B-9F13-5DA2AAC4E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71" y="5093944"/>
            <a:ext cx="1586153" cy="81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Untitled">
            <a:extLst>
              <a:ext uri="{FF2B5EF4-FFF2-40B4-BE49-F238E27FC236}">
                <a16:creationId xmlns:a16="http://schemas.microsoft.com/office/drawing/2014/main" id="{36B30E2B-8CEF-4D34-B29B-E3A1E2814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124" y="5120906"/>
            <a:ext cx="1344477" cy="78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Många glada åskådare när Gula västarna marscherade i storstäderna | Ingrid  och Maria">
            <a:extLst>
              <a:ext uri="{FF2B5EF4-FFF2-40B4-BE49-F238E27FC236}">
                <a16:creationId xmlns:a16="http://schemas.microsoft.com/office/drawing/2014/main" id="{A85CCCD2-D47D-4037-9805-A74B8B145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193" y="5964071"/>
            <a:ext cx="1433476" cy="76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30D4F554-A787-4629-9069-FED7C480EFB7}"/>
              </a:ext>
            </a:extLst>
          </p:cNvPr>
          <p:cNvSpPr txBox="1"/>
          <p:nvPr/>
        </p:nvSpPr>
        <p:spPr>
          <a:xfrm>
            <a:off x="648234" y="2184514"/>
            <a:ext cx="2325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När gamla rörelser</a:t>
            </a:r>
          </a:p>
          <a:p>
            <a:pPr algn="ctr"/>
            <a:r>
              <a:rPr lang="sv-SE" b="1" dirty="0"/>
              <a:t>möter nya rörelser?</a:t>
            </a:r>
          </a:p>
        </p:txBody>
      </p:sp>
      <p:pic>
        <p:nvPicPr>
          <p:cNvPr id="41" name="Picture 2" descr="Bildresultat för Folkbildning">
            <a:extLst>
              <a:ext uri="{FF2B5EF4-FFF2-40B4-BE49-F238E27FC236}">
                <a16:creationId xmlns:a16="http://schemas.microsoft.com/office/drawing/2014/main" id="{1F497EC8-1E19-4D39-A704-AF84B26C5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306" y="6048236"/>
            <a:ext cx="942215" cy="65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ruta 41">
            <a:extLst>
              <a:ext uri="{FF2B5EF4-FFF2-40B4-BE49-F238E27FC236}">
                <a16:creationId xmlns:a16="http://schemas.microsoft.com/office/drawing/2014/main" id="{9F97A499-61E8-49A1-9215-73A48A0C5E45}"/>
              </a:ext>
            </a:extLst>
          </p:cNvPr>
          <p:cNvSpPr txBox="1"/>
          <p:nvPr/>
        </p:nvSpPr>
        <p:spPr>
          <a:xfrm>
            <a:off x="5590520" y="6107960"/>
            <a:ext cx="2325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/>
              <a:t>Folkbildningens roll under</a:t>
            </a:r>
          </a:p>
          <a:p>
            <a:pPr algn="ctr"/>
            <a:r>
              <a:rPr lang="sv-SE" sz="1400" b="1" dirty="0"/>
              <a:t>den första stora omdaningen</a:t>
            </a:r>
          </a:p>
        </p:txBody>
      </p:sp>
      <p:pic>
        <p:nvPicPr>
          <p:cNvPr id="43" name="Picture 4" descr="Gör din röst hörd - Global rättvisa / Jönköping, ABF Jönköpings Län,  Jonkoping, October 8 2019 | AllEvents.in">
            <a:extLst>
              <a:ext uri="{FF2B5EF4-FFF2-40B4-BE49-F238E27FC236}">
                <a16:creationId xmlns:a16="http://schemas.microsoft.com/office/drawing/2014/main" id="{4DDD6D41-364D-4F90-8701-D38712489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27" y="2909205"/>
            <a:ext cx="1412837" cy="88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Rädda Barnens arbete mot barnfattigdom, socioekonomisk utsatthet och  strukturell diskriminering">
            <a:extLst>
              <a:ext uri="{FF2B5EF4-FFF2-40B4-BE49-F238E27FC236}">
                <a16:creationId xmlns:a16="http://schemas.microsoft.com/office/drawing/2014/main" id="{D4932C5F-CB70-4DC8-80E0-CA86D7455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904" y="2796440"/>
            <a:ext cx="1349172" cy="109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Logga | Rädda Barnen">
            <a:extLst>
              <a:ext uri="{FF2B5EF4-FFF2-40B4-BE49-F238E27FC236}">
                <a16:creationId xmlns:a16="http://schemas.microsoft.com/office/drawing/2014/main" id="{B769BEA8-03F4-4657-9A1F-E50B7070D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511" y="3737016"/>
            <a:ext cx="1349172" cy="27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Folkets Hus och Parker/ABF Kalmar län - Virserum konsthall">
            <a:extLst>
              <a:ext uri="{FF2B5EF4-FFF2-40B4-BE49-F238E27FC236}">
                <a16:creationId xmlns:a16="http://schemas.microsoft.com/office/drawing/2014/main" id="{FC44F464-18C5-4DAF-A958-8FE3109D3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997" y="3893735"/>
            <a:ext cx="1265968" cy="78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yresgästföreningen Region Stockholm (@HyresgastSTHLM) | Twitter">
            <a:extLst>
              <a:ext uri="{FF2B5EF4-FFF2-40B4-BE49-F238E27FC236}">
                <a16:creationId xmlns:a16="http://schemas.microsoft.com/office/drawing/2014/main" id="{1FCB2C22-A950-473B-883F-0A09703BE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37" y="3893735"/>
            <a:ext cx="1358900" cy="82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Bild 4" descr="I dag strejkar flera Fridays for future-grupper i Sverige tillsammans med Black lives matter Sweden med krav på fundamental systemförändring som bekämpar såväl klimat- och miljökrisen som rasism, skriver de två grupperna gemensamt.">
            <a:extLst>
              <a:ext uri="{FF2B5EF4-FFF2-40B4-BE49-F238E27FC236}">
                <a16:creationId xmlns:a16="http://schemas.microsoft.com/office/drawing/2014/main" id="{B0228901-0E5A-4EF0-A859-DA90C6F9D6D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37" y="6009721"/>
            <a:ext cx="1519285" cy="813149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Stjärna: 5 punkter 33">
            <a:extLst>
              <a:ext uri="{FF2B5EF4-FFF2-40B4-BE49-F238E27FC236}">
                <a16:creationId xmlns:a16="http://schemas.microsoft.com/office/drawing/2014/main" id="{E7AC13E2-D92B-48F5-A4B0-1D9F742252B9}"/>
              </a:ext>
            </a:extLst>
          </p:cNvPr>
          <p:cNvSpPr/>
          <p:nvPr/>
        </p:nvSpPr>
        <p:spPr>
          <a:xfrm>
            <a:off x="771778" y="656689"/>
            <a:ext cx="914400" cy="914400"/>
          </a:xfrm>
          <a:prstGeom prst="star5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0E0E8960-3CEA-4485-866C-0D45FD57663B}"/>
              </a:ext>
            </a:extLst>
          </p:cNvPr>
          <p:cNvSpPr txBox="1"/>
          <p:nvPr/>
        </p:nvSpPr>
        <p:spPr>
          <a:xfrm>
            <a:off x="1058300" y="929223"/>
            <a:ext cx="460334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sv-SE" b="1" dirty="0"/>
              <a:t>2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912F72E-610F-49D8-BE38-4F0F8DDB31EB}"/>
              </a:ext>
            </a:extLst>
          </p:cNvPr>
          <p:cNvSpPr txBox="1"/>
          <p:nvPr/>
        </p:nvSpPr>
        <p:spPr>
          <a:xfrm>
            <a:off x="8717101" y="4121232"/>
            <a:ext cx="2937664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Hur skall vi leva tillsammans </a:t>
            </a:r>
          </a:p>
          <a:p>
            <a:pPr algn="ctr"/>
            <a:r>
              <a:rPr lang="sv-SE" b="1" dirty="0">
                <a:solidFill>
                  <a:schemeClr val="bg1"/>
                </a:solidFill>
              </a:rPr>
              <a:t>i en värld i förändring ??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FB25DEB3-943C-4238-B236-F4961BE39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438" y="1898025"/>
            <a:ext cx="2313646" cy="338554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v-SE" sz="1600" b="1" dirty="0">
                <a:solidFill>
                  <a:schemeClr val="bg1"/>
                </a:solidFill>
                <a:latin typeface="Calibri" pitchFamily="34" charset="0"/>
              </a:rPr>
              <a:t>Civilsamhällets tudelning</a:t>
            </a:r>
          </a:p>
        </p:txBody>
      </p:sp>
      <p:pic>
        <p:nvPicPr>
          <p:cNvPr id="36" name="Bildobjekt 35">
            <a:extLst>
              <a:ext uri="{FF2B5EF4-FFF2-40B4-BE49-F238E27FC236}">
                <a16:creationId xmlns:a16="http://schemas.microsoft.com/office/drawing/2014/main" id="{5D7CF4D2-5CA6-4BF1-8D32-D12B795A5AC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42853" y="4512248"/>
            <a:ext cx="1408972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9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5" grpId="0" animBg="1"/>
      <p:bldP spid="16" grpId="0" animBg="1"/>
      <p:bldP spid="23" grpId="0"/>
      <p:bldP spid="27" grpId="0"/>
      <p:bldP spid="29" grpId="0" animBg="1"/>
      <p:bldP spid="31" grpId="0"/>
      <p:bldP spid="2" grpId="0"/>
      <p:bldP spid="42" grpId="0"/>
      <p:bldP spid="34" grpId="0" animBg="1"/>
      <p:bldP spid="35" grpId="0"/>
      <p:bldP spid="6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AC4E2E03-F617-4E2F-B4BB-54053D9917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6153" y="2086924"/>
            <a:ext cx="2655895" cy="3796642"/>
          </a:xfr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AFCAFB8A-1E71-495C-864B-D62D66E05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373" y="1292670"/>
            <a:ext cx="1495538" cy="2136330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AAFD8C5B-CD19-4E73-BAB1-14DE43F35EBC}"/>
              </a:ext>
            </a:extLst>
          </p:cNvPr>
          <p:cNvSpPr txBox="1"/>
          <p:nvPr/>
        </p:nvSpPr>
        <p:spPr>
          <a:xfrm>
            <a:off x="8413478" y="5032519"/>
            <a:ext cx="29404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400" b="1" dirty="0"/>
              <a:t>Mötesfrihet, demonstrationsfrihet </a:t>
            </a:r>
          </a:p>
          <a:p>
            <a:pPr algn="ctr"/>
            <a:r>
              <a:rPr lang="sv-SE" sz="1400" b="1" dirty="0"/>
              <a:t>och yttrandefrihet begränsas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4586D897-DB5C-41DA-B4FC-1E4E09FED0CD}"/>
              </a:ext>
            </a:extLst>
          </p:cNvPr>
          <p:cNvSpPr txBox="1"/>
          <p:nvPr/>
        </p:nvSpPr>
        <p:spPr>
          <a:xfrm>
            <a:off x="349774" y="6061069"/>
            <a:ext cx="3313728" cy="634148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sv-SE" sz="1000" b="1" dirty="0"/>
              <a:t>Center för våldsbejakande extremism (CVE)</a:t>
            </a:r>
          </a:p>
          <a:p>
            <a:pPr algn="ctr">
              <a:lnSpc>
                <a:spcPts val="1000"/>
              </a:lnSpc>
            </a:pPr>
            <a:r>
              <a:rPr lang="sv-SE" sz="1000" b="1" dirty="0"/>
              <a:t>vid Brottsförebyggande rådet (BRÅ)</a:t>
            </a:r>
          </a:p>
          <a:p>
            <a:pPr algn="ctr">
              <a:lnSpc>
                <a:spcPts val="1000"/>
              </a:lnSpc>
            </a:pPr>
            <a:r>
              <a:rPr lang="sv-SE" sz="1000" b="1" dirty="0"/>
              <a:t>Redan i dag kontaktar kommuner och myndigheter </a:t>
            </a:r>
          </a:p>
          <a:p>
            <a:pPr algn="ctr">
              <a:lnSpc>
                <a:spcPts val="1000"/>
              </a:lnSpc>
            </a:pPr>
            <a:r>
              <a:rPr lang="sv-SE" sz="1000" b="1" dirty="0"/>
              <a:t>CVE om de har frågor om organisationer som söker bidrag</a:t>
            </a:r>
            <a:r>
              <a:rPr lang="sv-SE" dirty="0"/>
              <a:t>.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EA524C21-E9D2-4147-BA9B-FDEA5481E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87" y="1732076"/>
            <a:ext cx="2054152" cy="307777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v-SE" sz="1400" b="1" dirty="0">
                <a:solidFill>
                  <a:schemeClr val="bg1"/>
                </a:solidFill>
                <a:latin typeface="Calibri" pitchFamily="34" charset="0"/>
              </a:rPr>
              <a:t>Civilsamhällets tudelning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1A9FAE97-AB69-46C8-BEE4-C7344941C778}"/>
              </a:ext>
            </a:extLst>
          </p:cNvPr>
          <p:cNvSpPr txBox="1"/>
          <p:nvPr/>
        </p:nvSpPr>
        <p:spPr>
          <a:xfrm>
            <a:off x="3987832" y="198071"/>
            <a:ext cx="2526140" cy="892552"/>
          </a:xfrm>
          <a:prstGeom prst="rect">
            <a:avLst/>
          </a:prstGeom>
          <a:gradFill flip="none" rotWithShape="1">
            <a:gsLst>
              <a:gs pos="0">
                <a:srgbClr val="42BD39">
                  <a:shade val="30000"/>
                  <a:satMod val="115000"/>
                </a:srgbClr>
              </a:gs>
              <a:gs pos="50000">
                <a:srgbClr val="42BD39">
                  <a:shade val="67500"/>
                  <a:satMod val="115000"/>
                </a:srgbClr>
              </a:gs>
              <a:gs pos="100000">
                <a:srgbClr val="42BD39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none" rtlCol="0">
            <a:spAutoFit/>
          </a:bodyPr>
          <a:lstStyle/>
          <a:p>
            <a:pPr algn="ctr"/>
            <a:r>
              <a:rPr lang="sv-SE" sz="2000" b="1" i="1" dirty="0">
                <a:solidFill>
                  <a:schemeClr val="bg1"/>
                </a:solidFill>
              </a:rPr>
              <a:t>Kollektiv förmåga</a:t>
            </a:r>
          </a:p>
          <a:p>
            <a:pPr algn="ctr"/>
            <a:r>
              <a:rPr lang="sv-SE" sz="1600" b="1" dirty="0">
                <a:solidFill>
                  <a:schemeClr val="bg1"/>
                </a:solidFill>
              </a:rPr>
              <a:t>Att göra tillsammans</a:t>
            </a:r>
          </a:p>
          <a:p>
            <a:pPr algn="ctr"/>
            <a:r>
              <a:rPr lang="sv-SE" sz="1600" b="1" dirty="0">
                <a:solidFill>
                  <a:schemeClr val="bg1"/>
                </a:solidFill>
              </a:rPr>
              <a:t>Sätta gemensamma norme</a:t>
            </a:r>
            <a:r>
              <a:rPr lang="sv-SE" sz="1200" b="1" dirty="0">
                <a:solidFill>
                  <a:schemeClr val="bg1"/>
                </a:solidFill>
              </a:rPr>
              <a:t>r</a:t>
            </a:r>
          </a:p>
        </p:txBody>
      </p:sp>
      <p:pic>
        <p:nvPicPr>
          <p:cNvPr id="22" name="Picture 4" descr="Gör din röst hörd - Global rättvisa / Jönköping, ABF Jönköpings Län,  Jonkoping, October 8 2019 | AllEvents.in">
            <a:extLst>
              <a:ext uri="{FF2B5EF4-FFF2-40B4-BE49-F238E27FC236}">
                <a16:creationId xmlns:a16="http://schemas.microsoft.com/office/drawing/2014/main" id="{85BB0434-276C-480C-839A-243E1C427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862" y="5713596"/>
            <a:ext cx="1776640" cy="100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BE1D0D88-6A4A-4096-A96A-302C0452DA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0973" y="5883566"/>
            <a:ext cx="1948610" cy="668501"/>
          </a:xfrm>
          <a:prstGeom prst="rect">
            <a:avLst/>
          </a:prstGeom>
        </p:spPr>
      </p:pic>
      <p:pic>
        <p:nvPicPr>
          <p:cNvPr id="1026" name="Picture 2" descr="Riksdagsmotion för Naturens rättigheter i grundlagen | Naturens Rättigheter">
            <a:extLst>
              <a:ext uri="{FF2B5EF4-FFF2-40B4-BE49-F238E27FC236}">
                <a16:creationId xmlns:a16="http://schemas.microsoft.com/office/drawing/2014/main" id="{4990823F-44D7-4870-B7F7-B1DE5B6B6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991" y="4036473"/>
            <a:ext cx="1948610" cy="83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FFEF1A2D-E0BF-428A-9663-991678898E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42628">
            <a:off x="7683211" y="1091733"/>
            <a:ext cx="4401030" cy="2156865"/>
          </a:xfrm>
          <a:prstGeom prst="rect">
            <a:avLst/>
          </a:prstGeom>
        </p:spPr>
      </p:pic>
      <p:sp>
        <p:nvSpPr>
          <p:cNvPr id="25" name="textruta 24">
            <a:extLst>
              <a:ext uri="{FF2B5EF4-FFF2-40B4-BE49-F238E27FC236}">
                <a16:creationId xmlns:a16="http://schemas.microsoft.com/office/drawing/2014/main" id="{2BDFE5DB-9F75-4EC9-9FEE-E15753CBC7D1}"/>
              </a:ext>
            </a:extLst>
          </p:cNvPr>
          <p:cNvSpPr txBox="1"/>
          <p:nvPr/>
        </p:nvSpPr>
        <p:spPr>
          <a:xfrm>
            <a:off x="645792" y="3125256"/>
            <a:ext cx="24940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200" b="1" dirty="0">
                <a:solidFill>
                  <a:schemeClr val="bg1"/>
                </a:solidFill>
              </a:rPr>
              <a:t>Tre demokrativillkor:</a:t>
            </a:r>
          </a:p>
          <a:p>
            <a:pPr algn="ctr"/>
            <a:r>
              <a:rPr lang="sv-SE" sz="1200" b="1" dirty="0">
                <a:solidFill>
                  <a:schemeClr val="bg1"/>
                </a:solidFill>
              </a:rPr>
              <a:t>Syfte enligt demokratiska principer</a:t>
            </a:r>
          </a:p>
          <a:p>
            <a:pPr algn="ctr"/>
            <a:r>
              <a:rPr lang="sv-SE" sz="1200" b="1" dirty="0">
                <a:solidFill>
                  <a:schemeClr val="bg1"/>
                </a:solidFill>
              </a:rPr>
              <a:t>Demokratisk uppbyggnad</a:t>
            </a:r>
          </a:p>
          <a:p>
            <a:pPr algn="ctr"/>
            <a:r>
              <a:rPr lang="sv-SE" sz="1200" b="1" dirty="0">
                <a:solidFill>
                  <a:schemeClr val="bg1"/>
                </a:solidFill>
              </a:rPr>
              <a:t>Respekt för demokratins grundidéer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E717D4B1-EC31-48EC-960A-AC2CC78D0856}"/>
              </a:ext>
            </a:extLst>
          </p:cNvPr>
          <p:cNvSpPr txBox="1"/>
          <p:nvPr/>
        </p:nvSpPr>
        <p:spPr>
          <a:xfrm>
            <a:off x="7648328" y="4248232"/>
            <a:ext cx="2444452" cy="583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sv-SE" b="1" i="1" dirty="0">
                <a:solidFill>
                  <a:srgbClr val="00B050"/>
                </a:solidFill>
              </a:rPr>
              <a:t>Positiv säkerhet</a:t>
            </a:r>
          </a:p>
          <a:p>
            <a:pPr algn="ctr">
              <a:lnSpc>
                <a:spcPts val="1200"/>
              </a:lnSpc>
            </a:pPr>
            <a:r>
              <a:rPr lang="sv-SE" b="1" i="1" dirty="0">
                <a:solidFill>
                  <a:srgbClr val="00B050"/>
                </a:solidFill>
              </a:rPr>
              <a:t>Främjande och </a:t>
            </a:r>
          </a:p>
          <a:p>
            <a:pPr algn="ctr">
              <a:lnSpc>
                <a:spcPts val="1200"/>
              </a:lnSpc>
            </a:pPr>
            <a:r>
              <a:rPr lang="sv-SE" b="1" i="1" dirty="0">
                <a:solidFill>
                  <a:srgbClr val="00B050"/>
                </a:solidFill>
              </a:rPr>
              <a:t>förebyggande Insatser.</a:t>
            </a:r>
            <a:r>
              <a:rPr lang="sv-SE" sz="2000" b="1" i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A1520BFB-F214-402D-A23D-3956066FE610}"/>
              </a:ext>
            </a:extLst>
          </p:cNvPr>
          <p:cNvSpPr txBox="1"/>
          <p:nvPr/>
        </p:nvSpPr>
        <p:spPr>
          <a:xfrm>
            <a:off x="754154" y="4094729"/>
            <a:ext cx="2158860" cy="661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sv-SE" sz="1200" b="1" dirty="0">
                <a:solidFill>
                  <a:schemeClr val="bg1"/>
                </a:solidFill>
                <a:latin typeface="+mj-lt"/>
              </a:rPr>
              <a:t>Förslag till ny lagstiftning</a:t>
            </a:r>
          </a:p>
          <a:p>
            <a:pPr algn="ctr">
              <a:lnSpc>
                <a:spcPts val="1500"/>
              </a:lnSpc>
            </a:pPr>
            <a:r>
              <a:rPr lang="sv-SE" sz="1200" b="1" dirty="0">
                <a:solidFill>
                  <a:schemeClr val="bg1"/>
                </a:solidFill>
                <a:latin typeface="+mj-lt"/>
              </a:rPr>
              <a:t>NGO:s rätt till hantering av</a:t>
            </a:r>
          </a:p>
          <a:p>
            <a:pPr algn="ctr">
              <a:lnSpc>
                <a:spcPts val="1500"/>
              </a:lnSpc>
            </a:pPr>
            <a:r>
              <a:rPr lang="sv-SE" sz="1200" b="1" dirty="0">
                <a:solidFill>
                  <a:schemeClr val="bg1"/>
                </a:solidFill>
                <a:latin typeface="+mj-lt"/>
              </a:rPr>
              <a:t>känsliga uppgifter utan samtycke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2091F058-8374-4BAC-874A-638D5C557B92}"/>
              </a:ext>
            </a:extLst>
          </p:cNvPr>
          <p:cNvSpPr txBox="1"/>
          <p:nvPr/>
        </p:nvSpPr>
        <p:spPr>
          <a:xfrm>
            <a:off x="4188207" y="3624101"/>
            <a:ext cx="3049617" cy="1384995"/>
          </a:xfrm>
          <a:prstGeom prst="rect">
            <a:avLst/>
          </a:prstGeom>
          <a:gradFill flip="none" rotWithShape="1">
            <a:gsLst>
              <a:gs pos="0">
                <a:srgbClr val="FF9900">
                  <a:shade val="30000"/>
                  <a:satMod val="115000"/>
                </a:srgbClr>
              </a:gs>
              <a:gs pos="50000">
                <a:srgbClr val="FF9900">
                  <a:shade val="67500"/>
                  <a:satMod val="115000"/>
                </a:srgbClr>
              </a:gs>
              <a:gs pos="100000">
                <a:srgbClr val="FF99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chemeClr val="bg1"/>
                </a:solidFill>
              </a:rPr>
              <a:t>SKR Remissvar: </a:t>
            </a:r>
          </a:p>
          <a:p>
            <a:pPr algn="ctr"/>
            <a:r>
              <a:rPr lang="sv-SE" sz="1400" b="1" dirty="0">
                <a:solidFill>
                  <a:schemeClr val="bg1"/>
                </a:solidFill>
              </a:rPr>
              <a:t>… […)… Statliga direktiv riskerar att bli </a:t>
            </a:r>
          </a:p>
          <a:p>
            <a:pPr algn="ctr"/>
            <a:r>
              <a:rPr lang="sv-SE" sz="1400" b="1" dirty="0">
                <a:solidFill>
                  <a:schemeClr val="bg1"/>
                </a:solidFill>
              </a:rPr>
              <a:t>normgivande också </a:t>
            </a:r>
          </a:p>
          <a:p>
            <a:pPr algn="ctr"/>
            <a:r>
              <a:rPr lang="sv-SE" sz="1400" b="1" dirty="0">
                <a:solidFill>
                  <a:schemeClr val="bg1"/>
                </a:solidFill>
              </a:rPr>
              <a:t>på kommunal och regional nivå….[…]</a:t>
            </a:r>
          </a:p>
          <a:p>
            <a:pPr algn="ctr"/>
            <a:r>
              <a:rPr lang="sv-SE" sz="1400" b="1" dirty="0">
                <a:solidFill>
                  <a:schemeClr val="bg1"/>
                </a:solidFill>
              </a:rPr>
              <a:t>… demokrativillkor utifrån</a:t>
            </a:r>
          </a:p>
          <a:p>
            <a:pPr algn="ctr"/>
            <a:r>
              <a:rPr lang="sv-SE" sz="1400" b="1" dirty="0">
                <a:solidFill>
                  <a:schemeClr val="bg1"/>
                </a:solidFill>
              </a:rPr>
              <a:t>lokala förutsättningar…[…]</a:t>
            </a:r>
            <a:endParaRPr lang="sv-SE" sz="1400" dirty="0"/>
          </a:p>
        </p:txBody>
      </p:sp>
      <p:pic>
        <p:nvPicPr>
          <p:cNvPr id="32" name="Bildobjekt 31">
            <a:extLst>
              <a:ext uri="{FF2B5EF4-FFF2-40B4-BE49-F238E27FC236}">
                <a16:creationId xmlns:a16="http://schemas.microsoft.com/office/drawing/2014/main" id="{89E811A1-D5E9-4F20-AD24-BCC00A37DC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64032" y="1890772"/>
            <a:ext cx="2038350" cy="1038225"/>
          </a:xfrm>
          <a:prstGeom prst="rect">
            <a:avLst/>
          </a:prstGeom>
        </p:spPr>
      </p:pic>
      <p:sp>
        <p:nvSpPr>
          <p:cNvPr id="33" name="Tankebubbla: moln 32">
            <a:extLst>
              <a:ext uri="{FF2B5EF4-FFF2-40B4-BE49-F238E27FC236}">
                <a16:creationId xmlns:a16="http://schemas.microsoft.com/office/drawing/2014/main" id="{1C84D982-FE63-472E-93D5-D8DFF11324B1}"/>
              </a:ext>
            </a:extLst>
          </p:cNvPr>
          <p:cNvSpPr/>
          <p:nvPr/>
        </p:nvSpPr>
        <p:spPr>
          <a:xfrm>
            <a:off x="8640070" y="298075"/>
            <a:ext cx="3467100" cy="1788848"/>
          </a:xfrm>
          <a:prstGeom prst="cloudCallout">
            <a:avLst>
              <a:gd name="adj1" fmla="val -71901"/>
              <a:gd name="adj2" fmla="val 21714"/>
            </a:avLst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…[…] Samröre med och</a:t>
            </a:r>
            <a:r>
              <a:rPr lang="sv-SE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14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kopplingar till</a:t>
            </a:r>
            <a:endParaRPr lang="sv-S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sv-SE" sz="1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sv-SE" sz="14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åldsbejakande och </a:t>
            </a:r>
            <a:endParaRPr lang="sv-S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sv-SE" sz="14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Extremistiska miljöer […]..</a:t>
            </a:r>
            <a:endParaRPr lang="sv-S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sv-SE" sz="1400" b="1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Vem har definitions- </a:t>
            </a:r>
            <a:endParaRPr lang="sv-S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sv-SE" sz="1400" b="1" kern="12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ochtolkningsföreträde</a:t>
            </a:r>
            <a:r>
              <a:rPr lang="sv-SE" sz="1400" b="1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sv-S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Rubrik 1">
            <a:extLst>
              <a:ext uri="{FF2B5EF4-FFF2-40B4-BE49-F238E27FC236}">
                <a16:creationId xmlns:a16="http://schemas.microsoft.com/office/drawing/2014/main" id="{D49B984E-E273-40D2-BB75-27887FBFC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8407" y="5749006"/>
            <a:ext cx="3569215" cy="803061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sv-SE" sz="2000" b="1" i="1" dirty="0">
                <a:solidFill>
                  <a:schemeClr val="bg1"/>
                </a:solidFill>
              </a:rPr>
              <a:t>Konsten att värna demokrati </a:t>
            </a:r>
            <a:br>
              <a:rPr lang="sv-SE" sz="2000" b="1" i="1" dirty="0">
                <a:solidFill>
                  <a:schemeClr val="bg1"/>
                </a:solidFill>
              </a:rPr>
            </a:br>
            <a:r>
              <a:rPr lang="sv-SE" sz="2000" b="1" i="1" dirty="0">
                <a:solidFill>
                  <a:schemeClr val="bg1"/>
                </a:solidFill>
              </a:rPr>
              <a:t>och social hållbarhet</a:t>
            </a:r>
            <a:br>
              <a:rPr lang="sv-SE" sz="2000" b="1" i="1" dirty="0">
                <a:solidFill>
                  <a:schemeClr val="bg1"/>
                </a:solidFill>
              </a:rPr>
            </a:br>
            <a:r>
              <a:rPr lang="sv-SE" sz="2000" b="1" i="1" dirty="0">
                <a:solidFill>
                  <a:schemeClr val="bg1"/>
                </a:solidFill>
              </a:rPr>
              <a:t>behovet av ett nytt samhällskontrakt</a:t>
            </a:r>
          </a:p>
        </p:txBody>
      </p:sp>
      <p:sp>
        <p:nvSpPr>
          <p:cNvPr id="37" name="textruta 36">
            <a:extLst>
              <a:ext uri="{FF2B5EF4-FFF2-40B4-BE49-F238E27FC236}">
                <a16:creationId xmlns:a16="http://schemas.microsoft.com/office/drawing/2014/main" id="{A151EA1B-1AEF-4E34-B9DF-064BF2FA8547}"/>
              </a:ext>
            </a:extLst>
          </p:cNvPr>
          <p:cNvSpPr txBox="1"/>
          <p:nvPr/>
        </p:nvSpPr>
        <p:spPr>
          <a:xfrm>
            <a:off x="806508" y="4803776"/>
            <a:ext cx="2167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Jämställs med rättsliga anspråk</a:t>
            </a:r>
          </a:p>
        </p:txBody>
      </p:sp>
      <p:pic>
        <p:nvPicPr>
          <p:cNvPr id="21" name="Picture 6" descr="Maskroskvinnans Tankefrön: Vägval">
            <a:extLst>
              <a:ext uri="{FF2B5EF4-FFF2-40B4-BE49-F238E27FC236}">
                <a16:creationId xmlns:a16="http://schemas.microsoft.com/office/drawing/2014/main" id="{E8694A46-9DF6-41B7-9237-A85DEB884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902" y="3147056"/>
            <a:ext cx="1523753" cy="83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A70CE8EA-E87B-4604-A9A6-BBD0EE8043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9775" y="289139"/>
            <a:ext cx="3242066" cy="1019175"/>
          </a:xfrm>
          <a:prstGeom prst="rect">
            <a:avLst/>
          </a:prstGeom>
        </p:spPr>
      </p:pic>
      <p:sp>
        <p:nvSpPr>
          <p:cNvPr id="26" name="textruta 25">
            <a:extLst>
              <a:ext uri="{FF2B5EF4-FFF2-40B4-BE49-F238E27FC236}">
                <a16:creationId xmlns:a16="http://schemas.microsoft.com/office/drawing/2014/main" id="{C653FA9C-34A3-4731-84CD-7A845C17F2CF}"/>
              </a:ext>
            </a:extLst>
          </p:cNvPr>
          <p:cNvSpPr txBox="1"/>
          <p:nvPr/>
        </p:nvSpPr>
        <p:spPr>
          <a:xfrm>
            <a:off x="547002" y="1239401"/>
            <a:ext cx="2919272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sv-SE" sz="1400" b="1" dirty="0">
                <a:solidFill>
                  <a:schemeClr val="bg1">
                    <a:lumMod val="95000"/>
                  </a:schemeClr>
                </a:solidFill>
              </a:rPr>
              <a:t>Strukturella och </a:t>
            </a:r>
            <a:r>
              <a:rPr lang="sv-SE" sz="1400" b="1" dirty="0" err="1">
                <a:solidFill>
                  <a:schemeClr val="bg1">
                    <a:lumMod val="95000"/>
                  </a:schemeClr>
                </a:solidFill>
              </a:rPr>
              <a:t>procedurella</a:t>
            </a:r>
            <a:r>
              <a:rPr lang="sv-SE" sz="1400" b="1" dirty="0">
                <a:solidFill>
                  <a:schemeClr val="bg1">
                    <a:lumMod val="95000"/>
                  </a:schemeClr>
                </a:solidFill>
              </a:rPr>
              <a:t> hinder</a:t>
            </a:r>
          </a:p>
        </p:txBody>
      </p:sp>
    </p:spTree>
    <p:extLst>
      <p:ext uri="{BB962C8B-B14F-4D97-AF65-F5344CB8AC3E}">
        <p14:creationId xmlns:p14="http://schemas.microsoft.com/office/powerpoint/2010/main" val="140160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animBg="1"/>
      <p:bldP spid="18" grpId="0" animBg="1"/>
      <p:bldP spid="20" grpId="0" animBg="1"/>
      <p:bldP spid="25" grpId="0"/>
      <p:bldP spid="27" grpId="0"/>
      <p:bldP spid="28" grpId="0"/>
      <p:bldP spid="30" grpId="0" animBg="1"/>
      <p:bldP spid="33" grpId="0" animBg="1"/>
      <p:bldP spid="38" grpId="0" animBg="1"/>
      <p:bldP spid="37" grpId="0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187" y="1408602"/>
            <a:ext cx="30963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Relaterad bi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736" y="4662826"/>
            <a:ext cx="2440027" cy="95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6307995" y="1747701"/>
            <a:ext cx="1801134" cy="689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sv-SE" sz="2800" b="1" dirty="0"/>
              <a:t>Utåt</a:t>
            </a:r>
          </a:p>
          <a:p>
            <a:pPr algn="ctr">
              <a:lnSpc>
                <a:spcPts val="1500"/>
              </a:lnSpc>
            </a:pPr>
            <a:r>
              <a:rPr lang="sv-SE" sz="2000" b="1" dirty="0"/>
              <a:t>Medborgarnas </a:t>
            </a:r>
          </a:p>
          <a:p>
            <a:pPr algn="ctr">
              <a:lnSpc>
                <a:spcPts val="1500"/>
              </a:lnSpc>
            </a:pPr>
            <a:r>
              <a:rPr lang="sv-SE" sz="2000" b="1" dirty="0"/>
              <a:t>perspektiv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6224975" y="5160550"/>
            <a:ext cx="1991827" cy="881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sv-SE" sz="2800" b="1" dirty="0"/>
              <a:t>INÅT</a:t>
            </a:r>
          </a:p>
          <a:p>
            <a:pPr algn="ctr">
              <a:lnSpc>
                <a:spcPts val="1500"/>
              </a:lnSpc>
            </a:pPr>
            <a:r>
              <a:rPr lang="sv-SE" sz="2000" b="1" dirty="0"/>
              <a:t>Förvaltningens &amp;</a:t>
            </a:r>
          </a:p>
          <a:p>
            <a:pPr algn="ctr">
              <a:lnSpc>
                <a:spcPts val="1500"/>
              </a:lnSpc>
            </a:pPr>
            <a:r>
              <a:rPr lang="sv-SE" sz="2000" b="1" dirty="0"/>
              <a:t>Medarbetarnas </a:t>
            </a:r>
          </a:p>
          <a:p>
            <a:pPr algn="ctr">
              <a:lnSpc>
                <a:spcPts val="1500"/>
              </a:lnSpc>
            </a:pPr>
            <a:r>
              <a:rPr lang="sv-SE" sz="2000" b="1" dirty="0"/>
              <a:t>perspektiv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6970343" y="506344"/>
            <a:ext cx="2914516" cy="1015663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sv-SE" sz="2000" b="1" dirty="0">
                <a:solidFill>
                  <a:schemeClr val="bg1"/>
                </a:solidFill>
              </a:rPr>
              <a:t>Förmågan att </a:t>
            </a:r>
            <a:r>
              <a:rPr lang="sv-SE" sz="2000" b="1" i="1" dirty="0">
                <a:solidFill>
                  <a:schemeClr val="bg1"/>
                </a:solidFill>
              </a:rPr>
              <a:t>lyssna, lära</a:t>
            </a:r>
            <a:r>
              <a:rPr lang="sv-SE" sz="20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sv-SE" sz="2000" b="1" dirty="0">
                <a:solidFill>
                  <a:schemeClr val="bg1"/>
                </a:solidFill>
              </a:rPr>
              <a:t>och </a:t>
            </a:r>
            <a:r>
              <a:rPr lang="sv-SE" sz="2000" b="1" i="1" dirty="0">
                <a:solidFill>
                  <a:schemeClr val="bg1"/>
                </a:solidFill>
              </a:rPr>
              <a:t>förankra</a:t>
            </a:r>
            <a:r>
              <a:rPr lang="sv-SE" sz="2000" b="1" dirty="0">
                <a:solidFill>
                  <a:schemeClr val="bg1"/>
                </a:solidFill>
              </a:rPr>
              <a:t> i 360 grader</a:t>
            </a:r>
          </a:p>
          <a:p>
            <a:pPr algn="ctr"/>
            <a:r>
              <a:rPr lang="sv-SE" sz="2000" b="1" dirty="0">
                <a:solidFill>
                  <a:schemeClr val="bg1"/>
                </a:solidFill>
              </a:rPr>
              <a:t>”</a:t>
            </a:r>
            <a:r>
              <a:rPr lang="sv-SE" sz="2000" b="1" dirty="0" err="1">
                <a:solidFill>
                  <a:schemeClr val="bg1"/>
                </a:solidFill>
              </a:rPr>
              <a:t>penta</a:t>
            </a:r>
            <a:r>
              <a:rPr lang="sv-SE" sz="2000" b="1" dirty="0">
                <a:solidFill>
                  <a:schemeClr val="bg1"/>
                </a:solidFill>
              </a:rPr>
              <a:t> helix”</a:t>
            </a:r>
          </a:p>
        </p:txBody>
      </p:sp>
      <p:pic>
        <p:nvPicPr>
          <p:cNvPr id="10" name="Picture 2" descr="Bildresultat för Lyssna 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457" y="2711289"/>
            <a:ext cx="3227109" cy="158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lips 10"/>
          <p:cNvSpPr/>
          <p:nvPr/>
        </p:nvSpPr>
        <p:spPr>
          <a:xfrm>
            <a:off x="9956804" y="2587121"/>
            <a:ext cx="2207727" cy="145634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dirty="0">
                <a:solidFill>
                  <a:srgbClr val="7030A0"/>
                </a:solidFill>
              </a:rPr>
              <a:t>Lägga örat till marken lyssna in –</a:t>
            </a:r>
          </a:p>
          <a:p>
            <a:pPr algn="ctr"/>
            <a:r>
              <a:rPr lang="sv-SE" sz="1400" b="1" dirty="0">
                <a:solidFill>
                  <a:srgbClr val="7030A0"/>
                </a:solidFill>
              </a:rPr>
              <a:t>hur snacket går?</a:t>
            </a:r>
          </a:p>
          <a:p>
            <a:pPr algn="ctr"/>
            <a:r>
              <a:rPr lang="sv-SE" sz="1400" b="1" dirty="0">
                <a:solidFill>
                  <a:srgbClr val="7030A0"/>
                </a:solidFill>
              </a:rPr>
              <a:t>Inkludera även NEJ-röster</a:t>
            </a:r>
            <a:endParaRPr lang="sv-SE" sz="1400" dirty="0"/>
          </a:p>
        </p:txBody>
      </p:sp>
      <p:sp>
        <p:nvSpPr>
          <p:cNvPr id="12" name="textruta 11"/>
          <p:cNvSpPr txBox="1"/>
          <p:nvPr/>
        </p:nvSpPr>
        <p:spPr>
          <a:xfrm>
            <a:off x="9137489" y="4703452"/>
            <a:ext cx="1684671" cy="116955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>
                <a:solidFill>
                  <a:srgbClr val="7030A0"/>
                </a:solidFill>
              </a:rPr>
              <a:t>Lägga örat till marken lyssna in –</a:t>
            </a:r>
          </a:p>
          <a:p>
            <a:pPr algn="ctr"/>
            <a:r>
              <a:rPr lang="sv-SE" sz="1400" b="1" dirty="0">
                <a:solidFill>
                  <a:srgbClr val="7030A0"/>
                </a:solidFill>
              </a:rPr>
              <a:t>hur snacket går?</a:t>
            </a:r>
          </a:p>
          <a:p>
            <a:pPr algn="ctr"/>
            <a:r>
              <a:rPr lang="sv-SE" sz="1400" b="1" dirty="0">
                <a:solidFill>
                  <a:srgbClr val="7030A0"/>
                </a:solidFill>
              </a:rPr>
              <a:t>Inkludera även NEJ-röster</a:t>
            </a: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8899FB1F-2DC7-4396-9B51-546C40ACC86A}"/>
              </a:ext>
            </a:extLst>
          </p:cNvPr>
          <p:cNvSpPr txBox="1"/>
          <p:nvPr/>
        </p:nvSpPr>
        <p:spPr>
          <a:xfrm>
            <a:off x="1309743" y="55277"/>
            <a:ext cx="86470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2400" b="1" i="1" dirty="0"/>
              <a:t>Komplexa samhällsfrågor som trygghet och tillit ökar kraven  på:</a:t>
            </a:r>
            <a:r>
              <a:rPr lang="sv-SE" sz="2000" b="1" i="1" dirty="0"/>
              <a:t> </a:t>
            </a:r>
            <a:endParaRPr lang="sv-SE" sz="2000" dirty="0"/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803C9148-6746-4A37-9AEB-FB2AE283B07B}"/>
              </a:ext>
            </a:extLst>
          </p:cNvPr>
          <p:cNvSpPr txBox="1"/>
          <p:nvPr/>
        </p:nvSpPr>
        <p:spPr>
          <a:xfrm>
            <a:off x="3745652" y="6132957"/>
            <a:ext cx="1940019" cy="677108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>
                <a:solidFill>
                  <a:schemeClr val="bg1"/>
                </a:solidFill>
              </a:rPr>
              <a:t>Kollektiv förmåga</a:t>
            </a:r>
          </a:p>
          <a:p>
            <a:pPr algn="ctr"/>
            <a:r>
              <a:rPr lang="sv-SE" sz="1200" b="1" dirty="0">
                <a:solidFill>
                  <a:schemeClr val="bg1"/>
                </a:solidFill>
              </a:rPr>
              <a:t>Att göra tillsammans</a:t>
            </a:r>
          </a:p>
          <a:p>
            <a:pPr algn="ctr"/>
            <a:r>
              <a:rPr lang="sv-SE" sz="1200" b="1" dirty="0">
                <a:solidFill>
                  <a:schemeClr val="bg1"/>
                </a:solidFill>
              </a:rPr>
              <a:t>Sätta gemensamma normer</a:t>
            </a:r>
          </a:p>
        </p:txBody>
      </p:sp>
      <p:pic>
        <p:nvPicPr>
          <p:cNvPr id="32" name="Picture 5" descr="SKR - Sveriges Kommuner och Regioner">
            <a:extLst>
              <a:ext uri="{FF2B5EF4-FFF2-40B4-BE49-F238E27FC236}">
                <a16:creationId xmlns:a16="http://schemas.microsoft.com/office/drawing/2014/main" id="{89FB2DC8-DA30-4FDF-8519-39FB380A0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087" y="4471256"/>
            <a:ext cx="1606017" cy="109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ruta 32">
            <a:extLst>
              <a:ext uri="{FF2B5EF4-FFF2-40B4-BE49-F238E27FC236}">
                <a16:creationId xmlns:a16="http://schemas.microsoft.com/office/drawing/2014/main" id="{C85CEDC1-1BCC-4F31-95A6-9F0E014C1133}"/>
              </a:ext>
            </a:extLst>
          </p:cNvPr>
          <p:cNvSpPr txBox="1"/>
          <p:nvPr/>
        </p:nvSpPr>
        <p:spPr>
          <a:xfrm>
            <a:off x="4142077" y="5379923"/>
            <a:ext cx="1520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200" b="1" dirty="0"/>
              <a:t>Trygghetsprojekt</a:t>
            </a:r>
          </a:p>
          <a:p>
            <a:pPr algn="ctr"/>
            <a:r>
              <a:rPr lang="sv-SE" sz="1200" b="1" dirty="0"/>
              <a:t>Medborgardialog vid</a:t>
            </a:r>
          </a:p>
          <a:p>
            <a:pPr algn="ctr"/>
            <a:r>
              <a:rPr lang="sv-SE" sz="1200" b="1" dirty="0"/>
              <a:t>Komplexa frågor</a:t>
            </a:r>
          </a:p>
        </p:txBody>
      </p:sp>
      <p:pic>
        <p:nvPicPr>
          <p:cNvPr id="34" name="Picture 4">
            <a:extLst>
              <a:ext uri="{FF2B5EF4-FFF2-40B4-BE49-F238E27FC236}">
                <a16:creationId xmlns:a16="http://schemas.microsoft.com/office/drawing/2014/main" id="{AC4F2C95-BC7D-45C7-B860-BA713A599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96" y="2344819"/>
            <a:ext cx="1945352" cy="32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ruta 34">
            <a:extLst>
              <a:ext uri="{FF2B5EF4-FFF2-40B4-BE49-F238E27FC236}">
                <a16:creationId xmlns:a16="http://schemas.microsoft.com/office/drawing/2014/main" id="{37E9CA74-45A5-4005-ADBF-B858CA123F0E}"/>
              </a:ext>
            </a:extLst>
          </p:cNvPr>
          <p:cNvSpPr txBox="1"/>
          <p:nvPr/>
        </p:nvSpPr>
        <p:spPr>
          <a:xfrm>
            <a:off x="3524427" y="3615441"/>
            <a:ext cx="22237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 i="1" dirty="0"/>
              <a:t>Effektiv samverkan för Trygghet</a:t>
            </a:r>
            <a:endParaRPr lang="sv-SE" sz="1200" dirty="0"/>
          </a:p>
        </p:txBody>
      </p:sp>
      <p:sp>
        <p:nvSpPr>
          <p:cNvPr id="36" name="textruta 35">
            <a:extLst>
              <a:ext uri="{FF2B5EF4-FFF2-40B4-BE49-F238E27FC236}">
                <a16:creationId xmlns:a16="http://schemas.microsoft.com/office/drawing/2014/main" id="{4D030407-4A97-4E62-B6F7-1A9B876D487A}"/>
              </a:ext>
            </a:extLst>
          </p:cNvPr>
          <p:cNvSpPr txBox="1"/>
          <p:nvPr/>
        </p:nvSpPr>
        <p:spPr>
          <a:xfrm>
            <a:off x="3662458" y="3945073"/>
            <a:ext cx="1985523" cy="67710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>
                <a:solidFill>
                  <a:schemeClr val="bg1"/>
                </a:solidFill>
              </a:rPr>
              <a:t>Institutionell förmåga</a:t>
            </a:r>
          </a:p>
          <a:p>
            <a:pPr algn="ctr"/>
            <a:r>
              <a:rPr lang="sv-SE" sz="1200" b="1" dirty="0">
                <a:solidFill>
                  <a:schemeClr val="bg1"/>
                </a:solidFill>
              </a:rPr>
              <a:t>Kontrollen av </a:t>
            </a:r>
          </a:p>
          <a:p>
            <a:pPr algn="ctr"/>
            <a:r>
              <a:rPr lang="sv-SE" sz="1200" b="1" dirty="0">
                <a:solidFill>
                  <a:schemeClr val="bg1"/>
                </a:solidFill>
              </a:rPr>
              <a:t>det offentliga rummet</a:t>
            </a:r>
          </a:p>
        </p:txBody>
      </p:sp>
      <p:cxnSp>
        <p:nvCxnSpPr>
          <p:cNvPr id="37" name="Rak pil 32">
            <a:extLst>
              <a:ext uri="{FF2B5EF4-FFF2-40B4-BE49-F238E27FC236}">
                <a16:creationId xmlns:a16="http://schemas.microsoft.com/office/drawing/2014/main" id="{A31B62AE-1A72-445F-B97E-7D607E596EC1}"/>
              </a:ext>
            </a:extLst>
          </p:cNvPr>
          <p:cNvCxnSpPr/>
          <p:nvPr/>
        </p:nvCxnSpPr>
        <p:spPr>
          <a:xfrm>
            <a:off x="4150077" y="4970461"/>
            <a:ext cx="0" cy="840645"/>
          </a:xfrm>
          <a:prstGeom prst="straightConnector1">
            <a:avLst/>
          </a:prstGeom>
          <a:ln w="28575">
            <a:solidFill>
              <a:srgbClr val="427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pil 42">
            <a:extLst>
              <a:ext uri="{FF2B5EF4-FFF2-40B4-BE49-F238E27FC236}">
                <a16:creationId xmlns:a16="http://schemas.microsoft.com/office/drawing/2014/main" id="{6438C543-2BD7-4172-906E-3AE3CFBFEEC8}"/>
              </a:ext>
            </a:extLst>
          </p:cNvPr>
          <p:cNvCxnSpPr/>
          <p:nvPr/>
        </p:nvCxnSpPr>
        <p:spPr>
          <a:xfrm flipV="1">
            <a:off x="4003493" y="4943282"/>
            <a:ext cx="0" cy="873282"/>
          </a:xfrm>
          <a:prstGeom prst="straightConnector1">
            <a:avLst/>
          </a:prstGeom>
          <a:ln w="28575">
            <a:solidFill>
              <a:srgbClr val="427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2" descr="Myndigheter i gemensamt arbete mot välfärdsbrottslighet | Kronofogden">
            <a:extLst>
              <a:ext uri="{FF2B5EF4-FFF2-40B4-BE49-F238E27FC236}">
                <a16:creationId xmlns:a16="http://schemas.microsoft.com/office/drawing/2014/main" id="{128FFF8E-1E7B-41F5-A0D7-071864AA0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14" y="3540897"/>
            <a:ext cx="1985528" cy="116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Bildobjekt 39">
            <a:extLst>
              <a:ext uri="{FF2B5EF4-FFF2-40B4-BE49-F238E27FC236}">
                <a16:creationId xmlns:a16="http://schemas.microsoft.com/office/drawing/2014/main" id="{18ED5A47-0120-4E3D-BE95-DBB802F48D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481" y="2948071"/>
            <a:ext cx="1915310" cy="541246"/>
          </a:xfrm>
          <a:prstGeom prst="rect">
            <a:avLst/>
          </a:prstGeom>
        </p:spPr>
      </p:pic>
      <p:sp>
        <p:nvSpPr>
          <p:cNvPr id="41" name="textruta 40">
            <a:extLst>
              <a:ext uri="{FF2B5EF4-FFF2-40B4-BE49-F238E27FC236}">
                <a16:creationId xmlns:a16="http://schemas.microsoft.com/office/drawing/2014/main" id="{A96901D7-D631-4EEF-899C-30EC5E55DA28}"/>
              </a:ext>
            </a:extLst>
          </p:cNvPr>
          <p:cNvSpPr txBox="1"/>
          <p:nvPr/>
        </p:nvSpPr>
        <p:spPr>
          <a:xfrm>
            <a:off x="96330" y="2655332"/>
            <a:ext cx="2517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/>
              <a:t>Effektiv samverkan för trygghet</a:t>
            </a:r>
          </a:p>
        </p:txBody>
      </p:sp>
      <p:sp>
        <p:nvSpPr>
          <p:cNvPr id="42" name="textruta 41">
            <a:extLst>
              <a:ext uri="{FF2B5EF4-FFF2-40B4-BE49-F238E27FC236}">
                <a16:creationId xmlns:a16="http://schemas.microsoft.com/office/drawing/2014/main" id="{5B2FBCC0-162B-41B5-8840-9C0747431185}"/>
              </a:ext>
            </a:extLst>
          </p:cNvPr>
          <p:cNvSpPr txBox="1"/>
          <p:nvPr/>
        </p:nvSpPr>
        <p:spPr>
          <a:xfrm>
            <a:off x="3481067" y="1174433"/>
            <a:ext cx="2152207" cy="1508105"/>
          </a:xfrm>
          <a:prstGeom prst="rect">
            <a:avLst/>
          </a:prstGeom>
          <a:solidFill>
            <a:srgbClr val="CA6436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Makthavarnas tolkningsföreträde</a:t>
            </a:r>
          </a:p>
          <a:p>
            <a:pPr algn="ctr"/>
            <a:r>
              <a:rPr lang="sv-SE" sz="1400" b="1" dirty="0">
                <a:solidFill>
                  <a:schemeClr val="bg1"/>
                </a:solidFill>
              </a:rPr>
              <a:t>Risk för </a:t>
            </a:r>
            <a:r>
              <a:rPr lang="sv-SE" sz="1400" b="1" dirty="0" err="1">
                <a:solidFill>
                  <a:schemeClr val="bg1"/>
                </a:solidFill>
              </a:rPr>
              <a:t>rasifierad</a:t>
            </a:r>
            <a:r>
              <a:rPr lang="sv-SE" sz="14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sv-SE" sz="1400" b="1" dirty="0">
                <a:solidFill>
                  <a:schemeClr val="bg1"/>
                </a:solidFill>
              </a:rPr>
              <a:t>kunskapsproduktion</a:t>
            </a:r>
          </a:p>
          <a:p>
            <a:pPr algn="ctr"/>
            <a:r>
              <a:rPr lang="sv-SE" sz="1400" b="1" dirty="0" err="1">
                <a:solidFill>
                  <a:schemeClr val="bg1"/>
                </a:solidFill>
              </a:rPr>
              <a:t>epistemtiskt</a:t>
            </a:r>
            <a:r>
              <a:rPr lang="sv-SE" sz="1400" b="1" dirty="0">
                <a:solidFill>
                  <a:schemeClr val="bg1"/>
                </a:solidFill>
              </a:rPr>
              <a:t> våld </a:t>
            </a:r>
          </a:p>
          <a:p>
            <a:pPr algn="ctr"/>
            <a:r>
              <a:rPr lang="sv-SE" sz="1400" b="1" dirty="0">
                <a:solidFill>
                  <a:schemeClr val="bg1"/>
                </a:solidFill>
              </a:rPr>
              <a:t>och stigmatisering</a:t>
            </a:r>
          </a:p>
        </p:txBody>
      </p:sp>
      <p:pic>
        <p:nvPicPr>
          <p:cNvPr id="43" name="Bildobjekt 42">
            <a:extLst>
              <a:ext uri="{FF2B5EF4-FFF2-40B4-BE49-F238E27FC236}">
                <a16:creationId xmlns:a16="http://schemas.microsoft.com/office/drawing/2014/main" id="{41408885-B106-4083-AFE5-CE3E4CA313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02368" y="2695861"/>
            <a:ext cx="2130906" cy="604325"/>
          </a:xfrm>
          <a:prstGeom prst="rect">
            <a:avLst/>
          </a:prstGeom>
          <a:solidFill>
            <a:srgbClr val="C96B37"/>
          </a:solidFill>
          <a:ln>
            <a:solidFill>
              <a:schemeClr val="bg1"/>
            </a:solidFill>
          </a:ln>
        </p:spPr>
      </p:pic>
      <p:pic>
        <p:nvPicPr>
          <p:cNvPr id="44" name="Bildobjekt 43">
            <a:extLst>
              <a:ext uri="{FF2B5EF4-FFF2-40B4-BE49-F238E27FC236}">
                <a16:creationId xmlns:a16="http://schemas.microsoft.com/office/drawing/2014/main" id="{38574D2A-B219-458B-9CD3-B873AFE0A5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17257" y="3306136"/>
            <a:ext cx="2118165" cy="240575"/>
          </a:xfrm>
          <a:prstGeom prst="rect">
            <a:avLst/>
          </a:prstGeom>
          <a:solidFill>
            <a:srgbClr val="C96B37"/>
          </a:solidFill>
          <a:ln>
            <a:solidFill>
              <a:schemeClr val="bg1"/>
            </a:solidFill>
          </a:ln>
        </p:spPr>
      </p:pic>
      <p:pic>
        <p:nvPicPr>
          <p:cNvPr id="45" name="Picture 2" descr="Bildresultat fÃ¶r varningstriangel">
            <a:extLst>
              <a:ext uri="{FF2B5EF4-FFF2-40B4-BE49-F238E27FC236}">
                <a16:creationId xmlns:a16="http://schemas.microsoft.com/office/drawing/2014/main" id="{C097B52F-5573-4ABA-B423-185390286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659" y="1577254"/>
            <a:ext cx="742326" cy="52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Ny risk- och sårbarhetsanalys och uppdaterad krisplan | Örebro kommun">
            <a:extLst>
              <a:ext uri="{FF2B5EF4-FFF2-40B4-BE49-F238E27FC236}">
                <a16:creationId xmlns:a16="http://schemas.microsoft.com/office/drawing/2014/main" id="{B6E63E22-5341-45B1-896E-CC30D69C1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81" y="1367731"/>
            <a:ext cx="1921867" cy="83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A1755A00-59E8-4A95-B7C4-B63B9923C4D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4897" y="4835910"/>
            <a:ext cx="1451428" cy="1985149"/>
          </a:xfrm>
          <a:prstGeom prst="rect">
            <a:avLst/>
          </a:prstGeom>
        </p:spPr>
      </p:pic>
      <p:sp>
        <p:nvSpPr>
          <p:cNvPr id="49" name="textruta 48">
            <a:extLst>
              <a:ext uri="{FF2B5EF4-FFF2-40B4-BE49-F238E27FC236}">
                <a16:creationId xmlns:a16="http://schemas.microsoft.com/office/drawing/2014/main" id="{40451273-D1E9-49F6-9C84-B9A456B9B2AE}"/>
              </a:ext>
            </a:extLst>
          </p:cNvPr>
          <p:cNvSpPr txBox="1"/>
          <p:nvPr/>
        </p:nvSpPr>
        <p:spPr>
          <a:xfrm>
            <a:off x="904113" y="668346"/>
            <a:ext cx="5287747" cy="4001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sv-SE" sz="2000" b="1" dirty="0"/>
              <a:t>Samverkan mellan och inom olika myndigheter</a:t>
            </a:r>
            <a:endParaRPr lang="sv-SE" sz="2000" dirty="0"/>
          </a:p>
        </p:txBody>
      </p:sp>
      <p:pic>
        <p:nvPicPr>
          <p:cNvPr id="50" name="Picture 2" descr="Bildresultat fÃ¶r Tillitsdelegationen">
            <a:extLst>
              <a:ext uri="{FF2B5EF4-FFF2-40B4-BE49-F238E27FC236}">
                <a16:creationId xmlns:a16="http://schemas.microsoft.com/office/drawing/2014/main" id="{955EAD19-45CE-488B-B4D3-5E43DC457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38" y="2441302"/>
            <a:ext cx="847170" cy="76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ruta 50">
            <a:extLst>
              <a:ext uri="{FF2B5EF4-FFF2-40B4-BE49-F238E27FC236}">
                <a16:creationId xmlns:a16="http://schemas.microsoft.com/office/drawing/2014/main" id="{E083E02A-7C44-4632-87AA-8B614C2B4CDE}"/>
              </a:ext>
            </a:extLst>
          </p:cNvPr>
          <p:cNvSpPr txBox="1"/>
          <p:nvPr/>
        </p:nvSpPr>
        <p:spPr>
          <a:xfrm>
            <a:off x="2209647" y="3186073"/>
            <a:ext cx="14587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b="1" dirty="0"/>
              <a:t>bristande samverkan </a:t>
            </a:r>
          </a:p>
          <a:p>
            <a:pPr algn="ctr"/>
            <a:r>
              <a:rPr lang="sv-SE" sz="1000" b="1" dirty="0"/>
              <a:t>mellan och inom</a:t>
            </a:r>
          </a:p>
          <a:p>
            <a:pPr algn="ctr"/>
            <a:r>
              <a:rPr lang="sv-SE" sz="1000" b="1" dirty="0"/>
              <a:t>olika myndigheter </a:t>
            </a:r>
          </a:p>
        </p:txBody>
      </p:sp>
      <p:sp>
        <p:nvSpPr>
          <p:cNvPr id="62" name="textruta 61">
            <a:extLst>
              <a:ext uri="{FF2B5EF4-FFF2-40B4-BE49-F238E27FC236}">
                <a16:creationId xmlns:a16="http://schemas.microsoft.com/office/drawing/2014/main" id="{3D652409-3CA9-4D52-B9B7-0D49C2BDB788}"/>
              </a:ext>
            </a:extLst>
          </p:cNvPr>
          <p:cNvSpPr txBox="1">
            <a:spLocks noChangeArrowheads="1"/>
          </p:cNvSpPr>
          <p:nvPr/>
        </p:nvSpPr>
        <p:spPr bwMode="auto">
          <a:xfrm rot="363066">
            <a:off x="9908602" y="223791"/>
            <a:ext cx="1200970" cy="41549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v-SE" altLang="sv-SE" sz="21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Synvändor</a:t>
            </a:r>
          </a:p>
        </p:txBody>
      </p:sp>
      <p:sp>
        <p:nvSpPr>
          <p:cNvPr id="66" name="textruta 65">
            <a:extLst>
              <a:ext uri="{FF2B5EF4-FFF2-40B4-BE49-F238E27FC236}">
                <a16:creationId xmlns:a16="http://schemas.microsoft.com/office/drawing/2014/main" id="{B33510E3-1AF1-4FB5-9C22-AD2D4F006CC8}"/>
              </a:ext>
            </a:extLst>
          </p:cNvPr>
          <p:cNvSpPr txBox="1"/>
          <p:nvPr/>
        </p:nvSpPr>
        <p:spPr>
          <a:xfrm>
            <a:off x="9288675" y="4328096"/>
            <a:ext cx="2440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/>
              <a:t>Vikten av inkludering</a:t>
            </a:r>
          </a:p>
        </p:txBody>
      </p:sp>
      <p:pic>
        <p:nvPicPr>
          <p:cNvPr id="67" name="Picture 2" descr="Bildresultat för överenskommelsen i borås">
            <a:extLst>
              <a:ext uri="{FF2B5EF4-FFF2-40B4-BE49-F238E27FC236}">
                <a16:creationId xmlns:a16="http://schemas.microsoft.com/office/drawing/2014/main" id="{A7A497D2-ED54-4370-8B55-7EBE37BF0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212" y="6313677"/>
            <a:ext cx="905684" cy="50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C4D4E337-1527-419F-AFA4-FAF853CAF2C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08444" y="5810056"/>
            <a:ext cx="1250615" cy="495166"/>
          </a:xfrm>
          <a:prstGeom prst="rect">
            <a:avLst/>
          </a:prstGeom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10F6EB77-60D4-4174-8E04-7EC04FF38AB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30897" y="4729301"/>
            <a:ext cx="1907354" cy="942975"/>
          </a:xfrm>
          <a:prstGeom prst="rect">
            <a:avLst/>
          </a:prstGeom>
        </p:spPr>
      </p:pic>
      <p:sp>
        <p:nvSpPr>
          <p:cNvPr id="71" name="textruta 70">
            <a:extLst>
              <a:ext uri="{FF2B5EF4-FFF2-40B4-BE49-F238E27FC236}">
                <a16:creationId xmlns:a16="http://schemas.microsoft.com/office/drawing/2014/main" id="{AEF90704-C505-45B2-A76A-641587A0D864}"/>
              </a:ext>
            </a:extLst>
          </p:cNvPr>
          <p:cNvSpPr txBox="1"/>
          <p:nvPr/>
        </p:nvSpPr>
        <p:spPr>
          <a:xfrm>
            <a:off x="2001251" y="4835910"/>
            <a:ext cx="19270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/>
              <a:t>Frisk och Sociala </a:t>
            </a:r>
          </a:p>
          <a:p>
            <a:pPr algn="ctr"/>
            <a:r>
              <a:rPr lang="sv-SE" sz="1400" b="1" dirty="0"/>
              <a:t>hållbarhets-</a:t>
            </a:r>
          </a:p>
          <a:p>
            <a:pPr algn="ctr"/>
            <a:r>
              <a:rPr lang="sv-SE" sz="1400" b="1" dirty="0"/>
              <a:t>analyser (FSHA</a:t>
            </a:r>
            <a:r>
              <a:rPr lang="sv-SE" sz="1400" b="1" dirty="0">
                <a:solidFill>
                  <a:schemeClr val="accent2"/>
                </a:solidFill>
              </a:rPr>
              <a:t>)</a:t>
            </a:r>
          </a:p>
        </p:txBody>
      </p:sp>
      <p:cxnSp>
        <p:nvCxnSpPr>
          <p:cNvPr id="72" name="Rak pil 32">
            <a:extLst>
              <a:ext uri="{FF2B5EF4-FFF2-40B4-BE49-F238E27FC236}">
                <a16:creationId xmlns:a16="http://schemas.microsoft.com/office/drawing/2014/main" id="{AD38151C-5F4D-45F9-8EB1-6F82162660AD}"/>
              </a:ext>
            </a:extLst>
          </p:cNvPr>
          <p:cNvCxnSpPr>
            <a:cxnSpLocks/>
          </p:cNvCxnSpPr>
          <p:nvPr/>
        </p:nvCxnSpPr>
        <p:spPr>
          <a:xfrm flipH="1">
            <a:off x="1894363" y="5622478"/>
            <a:ext cx="504430" cy="311882"/>
          </a:xfrm>
          <a:prstGeom prst="straightConnector1">
            <a:avLst/>
          </a:prstGeom>
          <a:ln w="28575">
            <a:solidFill>
              <a:srgbClr val="427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Rak pil 42">
            <a:extLst>
              <a:ext uri="{FF2B5EF4-FFF2-40B4-BE49-F238E27FC236}">
                <a16:creationId xmlns:a16="http://schemas.microsoft.com/office/drawing/2014/main" id="{94B8D00B-1DB6-4B2D-BD62-2A79E7C6C9E5}"/>
              </a:ext>
            </a:extLst>
          </p:cNvPr>
          <p:cNvCxnSpPr>
            <a:cxnSpLocks/>
          </p:cNvCxnSpPr>
          <p:nvPr/>
        </p:nvCxnSpPr>
        <p:spPr>
          <a:xfrm flipV="1">
            <a:off x="1875135" y="5403764"/>
            <a:ext cx="543025" cy="354596"/>
          </a:xfrm>
          <a:prstGeom prst="straightConnector1">
            <a:avLst/>
          </a:prstGeom>
          <a:ln w="28575">
            <a:solidFill>
              <a:srgbClr val="427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ruta 73">
            <a:extLst>
              <a:ext uri="{FF2B5EF4-FFF2-40B4-BE49-F238E27FC236}">
                <a16:creationId xmlns:a16="http://schemas.microsoft.com/office/drawing/2014/main" id="{587DC228-57C6-4FC7-A904-DA13F0F39879}"/>
              </a:ext>
            </a:extLst>
          </p:cNvPr>
          <p:cNvSpPr txBox="1"/>
          <p:nvPr/>
        </p:nvSpPr>
        <p:spPr>
          <a:xfrm>
            <a:off x="979487" y="5140818"/>
            <a:ext cx="529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 dirty="0"/>
              <a:t>(RSA)</a:t>
            </a:r>
          </a:p>
        </p:txBody>
      </p:sp>
      <p:pic>
        <p:nvPicPr>
          <p:cNvPr id="69" name="Picture 2" descr="Relaterad bild">
            <a:extLst>
              <a:ext uri="{FF2B5EF4-FFF2-40B4-BE49-F238E27FC236}">
                <a16:creationId xmlns:a16="http://schemas.microsoft.com/office/drawing/2014/main" id="{A30AB9F5-1E6B-4BDD-AAC5-C980003BF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24" y="2846487"/>
            <a:ext cx="2017713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8" name="Rak koppling 77">
            <a:extLst>
              <a:ext uri="{FF2B5EF4-FFF2-40B4-BE49-F238E27FC236}">
                <a16:creationId xmlns:a16="http://schemas.microsoft.com/office/drawing/2014/main" id="{8FBCB631-3FA4-414C-A6F6-DA2CE9942E1A}"/>
              </a:ext>
            </a:extLst>
          </p:cNvPr>
          <p:cNvCxnSpPr>
            <a:cxnSpLocks/>
          </p:cNvCxnSpPr>
          <p:nvPr/>
        </p:nvCxnSpPr>
        <p:spPr>
          <a:xfrm>
            <a:off x="7200849" y="3143349"/>
            <a:ext cx="20638" cy="9001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ak koppling 78">
            <a:extLst>
              <a:ext uri="{FF2B5EF4-FFF2-40B4-BE49-F238E27FC236}">
                <a16:creationId xmlns:a16="http://schemas.microsoft.com/office/drawing/2014/main" id="{05067D6A-5DE6-459C-9E90-604FAE29B5D5}"/>
              </a:ext>
            </a:extLst>
          </p:cNvPr>
          <p:cNvCxnSpPr>
            <a:cxnSpLocks/>
          </p:cNvCxnSpPr>
          <p:nvPr/>
        </p:nvCxnSpPr>
        <p:spPr>
          <a:xfrm flipH="1" flipV="1">
            <a:off x="6880027" y="3675876"/>
            <a:ext cx="1077912" cy="47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Rak pilkoppling 79">
            <a:extLst>
              <a:ext uri="{FF2B5EF4-FFF2-40B4-BE49-F238E27FC236}">
                <a16:creationId xmlns:a16="http://schemas.microsoft.com/office/drawing/2014/main" id="{6D65C9DC-D5C1-4E71-8EF9-E049D3042272}"/>
              </a:ext>
            </a:extLst>
          </p:cNvPr>
          <p:cNvCxnSpPr>
            <a:cxnSpLocks/>
            <a:endCxn id="84" idx="2"/>
          </p:cNvCxnSpPr>
          <p:nvPr/>
        </p:nvCxnSpPr>
        <p:spPr>
          <a:xfrm flipH="1" flipV="1">
            <a:off x="6426265" y="2886058"/>
            <a:ext cx="514260" cy="5067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Rak pilkoppling 80">
            <a:extLst>
              <a:ext uri="{FF2B5EF4-FFF2-40B4-BE49-F238E27FC236}">
                <a16:creationId xmlns:a16="http://schemas.microsoft.com/office/drawing/2014/main" id="{906B5A46-9C46-44B8-9C86-D043EE50BF80}"/>
              </a:ext>
            </a:extLst>
          </p:cNvPr>
          <p:cNvCxnSpPr>
            <a:cxnSpLocks/>
          </p:cNvCxnSpPr>
          <p:nvPr/>
        </p:nvCxnSpPr>
        <p:spPr>
          <a:xfrm flipV="1">
            <a:off x="7499704" y="2837748"/>
            <a:ext cx="387045" cy="50363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Rak pilkoppling 81">
            <a:extLst>
              <a:ext uri="{FF2B5EF4-FFF2-40B4-BE49-F238E27FC236}">
                <a16:creationId xmlns:a16="http://schemas.microsoft.com/office/drawing/2014/main" id="{912BD28B-B490-4D7F-9E46-343A4ABBE18D}"/>
              </a:ext>
            </a:extLst>
          </p:cNvPr>
          <p:cNvCxnSpPr>
            <a:cxnSpLocks/>
          </p:cNvCxnSpPr>
          <p:nvPr/>
        </p:nvCxnSpPr>
        <p:spPr>
          <a:xfrm>
            <a:off x="7530984" y="3956276"/>
            <a:ext cx="525320" cy="57476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Rak pilkoppling 82">
            <a:extLst>
              <a:ext uri="{FF2B5EF4-FFF2-40B4-BE49-F238E27FC236}">
                <a16:creationId xmlns:a16="http://schemas.microsoft.com/office/drawing/2014/main" id="{8963654F-51A5-4546-B929-AEB8C8D4B3F7}"/>
              </a:ext>
            </a:extLst>
          </p:cNvPr>
          <p:cNvCxnSpPr>
            <a:cxnSpLocks/>
          </p:cNvCxnSpPr>
          <p:nvPr/>
        </p:nvCxnSpPr>
        <p:spPr>
          <a:xfrm flipH="1">
            <a:off x="6279056" y="3996201"/>
            <a:ext cx="579003" cy="4844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ruta 83">
            <a:extLst>
              <a:ext uri="{FF2B5EF4-FFF2-40B4-BE49-F238E27FC236}">
                <a16:creationId xmlns:a16="http://schemas.microsoft.com/office/drawing/2014/main" id="{22BD17CC-F86D-4A44-8B38-50D1F831A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3965" y="2362183"/>
            <a:ext cx="124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sv-SE" altLang="sv-SE" sz="1400" b="1" dirty="0">
                <a:solidFill>
                  <a:srgbClr val="0070C0"/>
                </a:solidFill>
              </a:rPr>
              <a:t>Etablerade</a:t>
            </a:r>
          </a:p>
          <a:p>
            <a:pPr algn="ctr" eaLnBrk="1" hangingPunct="1"/>
            <a:r>
              <a:rPr lang="sv-SE" altLang="sv-SE" sz="1400" b="1" dirty="0">
                <a:solidFill>
                  <a:srgbClr val="0070C0"/>
                </a:solidFill>
              </a:rPr>
              <a:t>föreningslivet</a:t>
            </a:r>
          </a:p>
        </p:txBody>
      </p:sp>
      <p:sp>
        <p:nvSpPr>
          <p:cNvPr id="85" name="textruta 84">
            <a:extLst>
              <a:ext uri="{FF2B5EF4-FFF2-40B4-BE49-F238E27FC236}">
                <a16:creationId xmlns:a16="http://schemas.microsoft.com/office/drawing/2014/main" id="{A3C503FD-0722-4746-B3C9-D6F08DF30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9457" y="2279749"/>
            <a:ext cx="13287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sv-SE" altLang="sv-SE" sz="1400" b="1" dirty="0">
                <a:solidFill>
                  <a:srgbClr val="0077D0"/>
                </a:solidFill>
              </a:rPr>
              <a:t>Sociala rörelser</a:t>
            </a:r>
          </a:p>
          <a:p>
            <a:pPr algn="ctr" eaLnBrk="1" hangingPunct="1"/>
            <a:r>
              <a:rPr lang="sv-SE" altLang="sv-SE" sz="1400" b="1" dirty="0">
                <a:solidFill>
                  <a:srgbClr val="0077D0"/>
                </a:solidFill>
              </a:rPr>
              <a:t>/lösa nätverk</a:t>
            </a:r>
          </a:p>
        </p:txBody>
      </p:sp>
      <p:sp>
        <p:nvSpPr>
          <p:cNvPr id="86" name="textruta 85">
            <a:extLst>
              <a:ext uri="{FF2B5EF4-FFF2-40B4-BE49-F238E27FC236}">
                <a16:creationId xmlns:a16="http://schemas.microsoft.com/office/drawing/2014/main" id="{034FBDB7-5D3B-4FF0-B0AC-356605B23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2767" y="4442887"/>
            <a:ext cx="10318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sv-SE" altLang="sv-SE" sz="1400" b="1" dirty="0">
                <a:solidFill>
                  <a:srgbClr val="0077D0"/>
                </a:solidFill>
              </a:rPr>
              <a:t>Kommunal </a:t>
            </a:r>
          </a:p>
          <a:p>
            <a:pPr algn="ctr" eaLnBrk="1" hangingPunct="1"/>
            <a:r>
              <a:rPr lang="sv-SE" altLang="sv-SE" sz="1400" b="1" dirty="0">
                <a:solidFill>
                  <a:srgbClr val="0077D0"/>
                </a:solidFill>
              </a:rPr>
              <a:t>förvaltning</a:t>
            </a:r>
          </a:p>
        </p:txBody>
      </p:sp>
      <p:sp>
        <p:nvSpPr>
          <p:cNvPr id="87" name="textruta 86">
            <a:extLst>
              <a:ext uri="{FF2B5EF4-FFF2-40B4-BE49-F238E27FC236}">
                <a16:creationId xmlns:a16="http://schemas.microsoft.com/office/drawing/2014/main" id="{36326F68-DBE0-4973-97CB-D8BA3B7C0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6041" y="4439551"/>
            <a:ext cx="1978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sv-SE" altLang="sv-SE" sz="1400" b="1" dirty="0">
                <a:solidFill>
                  <a:srgbClr val="0077D0"/>
                </a:solidFill>
              </a:rPr>
              <a:t>Myndigheter</a:t>
            </a:r>
          </a:p>
          <a:p>
            <a:pPr algn="ctr" eaLnBrk="1" hangingPunct="1"/>
            <a:r>
              <a:rPr lang="sv-SE" altLang="sv-SE" sz="1400" b="1" dirty="0">
                <a:solidFill>
                  <a:srgbClr val="0077D0"/>
                </a:solidFill>
              </a:rPr>
              <a:t>bostadsbolag/näringsliv</a:t>
            </a:r>
          </a:p>
        </p:txBody>
      </p:sp>
      <p:sp>
        <p:nvSpPr>
          <p:cNvPr id="89" name="textruta 88">
            <a:extLst>
              <a:ext uri="{FF2B5EF4-FFF2-40B4-BE49-F238E27FC236}">
                <a16:creationId xmlns:a16="http://schemas.microsoft.com/office/drawing/2014/main" id="{BCD6106D-C038-435E-AE86-EDE5594E010C}"/>
              </a:ext>
            </a:extLst>
          </p:cNvPr>
          <p:cNvSpPr txBox="1"/>
          <p:nvPr/>
        </p:nvSpPr>
        <p:spPr>
          <a:xfrm>
            <a:off x="6707100" y="3530879"/>
            <a:ext cx="882684" cy="307777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sz="1400" b="1" dirty="0">
                <a:solidFill>
                  <a:srgbClr val="FF0000"/>
                </a:solidFill>
              </a:rPr>
              <a:t>Politiken</a:t>
            </a:r>
          </a:p>
        </p:txBody>
      </p:sp>
      <p:sp>
        <p:nvSpPr>
          <p:cNvPr id="54" name="textruta 53">
            <a:extLst>
              <a:ext uri="{FF2B5EF4-FFF2-40B4-BE49-F238E27FC236}">
                <a16:creationId xmlns:a16="http://schemas.microsoft.com/office/drawing/2014/main" id="{7BA0E18A-BAF1-42FC-A389-9DF4B304C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7307" y="3522650"/>
            <a:ext cx="10872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sv-SE" altLang="sv-SE" sz="1400" b="1" dirty="0">
                <a:solidFill>
                  <a:srgbClr val="0070C0"/>
                </a:solidFill>
              </a:rPr>
              <a:t>Forskningen</a:t>
            </a:r>
          </a:p>
        </p:txBody>
      </p:sp>
      <p:cxnSp>
        <p:nvCxnSpPr>
          <p:cNvPr id="55" name="Rak pilkoppling 54">
            <a:extLst>
              <a:ext uri="{FF2B5EF4-FFF2-40B4-BE49-F238E27FC236}">
                <a16:creationId xmlns:a16="http://schemas.microsoft.com/office/drawing/2014/main" id="{C8A020F3-DBB1-4BF2-86BA-8242F1DBB7B1}"/>
              </a:ext>
            </a:extLst>
          </p:cNvPr>
          <p:cNvCxnSpPr>
            <a:cxnSpLocks/>
          </p:cNvCxnSpPr>
          <p:nvPr/>
        </p:nvCxnSpPr>
        <p:spPr>
          <a:xfrm flipV="1">
            <a:off x="7875830" y="3689378"/>
            <a:ext cx="472595" cy="928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Stjärna: 5 punkter 55">
            <a:extLst>
              <a:ext uri="{FF2B5EF4-FFF2-40B4-BE49-F238E27FC236}">
                <a16:creationId xmlns:a16="http://schemas.microsoft.com/office/drawing/2014/main" id="{E6A87BC4-3103-49EA-B439-396895149936}"/>
              </a:ext>
            </a:extLst>
          </p:cNvPr>
          <p:cNvSpPr/>
          <p:nvPr/>
        </p:nvSpPr>
        <p:spPr>
          <a:xfrm>
            <a:off x="10954250" y="350426"/>
            <a:ext cx="914400" cy="914400"/>
          </a:xfrm>
          <a:prstGeom prst="star5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-------------------------------------</a:t>
            </a:r>
          </a:p>
        </p:txBody>
      </p:sp>
      <p:sp>
        <p:nvSpPr>
          <p:cNvPr id="57" name="textruta 56">
            <a:extLst>
              <a:ext uri="{FF2B5EF4-FFF2-40B4-BE49-F238E27FC236}">
                <a16:creationId xmlns:a16="http://schemas.microsoft.com/office/drawing/2014/main" id="{E7F662EA-712D-4B35-B033-9C6656358FF0}"/>
              </a:ext>
            </a:extLst>
          </p:cNvPr>
          <p:cNvSpPr txBox="1"/>
          <p:nvPr/>
        </p:nvSpPr>
        <p:spPr>
          <a:xfrm>
            <a:off x="11240772" y="622960"/>
            <a:ext cx="460334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sv-SE" b="1" dirty="0"/>
              <a:t>3</a:t>
            </a:r>
          </a:p>
        </p:txBody>
      </p:sp>
      <p:pic>
        <p:nvPicPr>
          <p:cNvPr id="2050" name="Picture 2" descr="Borås Stad | Facebook">
            <a:extLst>
              <a:ext uri="{FF2B5EF4-FFF2-40B4-BE49-F238E27FC236}">
                <a16:creationId xmlns:a16="http://schemas.microsoft.com/office/drawing/2014/main" id="{2A167843-CCB2-408B-BC36-DD04737ED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798" y="3877797"/>
            <a:ext cx="652137" cy="60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016368D5-2626-47F1-AA55-E521CFE8224C}"/>
              </a:ext>
            </a:extLst>
          </p:cNvPr>
          <p:cNvSpPr txBox="1"/>
          <p:nvPr/>
        </p:nvSpPr>
        <p:spPr>
          <a:xfrm>
            <a:off x="2613233" y="4394564"/>
            <a:ext cx="63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Norrby</a:t>
            </a:r>
          </a:p>
        </p:txBody>
      </p:sp>
    </p:spTree>
    <p:extLst>
      <p:ext uri="{BB962C8B-B14F-4D97-AF65-F5344CB8AC3E}">
        <p14:creationId xmlns:p14="http://schemas.microsoft.com/office/powerpoint/2010/main" val="216930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  <p:bldP spid="11" grpId="0" animBg="1"/>
      <p:bldP spid="12" grpId="0" animBg="1"/>
      <p:bldP spid="31" grpId="0"/>
      <p:bldP spid="30" grpId="0" animBg="1"/>
      <p:bldP spid="33" grpId="0"/>
      <p:bldP spid="35" grpId="0"/>
      <p:bldP spid="36" grpId="0" animBg="1"/>
      <p:bldP spid="41" grpId="0"/>
      <p:bldP spid="42" grpId="0" animBg="1"/>
      <p:bldP spid="49" grpId="0" animBg="1"/>
      <p:bldP spid="51" grpId="0"/>
      <p:bldP spid="62" grpId="0" animBg="1"/>
      <p:bldP spid="66" grpId="0"/>
      <p:bldP spid="71" grpId="0"/>
      <p:bldP spid="84" grpId="0"/>
      <p:bldP spid="85" grpId="0"/>
      <p:bldP spid="86" grpId="0"/>
      <p:bldP spid="87" grpId="0"/>
      <p:bldP spid="89" grpId="0" animBg="1"/>
      <p:bldP spid="54" grpId="0"/>
      <p:bldP spid="56" grpId="0" animBg="1"/>
      <p:bldP spid="57" grpId="0"/>
      <p:bldP spid="2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7052</TotalTime>
  <Words>1276</Words>
  <Application>Microsoft Office PowerPoint</Application>
  <PresentationFormat>Bredbild</PresentationFormat>
  <Paragraphs>425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9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21" baseType="lpstr">
      <vt:lpstr>Algerian</vt:lpstr>
      <vt:lpstr>Arial</vt:lpstr>
      <vt:lpstr>Bahnschrift Light</vt:lpstr>
      <vt:lpstr>Bahnschrift Light SemiCondensed</vt:lpstr>
      <vt:lpstr>Calibri</vt:lpstr>
      <vt:lpstr>Calibri Light</vt:lpstr>
      <vt:lpstr>Helvetica</vt:lpstr>
      <vt:lpstr>Monotype Corsiva</vt:lpstr>
      <vt:lpstr>Times New Roman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Konsten att värna demokrati  och social hållbarhet behovet av ett nytt samhällskontrakt</vt:lpstr>
      <vt:lpstr>PowerPoint-presentation</vt:lpstr>
      <vt:lpstr>PowerPoint-presentation</vt:lpstr>
      <vt:lpstr>Till frågan om ett nytt samhällskontrakt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Hans Abrahamsson</dc:creator>
  <cp:lastModifiedBy>Edona Gustafsson</cp:lastModifiedBy>
  <cp:revision>405</cp:revision>
  <cp:lastPrinted>2021-02-24T13:52:26Z</cp:lastPrinted>
  <dcterms:created xsi:type="dcterms:W3CDTF">2020-11-23T16:03:28Z</dcterms:created>
  <dcterms:modified xsi:type="dcterms:W3CDTF">2021-11-11T06:28:25Z</dcterms:modified>
</cp:coreProperties>
</file>